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1" r:id="rId4"/>
    <p:sldId id="302" r:id="rId5"/>
    <p:sldId id="312" r:id="rId6"/>
    <p:sldId id="303" r:id="rId7"/>
    <p:sldId id="292" r:id="rId8"/>
    <p:sldId id="318" r:id="rId9"/>
    <p:sldId id="307" r:id="rId10"/>
    <p:sldId id="293" r:id="rId11"/>
    <p:sldId id="314" r:id="rId12"/>
    <p:sldId id="315" r:id="rId13"/>
    <p:sldId id="308" r:id="rId14"/>
    <p:sldId id="310" r:id="rId15"/>
    <p:sldId id="311" r:id="rId16"/>
    <p:sldId id="317" r:id="rId17"/>
    <p:sldId id="309" r:id="rId18"/>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113A9D2-9D6B-4929-AA2D-F23B5EE8CBE7}" styleName="테마 스타일 2 - 강조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테마 스타일 2 - 강조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44" autoAdjust="0"/>
    <p:restoredTop sz="51029" autoAdjust="0"/>
  </p:normalViewPr>
  <p:slideViewPr>
    <p:cSldViewPr>
      <p:cViewPr varScale="1">
        <p:scale>
          <a:sx n="44" d="100"/>
          <a:sy n="44" d="100"/>
        </p:scale>
        <p:origin x="-1470" y="-96"/>
      </p:cViewPr>
      <p:guideLst>
        <p:guide orient="horz" pos="2160"/>
        <p:guide pos="312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58" d="100"/>
          <a:sy n="58" d="100"/>
        </p:scale>
        <p:origin x="-25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AD397-F660-480F-A331-DCF40E5281F9}" type="datetimeFigureOut">
              <a:rPr lang="ko-KR" altLang="en-US" smtClean="0"/>
              <a:pPr/>
              <a:t>2015-05-28</a:t>
            </a:fld>
            <a:endParaRPr lang="ko-KR" altLang="en-US"/>
          </a:p>
        </p:txBody>
      </p:sp>
      <p:sp>
        <p:nvSpPr>
          <p:cNvPr id="4" name="슬라이드 이미지 개체 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25238-1DB7-49DF-94BC-813E37015DB2}" type="slidenum">
              <a:rPr lang="ko-KR" altLang="en-US" smtClean="0"/>
              <a:pPr/>
              <a:t>‹#›</a:t>
            </a:fld>
            <a:endParaRPr lang="ko-KR" altLang="en-US"/>
          </a:p>
        </p:txBody>
      </p:sp>
    </p:spTree>
    <p:extLst>
      <p:ext uri="{BB962C8B-B14F-4D97-AF65-F5344CB8AC3E}">
        <p14:creationId xmlns:p14="http://schemas.microsoft.com/office/powerpoint/2010/main" val="229749753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Thank you Chair. </a:t>
            </a:r>
          </a:p>
          <a:p>
            <a:r>
              <a:rPr lang="en-US" altLang="ko-KR" dirty="0" smtClean="0"/>
              <a:t>I am Moon</a:t>
            </a:r>
            <a:r>
              <a:rPr lang="en-US" altLang="ko-KR" baseline="0" dirty="0" smtClean="0"/>
              <a:t> Bo SHIM from KHOA of Republic of Korea.</a:t>
            </a:r>
            <a:endParaRPr lang="en-US" altLang="ko-KR" dirty="0" smtClean="0"/>
          </a:p>
          <a:p>
            <a:pPr algn="l"/>
            <a:r>
              <a:rPr lang="en-US" altLang="ko-KR" dirty="0" smtClean="0"/>
              <a:t>It is my pleasure to have</a:t>
            </a:r>
            <a:r>
              <a:rPr lang="en-US" altLang="ko-KR" baseline="0" dirty="0" smtClean="0"/>
              <a:t> a presentation about the EAHC developments of CB Program on behalf of the TRDC which stand for the Training, Research and Development Centre of EAHC.</a:t>
            </a:r>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a:t>
            </a:fld>
            <a:endParaRPr lang="ko-KR" altLang="en-US"/>
          </a:p>
        </p:txBody>
      </p:sp>
    </p:spTree>
    <p:extLst>
      <p:ext uri="{BB962C8B-B14F-4D97-AF65-F5344CB8AC3E}">
        <p14:creationId xmlns:p14="http://schemas.microsoft.com/office/powerpoint/2010/main" val="41688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part of the IHO CB work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under the EAHC in </a:t>
            </a:r>
            <a:r>
              <a:rPr lang="en-US" altLang="ko-KR" sz="1200" kern="1200" dirty="0" smtClean="0">
                <a:solidFill>
                  <a:schemeClr val="tx1"/>
                </a:solidFill>
                <a:latin typeface="+mn-lt"/>
                <a:ea typeface="+mn-ea"/>
                <a:cs typeface="+mn-cs"/>
              </a:rPr>
              <a:t>2013</a:t>
            </a:r>
            <a:r>
              <a:rPr lang="en-US" sz="1200" kern="1200" dirty="0" smtClean="0">
                <a:solidFill>
                  <a:schemeClr val="tx1"/>
                </a:solidFill>
                <a:latin typeface="+mn-lt"/>
                <a:ea typeface="+mn-ea"/>
                <a:cs typeface="+mn-cs"/>
              </a:rPr>
              <a:t>, development and delivery of a basic Training for Trainers (TFT) took place from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 29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November.</a:t>
            </a:r>
          </a:p>
          <a:p>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delegates successfully completed the course and are capable of further developing and delivering the Foundation Course that suits their own requirements of each </a:t>
            </a:r>
            <a:r>
              <a:rPr lang="en-US" altLang="ko-KR" sz="1200" kern="1200" dirty="0" smtClean="0">
                <a:solidFill>
                  <a:schemeClr val="tx1"/>
                </a:solidFill>
                <a:latin typeface="+mn-lt"/>
                <a:ea typeface="+mn-ea"/>
                <a:cs typeface="+mn-cs"/>
              </a:rPr>
              <a:t>Hydrographic</a:t>
            </a:r>
            <a:r>
              <a:rPr lang="en-US" altLang="ko-KR" sz="1200" kern="1200" baseline="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Office</a:t>
            </a:r>
            <a:r>
              <a:rPr lang="en-US" sz="1200"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There</a:t>
            </a:r>
            <a:r>
              <a:rPr lang="en-US" sz="1200" baseline="0" dirty="0" smtClean="0">
                <a:latin typeface="Arial" pitchFamily="34" charset="0"/>
                <a:cs typeface="Arial" pitchFamily="34" charset="0"/>
              </a:rPr>
              <a:t> were recommendations. One of them is to request to conduct a refresher course in approximately one year’s time.</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 2014, the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TFT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was proposed to complement and </a:t>
            </a:r>
            <a:r>
              <a:rPr lang="en-US" sz="1200" kern="1200" dirty="0" smtClean="0">
                <a:solidFill>
                  <a:schemeClr val="tx1"/>
                </a:solidFill>
                <a:latin typeface="+mn-lt"/>
                <a:ea typeface="+mn-ea"/>
                <a:cs typeface="+mn-cs"/>
              </a:rPr>
              <a:t>improve</a:t>
            </a:r>
          </a:p>
          <a:p>
            <a:pPr lvl="0"/>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EAHC Foundation Course, reflecting additional requirements concerning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teaching </a:t>
            </a:r>
            <a:r>
              <a:rPr lang="en-US" sz="1200" kern="1200" dirty="0" smtClean="0">
                <a:solidFill>
                  <a:schemeClr val="tx1"/>
                </a:solidFill>
                <a:latin typeface="+mn-lt"/>
                <a:ea typeface="+mn-ea"/>
                <a:cs typeface="+mn-cs"/>
              </a:rPr>
              <a:t>experience of each country’s instructor, curriculums of the course, and teaching materials after the completion of the first TFT.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was also proposed to support initial stages of TFT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such as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instructors</a:t>
            </a:r>
            <a:r>
              <a:rPr lang="en-US" sz="1200" kern="1200" dirty="0" smtClean="0">
                <a:solidFill>
                  <a:schemeClr val="tx1"/>
                </a:solidFill>
                <a:latin typeface="+mn-lt"/>
                <a:ea typeface="+mn-ea"/>
                <a:cs typeface="+mn-cs"/>
              </a:rPr>
              <a:t>, teaching materials, curriculum implementation consulting so that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Foundation </a:t>
            </a:r>
            <a:r>
              <a:rPr lang="en-US" sz="1200" kern="1200" dirty="0" smtClean="0">
                <a:solidFill>
                  <a:schemeClr val="tx1"/>
                </a:solidFill>
                <a:latin typeface="+mn-lt"/>
                <a:ea typeface="+mn-ea"/>
                <a:cs typeface="+mn-cs"/>
              </a:rPr>
              <a:t>Course will be established in Member States of EAHC. </a:t>
            </a: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workshop was conducted by UKHO.</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11</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400" b="1" dirty="0" smtClean="0"/>
              <a:t>In 2014, Master Trainers who have conducted Basic course in their own country were</a:t>
            </a:r>
            <a:r>
              <a:rPr lang="en-US" altLang="ko-KR" sz="1400" b="1" baseline="0" dirty="0" smtClean="0"/>
              <a:t> totally 40 person.</a:t>
            </a:r>
            <a:endParaRPr lang="en-US" altLang="ko-KR" sz="1400" b="1" dirty="0" smtClean="0"/>
          </a:p>
          <a:p>
            <a:pPr>
              <a:buNone/>
            </a:pPr>
            <a:endParaRPr lang="en-US" altLang="ko-KR" sz="1200" dirty="0" smtClean="0"/>
          </a:p>
          <a:p>
            <a:r>
              <a:rPr lang="en-US" altLang="ko-KR" sz="1400" dirty="0" smtClean="0"/>
              <a:t>More than 5</a:t>
            </a:r>
            <a:r>
              <a:rPr lang="en-US" altLang="ko-KR" sz="1400" baseline="0" dirty="0" smtClean="0"/>
              <a:t> MSs of </a:t>
            </a:r>
            <a:r>
              <a:rPr lang="en-US" altLang="ko-KR" sz="1400" dirty="0" smtClean="0"/>
              <a:t>EAHC have a Plan of Basic course in their own country in 2015.</a:t>
            </a:r>
          </a:p>
          <a:p>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12</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2400" dirty="0" smtClean="0"/>
              <a:t>Two subjects of the Basic Hydrographic Survey Course which was discussed in the EAHC meeting in 2011 were the </a:t>
            </a:r>
            <a:r>
              <a:rPr lang="en-US" altLang="ko-KR" sz="2000" dirty="0" smtClean="0"/>
              <a:t>Hydrographic survey and the Post Processing course using Surveyed data.</a:t>
            </a:r>
          </a:p>
          <a:p>
            <a:pPr lvl="1"/>
            <a:endParaRPr lang="en-US" altLang="ko-KR" sz="2000" dirty="0" smtClean="0"/>
          </a:p>
          <a:p>
            <a:r>
              <a:rPr lang="en-US" altLang="ko-KR" sz="2400" dirty="0" smtClean="0"/>
              <a:t>EAHC discussed and planed to implement TFT hydrographic course</a:t>
            </a:r>
            <a:r>
              <a:rPr lang="en-GB" altLang="ko-KR" sz="2400" dirty="0" smtClean="0"/>
              <a:t> in 2015.</a:t>
            </a:r>
          </a:p>
          <a:p>
            <a:r>
              <a:rPr lang="en-GB" altLang="ko-KR" sz="2400" dirty="0" smtClean="0"/>
              <a:t>Now, TRDC will r</a:t>
            </a:r>
            <a:r>
              <a:rPr lang="en-US" altLang="ko-KR" sz="2000" dirty="0" err="1" smtClean="0"/>
              <a:t>eview</a:t>
            </a:r>
            <a:r>
              <a:rPr lang="en-US" altLang="ko-KR" sz="2000" dirty="0" smtClean="0"/>
              <a:t> the syllabus of Basic hydrographic course. And</a:t>
            </a:r>
            <a:r>
              <a:rPr lang="en-US" altLang="ko-KR" sz="2000" baseline="0" dirty="0" smtClean="0"/>
              <a:t> it will d</a:t>
            </a:r>
            <a:r>
              <a:rPr lang="en-US" altLang="ko-KR" sz="2000" dirty="0" smtClean="0"/>
              <a:t>evelop common basic material and Training skills etc. </a:t>
            </a:r>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altLang="ko-KR" sz="1200" kern="1200" dirty="0" smtClean="0">
                <a:solidFill>
                  <a:schemeClr val="tx1"/>
                </a:solidFill>
                <a:latin typeface="+mn-lt"/>
                <a:ea typeface="+mn-ea"/>
                <a:cs typeface="+mn-cs"/>
              </a:rPr>
              <a:t>We have established TRDC in KHOA</a:t>
            </a:r>
            <a:r>
              <a:rPr lang="en-US" altLang="ko-KR" sz="1200" kern="1200" baseline="0" dirty="0" smtClean="0">
                <a:solidFill>
                  <a:schemeClr val="tx1"/>
                </a:solidFill>
                <a:latin typeface="+mn-lt"/>
                <a:ea typeface="+mn-ea"/>
                <a:cs typeface="+mn-cs"/>
              </a:rPr>
              <a:t> located in </a:t>
            </a:r>
            <a:r>
              <a:rPr lang="en-US" altLang="ko-KR" sz="1200" kern="1200" dirty="0" err="1" smtClean="0">
                <a:solidFill>
                  <a:schemeClr val="tx1"/>
                </a:solidFill>
                <a:latin typeface="+mn-lt"/>
                <a:ea typeface="+mn-ea"/>
                <a:cs typeface="+mn-cs"/>
              </a:rPr>
              <a:t>Busan</a:t>
            </a:r>
            <a:r>
              <a:rPr lang="en-US" altLang="ko-KR" sz="1200" kern="1200" dirty="0" smtClean="0">
                <a:solidFill>
                  <a:schemeClr val="tx1"/>
                </a:solidFill>
                <a:latin typeface="+mn-lt"/>
                <a:ea typeface="+mn-ea"/>
                <a:cs typeface="+mn-cs"/>
              </a:rPr>
              <a:t> of Korea, and been conducting EAHC CB courses and related supporting tasks. </a:t>
            </a:r>
            <a:endParaRPr lang="ko-KR" altLang="ko-KR" sz="1200" kern="1200" dirty="0" smtClean="0">
              <a:solidFill>
                <a:schemeClr val="tx1"/>
              </a:solidFill>
              <a:latin typeface="+mn-lt"/>
              <a:ea typeface="+mn-ea"/>
              <a:cs typeface="+mn-cs"/>
            </a:endParaRPr>
          </a:p>
          <a:p>
            <a:pPr latinLnBrk="1"/>
            <a:r>
              <a:rPr lang="en-US" altLang="ko-KR" sz="1200" kern="1200" dirty="0" smtClean="0">
                <a:solidFill>
                  <a:schemeClr val="tx1"/>
                </a:solidFill>
                <a:latin typeface="+mn-lt"/>
                <a:ea typeface="+mn-ea"/>
                <a:cs typeface="+mn-cs"/>
              </a:rPr>
              <a:t> </a:t>
            </a:r>
            <a:endParaRPr lang="ko-KR" altLang="ko-KR" sz="1200" kern="1200" dirty="0" smtClean="0">
              <a:solidFill>
                <a:schemeClr val="tx1"/>
              </a:solidFill>
              <a:latin typeface="+mn-lt"/>
              <a:ea typeface="+mn-ea"/>
              <a:cs typeface="+mn-cs"/>
            </a:endParaRPr>
          </a:p>
          <a:p>
            <a:pPr latinLnBrk="1"/>
            <a:r>
              <a:rPr lang="en-US" altLang="ko-KR" sz="1200" kern="1200" dirty="0" smtClean="0">
                <a:solidFill>
                  <a:schemeClr val="tx1"/>
                </a:solidFill>
                <a:latin typeface="+mn-lt"/>
                <a:ea typeface="+mn-ea"/>
                <a:cs typeface="+mn-cs"/>
              </a:rPr>
              <a:t>In this year, we opened TRDC homepage to provide an effective support and management for the CB </a:t>
            </a:r>
            <a:r>
              <a:rPr lang="en-US" altLang="ko-KR" sz="1200" kern="1200" dirty="0" err="1" smtClean="0">
                <a:solidFill>
                  <a:schemeClr val="tx1"/>
                </a:solidFill>
                <a:latin typeface="+mn-lt"/>
                <a:ea typeface="+mn-ea"/>
                <a:cs typeface="+mn-cs"/>
              </a:rPr>
              <a:t>programmes</a:t>
            </a:r>
            <a:r>
              <a:rPr lang="en-US" altLang="ko-KR" sz="1200" kern="1200" dirty="0" smtClean="0">
                <a:solidFill>
                  <a:schemeClr val="tx1"/>
                </a:solidFill>
                <a:latin typeface="+mn-lt"/>
                <a:ea typeface="+mn-ea"/>
                <a:cs typeface="+mn-cs"/>
              </a:rPr>
              <a:t>.</a:t>
            </a:r>
          </a:p>
          <a:p>
            <a:pPr latinLnBrk="1"/>
            <a:r>
              <a:rPr lang="en-US" altLang="ko-KR" sz="1200" kern="1200" dirty="0" smtClean="0">
                <a:solidFill>
                  <a:schemeClr val="tx1"/>
                </a:solidFill>
                <a:latin typeface="+mn-lt"/>
                <a:ea typeface="+mn-ea"/>
                <a:cs typeface="+mn-cs"/>
              </a:rPr>
              <a:t> </a:t>
            </a:r>
            <a:endParaRPr lang="ko-KR" altLang="ko-KR" sz="1200" kern="1200" dirty="0" smtClean="0">
              <a:solidFill>
                <a:schemeClr val="tx1"/>
              </a:solidFill>
              <a:latin typeface="+mn-lt"/>
              <a:ea typeface="+mn-ea"/>
              <a:cs typeface="+mn-cs"/>
            </a:endParaRPr>
          </a:p>
          <a:p>
            <a:pPr latinLnBrk="1"/>
            <a:r>
              <a:rPr lang="en-US" altLang="ko-KR" sz="1200" kern="1200" dirty="0" smtClean="0">
                <a:solidFill>
                  <a:schemeClr val="tx1"/>
                </a:solidFill>
                <a:latin typeface="+mn-lt"/>
                <a:ea typeface="+mn-ea"/>
                <a:cs typeface="+mn-cs"/>
              </a:rPr>
              <a:t>The homepage contains e-Learning, Training support tools, and pages for a management of student and BOD forum. You can check more detailed information on the website of the “trdc.each.asia”.</a:t>
            </a:r>
            <a:endParaRPr lang="ko-KR" altLang="ko-KR" sz="120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14</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altLang="ko-KR" sz="1200" kern="1200" dirty="0" smtClean="0">
                <a:solidFill>
                  <a:schemeClr val="tx1"/>
                </a:solidFill>
                <a:latin typeface="+mn-lt"/>
                <a:ea typeface="+mn-ea"/>
                <a:cs typeface="+mn-cs"/>
              </a:rPr>
              <a:t>The design of the E-learning contents and the research for management plan have been carried out for two years since 2013 to extend opportunities to provide effective and economical training courses in the hydrographic field, </a:t>
            </a:r>
            <a:endParaRPr lang="ko-KR" altLang="ko-KR" sz="1200" kern="1200" dirty="0" smtClean="0">
              <a:solidFill>
                <a:schemeClr val="tx1"/>
              </a:solidFill>
              <a:latin typeface="+mn-lt"/>
              <a:ea typeface="+mn-ea"/>
              <a:cs typeface="+mn-cs"/>
            </a:endParaRPr>
          </a:p>
          <a:p>
            <a:pPr latinLnBrk="1"/>
            <a:r>
              <a:rPr lang="en-US" altLang="ko-KR" sz="1200" kern="1200" dirty="0" smtClean="0">
                <a:solidFill>
                  <a:schemeClr val="tx1"/>
                </a:solidFill>
                <a:latin typeface="+mn-lt"/>
                <a:ea typeface="+mn-ea"/>
                <a:cs typeface="+mn-cs"/>
              </a:rPr>
              <a:t>Main contents of</a:t>
            </a:r>
            <a:r>
              <a:rPr lang="en-US" altLang="ko-KR" sz="1200" kern="1200" baseline="0" dirty="0" smtClean="0">
                <a:solidFill>
                  <a:schemeClr val="tx1"/>
                </a:solidFill>
                <a:latin typeface="+mn-lt"/>
                <a:ea typeface="+mn-ea"/>
                <a:cs typeface="+mn-cs"/>
              </a:rPr>
              <a:t> the e-Lea</a:t>
            </a:r>
            <a:r>
              <a:rPr lang="en-US" altLang="ko-KR" sz="1200" kern="1200" dirty="0" smtClean="0">
                <a:solidFill>
                  <a:schemeClr val="tx1"/>
                </a:solidFill>
                <a:latin typeface="+mn-lt"/>
                <a:ea typeface="+mn-ea"/>
                <a:cs typeface="+mn-cs"/>
              </a:rPr>
              <a:t>rning system are  </a:t>
            </a:r>
            <a:endParaRPr lang="ko-KR" altLang="ko-KR" sz="1200" kern="1200" dirty="0" smtClean="0">
              <a:solidFill>
                <a:schemeClr val="tx1"/>
              </a:solidFill>
              <a:latin typeface="+mn-lt"/>
              <a:ea typeface="+mn-ea"/>
              <a:cs typeface="+mn-cs"/>
            </a:endParaRPr>
          </a:p>
          <a:p>
            <a:pPr latinLnBrk="1"/>
            <a:r>
              <a:rPr lang="en-US" altLang="ko-KR" sz="1200" kern="1200" dirty="0" smtClean="0">
                <a:solidFill>
                  <a:schemeClr val="tx1"/>
                </a:solidFill>
                <a:latin typeface="+mn-lt"/>
                <a:ea typeface="+mn-ea"/>
                <a:cs typeface="+mn-cs"/>
              </a:rPr>
              <a:t>- Functions and </a:t>
            </a:r>
            <a:r>
              <a:rPr lang="en-US" altLang="ko-KR" sz="1200" kern="1200" dirty="0" smtClean="0">
                <a:solidFill>
                  <a:schemeClr val="tx1"/>
                </a:solidFill>
                <a:latin typeface="+mn-lt"/>
                <a:ea typeface="+mn-ea"/>
                <a:cs typeface="+mn-cs"/>
              </a:rPr>
              <a:t>components, Procedure model, Contents </a:t>
            </a:r>
            <a:r>
              <a:rPr lang="en-US" altLang="ko-KR" sz="1200" kern="1200" dirty="0" smtClean="0">
                <a:solidFill>
                  <a:schemeClr val="tx1"/>
                </a:solidFill>
                <a:latin typeface="+mn-lt"/>
                <a:ea typeface="+mn-ea"/>
                <a:cs typeface="+mn-cs"/>
              </a:rPr>
              <a:t>design </a:t>
            </a:r>
            <a:r>
              <a:rPr lang="en-US" altLang="ko-KR" sz="1200" kern="1200" dirty="0" smtClean="0">
                <a:solidFill>
                  <a:schemeClr val="tx1"/>
                </a:solidFill>
                <a:latin typeface="+mn-lt"/>
                <a:ea typeface="+mn-ea"/>
                <a:cs typeface="+mn-cs"/>
              </a:rPr>
              <a:t>strategies, Operational strategies, Researches</a:t>
            </a:r>
            <a:r>
              <a:rPr lang="en-US" altLang="ko-KR"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for the</a:t>
            </a:r>
            <a:r>
              <a:rPr lang="en-US" altLang="ko-KR" sz="1200" kern="1200" dirty="0" smtClean="0">
                <a:solidFill>
                  <a:schemeClr val="tx1"/>
                </a:solidFill>
                <a:latin typeface="+mn-lt"/>
                <a:ea typeface="+mn-ea"/>
                <a:cs typeface="+mn-cs"/>
              </a:rPr>
              <a:t> directions of future plan,</a:t>
            </a:r>
          </a:p>
          <a:p>
            <a:pPr marL="0" indent="0" latinLnBrk="1">
              <a:buFontTx/>
              <a:buNone/>
            </a:pPr>
            <a:r>
              <a:rPr lang="en-US" altLang="ko-KR" sz="1200" kern="1200" dirty="0" smtClean="0">
                <a:solidFill>
                  <a:schemeClr val="tx1"/>
                </a:solidFill>
                <a:latin typeface="+mn-lt"/>
                <a:ea typeface="+mn-ea"/>
                <a:cs typeface="+mn-cs"/>
              </a:rPr>
              <a:t>including </a:t>
            </a:r>
            <a:r>
              <a:rPr lang="en-US" altLang="ko-KR" sz="1200" kern="1200" dirty="0" smtClean="0">
                <a:solidFill>
                  <a:schemeClr val="tx1"/>
                </a:solidFill>
                <a:latin typeface="+mn-lt"/>
                <a:ea typeface="+mn-ea"/>
                <a:cs typeface="+mn-cs"/>
              </a:rPr>
              <a:t>Learning community formation, e-Learning establishment based on Emotional Quotient, Flipped Learning combining on line and off line, and Blended Learning.</a:t>
            </a:r>
            <a:endParaRPr lang="ko-KR" altLang="ko-KR" sz="1200" kern="1200" dirty="0" smtClean="0">
              <a:solidFill>
                <a:schemeClr val="tx1"/>
              </a:solidFill>
              <a:latin typeface="+mn-lt"/>
              <a:ea typeface="+mn-ea"/>
              <a:cs typeface="+mn-cs"/>
            </a:endParaRPr>
          </a:p>
          <a:p>
            <a:pPr latinLnBrk="1"/>
            <a:r>
              <a:rPr lang="en-US" altLang="ko-KR" sz="1200" kern="1200" dirty="0" smtClean="0">
                <a:solidFill>
                  <a:schemeClr val="tx1"/>
                </a:solidFill>
                <a:latin typeface="+mn-lt"/>
                <a:ea typeface="+mn-ea"/>
                <a:cs typeface="+mn-cs"/>
              </a:rPr>
              <a:t>We have a plan to produce e-Learning contents and start operational test in this year</a:t>
            </a:r>
            <a:r>
              <a:rPr lang="en-US" altLang="ko-KR" sz="1200" kern="1200" dirty="0" smtClean="0">
                <a:solidFill>
                  <a:schemeClr val="tx1"/>
                </a:solidFill>
                <a:latin typeface="+mn-lt"/>
                <a:ea typeface="+mn-ea"/>
                <a:cs typeface="+mn-cs"/>
              </a:rPr>
              <a:t>.</a:t>
            </a:r>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15</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2600" dirty="0" smtClean="0"/>
              <a:t>As a conclusion, t</a:t>
            </a:r>
            <a:r>
              <a:rPr lang="en-US" altLang="ko-KR" sz="2400" dirty="0" smtClean="0"/>
              <a:t>he implementation of the CB model of EAHC is at its early stage.</a:t>
            </a:r>
          </a:p>
          <a:p>
            <a:r>
              <a:rPr lang="en-US" altLang="ko-KR" sz="2400" dirty="0" smtClean="0"/>
              <a:t>However,</a:t>
            </a:r>
            <a:r>
              <a:rPr lang="en-US" altLang="ko-KR" sz="2400" baseline="0" dirty="0" smtClean="0"/>
              <a:t> it was w</a:t>
            </a:r>
            <a:r>
              <a:rPr lang="en-US" altLang="ko-KR" sz="2400" dirty="0" smtClean="0"/>
              <a:t>ell received and participated by EAHC Member States.</a:t>
            </a:r>
          </a:p>
          <a:p>
            <a:r>
              <a:rPr lang="en-US" altLang="ko-KR" sz="2400" dirty="0" smtClean="0"/>
              <a:t>The</a:t>
            </a:r>
            <a:r>
              <a:rPr lang="en-US" altLang="ko-KR" sz="2400" baseline="0" dirty="0" smtClean="0"/>
              <a:t> </a:t>
            </a:r>
            <a:r>
              <a:rPr lang="en-US" altLang="ko-KR" sz="2400" dirty="0" smtClean="0"/>
              <a:t>TFT and basic courses in Cartography have proven to be successful. </a:t>
            </a:r>
          </a:p>
          <a:p>
            <a:r>
              <a:rPr lang="en-US" altLang="ko-KR" sz="2400" dirty="0" smtClean="0"/>
              <a:t>Now,</a:t>
            </a:r>
            <a:r>
              <a:rPr lang="en-US" altLang="ko-KR" sz="2400" baseline="0" dirty="0" smtClean="0"/>
              <a:t> we n</a:t>
            </a:r>
            <a:r>
              <a:rPr lang="en-US" altLang="ko-KR" sz="2400" dirty="0" smtClean="0"/>
              <a:t>eed to extend the CB course of Cartography to Hydrography. </a:t>
            </a:r>
          </a:p>
          <a:p>
            <a:r>
              <a:rPr lang="en-US" altLang="ko-KR" sz="2400" spc="0" dirty="0" smtClean="0"/>
              <a:t>Lastly,</a:t>
            </a:r>
            <a:r>
              <a:rPr lang="en-US" altLang="ko-KR" sz="2400" spc="0" baseline="0" dirty="0" smtClean="0"/>
              <a:t> t</a:t>
            </a:r>
            <a:r>
              <a:rPr lang="en-US" altLang="ko-KR" sz="2400" spc="0" dirty="0" smtClean="0"/>
              <a:t>he EAHC CB </a:t>
            </a:r>
            <a:r>
              <a:rPr lang="en-US" altLang="ko-KR" sz="2400" spc="0" dirty="0" err="1" smtClean="0"/>
              <a:t>programme</a:t>
            </a:r>
            <a:r>
              <a:rPr lang="en-US" altLang="ko-KR" sz="2400" spc="0" dirty="0" smtClean="0"/>
              <a:t> should include Vietnam and Brunei </a:t>
            </a:r>
            <a:r>
              <a:rPr lang="en-US" altLang="ko-KR" sz="2400" spc="0" dirty="0" err="1" smtClean="0"/>
              <a:t>Darusallam</a:t>
            </a:r>
            <a:r>
              <a:rPr lang="en-US" altLang="ko-KR" sz="2400" spc="0" dirty="0" smtClean="0"/>
              <a:t> as new member states of</a:t>
            </a:r>
            <a:r>
              <a:rPr lang="en-US" altLang="ko-KR" sz="2400" spc="0" baseline="0" dirty="0" smtClean="0"/>
              <a:t> EAHC and IHO.</a:t>
            </a:r>
            <a:r>
              <a:rPr lang="en-US" altLang="ko-KR" sz="2400" spc="0" dirty="0" smtClean="0"/>
              <a:t> </a:t>
            </a: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16</a:t>
            </a:fld>
            <a:endParaRPr lang="ko-KR" altLang="en-US"/>
          </a:p>
        </p:txBody>
      </p:sp>
    </p:spTree>
    <p:extLst>
      <p:ext uri="{BB962C8B-B14F-4D97-AF65-F5344CB8AC3E}">
        <p14:creationId xmlns:p14="http://schemas.microsoft.com/office/powerpoint/2010/main" val="224511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Thank you for your listening, and thank</a:t>
            </a:r>
            <a:r>
              <a:rPr lang="en-US" altLang="ko-KR" baseline="0" dirty="0" smtClean="0"/>
              <a:t> you Mr. Chair</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17</a:t>
            </a:fld>
            <a:endParaRPr lang="ko-KR" altLang="en-US"/>
          </a:p>
        </p:txBody>
      </p:sp>
    </p:spTree>
    <p:extLst>
      <p:ext uri="{BB962C8B-B14F-4D97-AF65-F5344CB8AC3E}">
        <p14:creationId xmlns:p14="http://schemas.microsoft.com/office/powerpoint/2010/main" val="93158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a:lnSpc>
                <a:spcPct val="150000"/>
              </a:lnSpc>
            </a:pPr>
            <a:r>
              <a:rPr lang="en-US" altLang="ko-KR" sz="1200" dirty="0" smtClean="0">
                <a:latin typeface="Arial Narrow" pitchFamily="34" charset="0"/>
              </a:rPr>
              <a:t>I will introduce about motives, challenges and current status</a:t>
            </a:r>
            <a:r>
              <a:rPr lang="en-US" altLang="ko-KR" sz="1200" baseline="0" dirty="0" smtClean="0">
                <a:latin typeface="Arial Narrow" pitchFamily="34" charset="0"/>
              </a:rPr>
              <a:t> of the EAHC CB Program and its developments.</a:t>
            </a:r>
            <a:endParaRPr lang="en-US" altLang="ko-KR" sz="1200" dirty="0" smtClean="0">
              <a:latin typeface="Arial Narrow" pitchFamily="34" charset="0"/>
            </a:endParaRPr>
          </a:p>
          <a:p>
            <a:pPr>
              <a:lnSpc>
                <a:spcPct val="150000"/>
              </a:lnSpc>
            </a:pPr>
            <a:r>
              <a:rPr lang="en-US" altLang="ko-KR" sz="1200" dirty="0" smtClean="0">
                <a:latin typeface="Arial Narrow" pitchFamily="34" charset="0"/>
              </a:rPr>
              <a:t>First, I will </a:t>
            </a:r>
            <a:r>
              <a:rPr lang="en-US" altLang="ko-KR" sz="1200" baseline="0" dirty="0" smtClean="0">
                <a:latin typeface="Arial Narrow" pitchFamily="34" charset="0"/>
              </a:rPr>
              <a:t>introduce about the </a:t>
            </a:r>
            <a:r>
              <a:rPr lang="en-US" altLang="ko-KR" sz="1200" dirty="0" smtClean="0">
                <a:latin typeface="Arial Narrow" pitchFamily="34" charset="0"/>
              </a:rPr>
              <a:t>Formation of the Training, Research and Development Centre (TRDC) of EAHC.</a:t>
            </a:r>
          </a:p>
          <a:p>
            <a:pPr>
              <a:lnSpc>
                <a:spcPct val="150000"/>
              </a:lnSpc>
            </a:pPr>
            <a:r>
              <a:rPr lang="en-US" altLang="ko-KR" sz="1200" dirty="0" smtClean="0">
                <a:latin typeface="Arial Narrow" pitchFamily="34" charset="0"/>
              </a:rPr>
              <a:t>Next, I</a:t>
            </a:r>
            <a:r>
              <a:rPr lang="en-US" altLang="ko-KR" sz="1200" baseline="0" dirty="0" smtClean="0">
                <a:latin typeface="Arial Narrow" pitchFamily="34" charset="0"/>
              </a:rPr>
              <a:t> will present about the </a:t>
            </a:r>
            <a:r>
              <a:rPr lang="en-US" altLang="ko-KR" sz="1200" dirty="0" smtClean="0">
                <a:latin typeface="Arial Narrow" pitchFamily="34" charset="0"/>
              </a:rPr>
              <a:t>Concept of TFT and Basic course of the TRDC.</a:t>
            </a:r>
          </a:p>
          <a:p>
            <a:pPr>
              <a:lnSpc>
                <a:spcPct val="150000"/>
              </a:lnSpc>
            </a:pPr>
            <a:r>
              <a:rPr lang="en-US" altLang="ko-KR" sz="1200" dirty="0" smtClean="0">
                <a:latin typeface="Arial Narrow" pitchFamily="34" charset="0"/>
              </a:rPr>
              <a:t>And, I will show you 3 cases of the Training for Trainer </a:t>
            </a:r>
            <a:r>
              <a:rPr lang="en-US" altLang="ko-KR" sz="1200" dirty="0" err="1" smtClean="0">
                <a:latin typeface="Arial Narrow" pitchFamily="34" charset="0"/>
              </a:rPr>
              <a:t>programme</a:t>
            </a:r>
            <a:r>
              <a:rPr lang="en-US" altLang="ko-KR" sz="1200" dirty="0" smtClean="0">
                <a:latin typeface="Arial Narrow" pitchFamily="34" charset="0"/>
              </a:rPr>
              <a:t> about Cartography which were</a:t>
            </a:r>
            <a:r>
              <a:rPr lang="en-US" altLang="ko-KR" sz="1200" baseline="0" dirty="0" smtClean="0">
                <a:latin typeface="Arial Narrow" pitchFamily="34" charset="0"/>
              </a:rPr>
              <a:t> executed</a:t>
            </a:r>
            <a:r>
              <a:rPr lang="en-US" altLang="ko-KR" sz="1200" dirty="0" smtClean="0">
                <a:latin typeface="Arial Narrow" pitchFamily="34" charset="0"/>
              </a:rPr>
              <a:t>. </a:t>
            </a:r>
          </a:p>
          <a:p>
            <a:pPr>
              <a:lnSpc>
                <a:spcPct val="150000"/>
              </a:lnSpc>
            </a:pPr>
            <a:r>
              <a:rPr lang="en-US" altLang="ko-KR" sz="1200" dirty="0" smtClean="0">
                <a:latin typeface="Arial Narrow" pitchFamily="34" charset="0"/>
              </a:rPr>
              <a:t>Also</a:t>
            </a:r>
            <a:r>
              <a:rPr lang="en-US" altLang="ko-KR" sz="1200" baseline="0" dirty="0" smtClean="0">
                <a:latin typeface="Arial Narrow" pitchFamily="34" charset="0"/>
              </a:rPr>
              <a:t> I will introduce about the </a:t>
            </a:r>
            <a:r>
              <a:rPr lang="en-US" altLang="ko-KR" sz="1200" dirty="0" smtClean="0">
                <a:latin typeface="Arial Narrow" pitchFamily="34" charset="0"/>
              </a:rPr>
              <a:t>Training for Trainer program</a:t>
            </a:r>
            <a:r>
              <a:rPr lang="en-US" altLang="ko-KR" sz="1200" baseline="0" dirty="0" smtClean="0">
                <a:latin typeface="Arial Narrow" pitchFamily="34" charset="0"/>
              </a:rPr>
              <a:t> about </a:t>
            </a:r>
            <a:r>
              <a:rPr lang="en-US" altLang="ko-KR" sz="1200" dirty="0" smtClean="0">
                <a:latin typeface="Arial Narrow" pitchFamily="34" charset="0"/>
              </a:rPr>
              <a:t>Hydrography.</a:t>
            </a:r>
          </a:p>
          <a:p>
            <a:pPr>
              <a:lnSpc>
                <a:spcPct val="150000"/>
              </a:lnSpc>
            </a:pPr>
            <a:r>
              <a:rPr lang="en-US" altLang="ko-KR" sz="1200" dirty="0" smtClean="0">
                <a:latin typeface="Arial Narrow" pitchFamily="34" charset="0"/>
              </a:rPr>
              <a:t>Lastly, you</a:t>
            </a:r>
            <a:r>
              <a:rPr lang="en-US" altLang="ko-KR" sz="1200" baseline="0" dirty="0" smtClean="0">
                <a:latin typeface="Arial Narrow" pitchFamily="34" charset="0"/>
              </a:rPr>
              <a:t> will have information about the </a:t>
            </a:r>
            <a:r>
              <a:rPr lang="en-US" altLang="ko-KR" sz="1200" dirty="0" smtClean="0">
                <a:latin typeface="Arial Narrow" pitchFamily="34" charset="0"/>
              </a:rPr>
              <a:t>TRDC Website and e-Learning program development of EAHC.</a:t>
            </a:r>
          </a:p>
          <a:p>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Each hydrographic office provides its staff with their own staff training </a:t>
            </a:r>
            <a:r>
              <a:rPr lang="en-US" altLang="ko-KR" sz="1200" kern="1200" dirty="0" err="1" smtClean="0">
                <a:solidFill>
                  <a:schemeClr val="tx1"/>
                </a:solidFill>
                <a:latin typeface="+mn-lt"/>
                <a:ea typeface="+mn-ea"/>
                <a:cs typeface="+mn-cs"/>
              </a:rPr>
              <a:t>programmes</a:t>
            </a:r>
            <a:r>
              <a:rPr lang="en-US" altLang="ko-KR" sz="1200" kern="1200" dirty="0" smtClean="0">
                <a:solidFill>
                  <a:schemeClr val="tx1"/>
                </a:solidFill>
                <a:latin typeface="+mn-lt"/>
                <a:ea typeface="+mn-ea"/>
                <a:cs typeface="+mn-cs"/>
              </a:rPr>
              <a:t> or has them participate in capacity building (CB) seminars arranged by the IHO. However, the outcomes of these </a:t>
            </a:r>
            <a:r>
              <a:rPr lang="en-US" altLang="ko-KR" sz="1200" kern="1200" dirty="0" err="1" smtClean="0">
                <a:solidFill>
                  <a:schemeClr val="tx1"/>
                </a:solidFill>
                <a:latin typeface="+mn-lt"/>
                <a:ea typeface="+mn-ea"/>
                <a:cs typeface="+mn-cs"/>
              </a:rPr>
              <a:t>programmes</a:t>
            </a:r>
            <a:r>
              <a:rPr lang="en-US" altLang="ko-KR" sz="1200" kern="1200" dirty="0" smtClean="0">
                <a:solidFill>
                  <a:schemeClr val="tx1"/>
                </a:solidFill>
                <a:latin typeface="+mn-lt"/>
                <a:ea typeface="+mn-ea"/>
                <a:cs typeface="+mn-cs"/>
              </a:rPr>
              <a:t> have not been as successful as expected.  </a:t>
            </a:r>
            <a:endParaRPr lang="en-GB" altLang="ko-KR"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Due to the limited human resources at the hydrographic offices in the East Asian region, the East Asia Hydrographic Commission (EAHC) has been experiencing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difficulties </a:t>
            </a:r>
            <a:r>
              <a:rPr lang="en-US" sz="1200" kern="1200" dirty="0" smtClean="0">
                <a:solidFill>
                  <a:schemeClr val="tx1"/>
                </a:solidFill>
                <a:latin typeface="+mn-lt"/>
                <a:ea typeface="+mn-ea"/>
                <a:cs typeface="+mn-cs"/>
              </a:rPr>
              <a:t>in the continuation of hydrographic projects when personnel in charge are transferred to a different position, leave or retire.</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3</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particular, as many IHO CB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are delivered in English, participants from non-English speaking countries in the East Asian region have expressed difficulties in fully grasping course contents. As a result, they find it challenging applying what they have learnt to their actual work.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in order to create cooperative </a:t>
            </a:r>
            <a:r>
              <a:rPr lang="en-US" sz="1200" kern="1200" baseline="0" dirty="0" err="1" smtClean="0">
                <a:solidFill>
                  <a:schemeClr val="tx1"/>
                </a:solidFill>
                <a:latin typeface="+mn-lt"/>
                <a:ea typeface="+mn-ea"/>
                <a:cs typeface="+mn-cs"/>
              </a:rPr>
              <a:t>programmes</a:t>
            </a:r>
            <a:r>
              <a:rPr lang="en-US" sz="1200" kern="1200" baseline="0" dirty="0" smtClean="0">
                <a:solidFill>
                  <a:schemeClr val="tx1"/>
                </a:solidFill>
                <a:latin typeface="+mn-lt"/>
                <a:ea typeface="+mn-ea"/>
                <a:cs typeface="+mn-cs"/>
              </a:rPr>
              <a:t> and to improve capacity building, TRDC was established to meet the present and changing needs of the region.</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4</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2400" dirty="0" smtClean="0"/>
              <a:t>The Main Objectives of the TRDC are to</a:t>
            </a:r>
            <a:r>
              <a:rPr lang="en-US" altLang="ko-KR" sz="2200" dirty="0" smtClean="0"/>
              <a:t> plan, develop and implement the training and R&amp;D </a:t>
            </a:r>
            <a:r>
              <a:rPr lang="en-US" altLang="ko-KR" sz="2200" dirty="0" err="1" smtClean="0"/>
              <a:t>programmes</a:t>
            </a:r>
            <a:r>
              <a:rPr lang="en-US" altLang="ko-KR" sz="2200" dirty="0" smtClean="0"/>
              <a:t>, and extend it to non EAHC Member States.</a:t>
            </a:r>
          </a:p>
          <a:p>
            <a:pPr>
              <a:lnSpc>
                <a:spcPct val="160000"/>
              </a:lnSpc>
            </a:pPr>
            <a:r>
              <a:rPr lang="en-US" altLang="ko-KR" sz="2400" dirty="0" smtClean="0"/>
              <a:t>The TRDC has a Board of Directors (BOD) which have a C</a:t>
            </a:r>
            <a:r>
              <a:rPr lang="en-US" altLang="ko-KR" sz="2200" dirty="0" smtClean="0"/>
              <a:t>hair, Mr. Jamie Chen from Singapore and a Vice-Chair, Mr. Yong BACK from</a:t>
            </a:r>
            <a:r>
              <a:rPr lang="en-US" altLang="ko-KR" sz="2200" baseline="0" dirty="0" smtClean="0"/>
              <a:t> Republic of </a:t>
            </a:r>
            <a:r>
              <a:rPr lang="en-US" altLang="ko-KR" sz="2200" dirty="0" smtClean="0"/>
              <a:t>Korea. This</a:t>
            </a:r>
            <a:r>
              <a:rPr lang="en-US" altLang="ko-KR" sz="2200" baseline="0" dirty="0" smtClean="0"/>
              <a:t> BOD also have o</a:t>
            </a:r>
            <a:r>
              <a:rPr lang="en-US" altLang="ko-KR" sz="2200" dirty="0" smtClean="0"/>
              <a:t>ne representative from each MS of EAHC.</a:t>
            </a:r>
          </a:p>
          <a:p>
            <a:pPr>
              <a:lnSpc>
                <a:spcPct val="160000"/>
              </a:lnSpc>
            </a:pPr>
            <a:r>
              <a:rPr lang="en-US" altLang="ko-KR" sz="2200" dirty="0" smtClean="0"/>
              <a:t>BOD will meet at least once a year. There was the 4</a:t>
            </a:r>
            <a:r>
              <a:rPr lang="en-US" altLang="ko-KR" sz="2200" baseline="30000" dirty="0" smtClean="0"/>
              <a:t>th</a:t>
            </a:r>
            <a:r>
              <a:rPr lang="en-US" altLang="ko-KR" sz="2200" dirty="0" smtClean="0"/>
              <a:t> TRDC BOD meeting in Philippines at September, 2015. BOD will report to the Steering Committee of EAHC for approval of </a:t>
            </a:r>
            <a:r>
              <a:rPr lang="en-US" altLang="ko-KR" sz="2200" dirty="0" err="1" smtClean="0"/>
              <a:t>programmes</a:t>
            </a:r>
            <a:r>
              <a:rPr lang="en-US" altLang="ko-KR" sz="2200" dirty="0" smtClean="0"/>
              <a:t> to be developed</a:t>
            </a:r>
            <a:r>
              <a:rPr lang="en-US" altLang="ko-KR" sz="2200" baseline="0" dirty="0" smtClean="0"/>
              <a:t> and implemented.</a:t>
            </a:r>
            <a:endParaRPr lang="en-US" altLang="ko-KR" sz="2200" dirty="0" smtClean="0"/>
          </a:p>
          <a:p>
            <a:pPr>
              <a:lnSpc>
                <a:spcPct val="150000"/>
              </a:lnSpc>
            </a:pPr>
            <a:r>
              <a:rPr lang="en-US" altLang="ko-KR" sz="2400" dirty="0" smtClean="0"/>
              <a:t>The TRDC based in KHOA (</a:t>
            </a:r>
            <a:r>
              <a:rPr lang="en-US" altLang="ko-KR" sz="2400" dirty="0" err="1" smtClean="0"/>
              <a:t>Busan</a:t>
            </a:r>
            <a:r>
              <a:rPr lang="en-US" altLang="ko-KR" sz="2400" dirty="0" smtClean="0"/>
              <a:t>, ROK) and this is the logo of the TRDC. It’s website is “</a:t>
            </a:r>
            <a:r>
              <a:rPr lang="en-US" altLang="ko-KR" sz="2000" dirty="0" smtClean="0"/>
              <a:t>trdc.eahc.asia”</a:t>
            </a:r>
            <a:endParaRPr lang="ko-KR" altLang="en-US" dirty="0"/>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5</a:t>
            </a:fld>
            <a:endParaRPr lang="ko-KR" altLang="en-US"/>
          </a:p>
        </p:txBody>
      </p:sp>
    </p:spTree>
    <p:extLst>
      <p:ext uri="{BB962C8B-B14F-4D97-AF65-F5344CB8AC3E}">
        <p14:creationId xmlns:p14="http://schemas.microsoft.com/office/powerpoint/2010/main" val="397879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sz="1200" dirty="0" smtClean="0">
                <a:latin typeface="Arial" pitchFamily="34" charset="0"/>
                <a:cs typeface="Arial" pitchFamily="34" charset="0"/>
              </a:rPr>
              <a:t>Taking the EAHC CB</a:t>
            </a:r>
            <a:r>
              <a:rPr lang="en-US" sz="1200" baseline="0" dirty="0" smtClean="0">
                <a:latin typeface="Arial" pitchFamily="34" charset="0"/>
                <a:cs typeface="Arial" pitchFamily="34" charset="0"/>
              </a:rPr>
              <a:t> situation and problems into consideration, </a:t>
            </a:r>
          </a:p>
          <a:p>
            <a:r>
              <a:rPr lang="en-US" sz="1200" baseline="0" dirty="0" smtClean="0">
                <a:latin typeface="Arial" pitchFamily="34" charset="0"/>
                <a:cs typeface="Arial" pitchFamily="34" charset="0"/>
              </a:rPr>
              <a:t>TRDC to develop a customized training </a:t>
            </a:r>
            <a:r>
              <a:rPr lang="en-US" sz="1200" baseline="0" dirty="0" err="1" smtClean="0">
                <a:latin typeface="Arial" pitchFamily="34" charset="0"/>
                <a:cs typeface="Arial" pitchFamily="34" charset="0"/>
              </a:rPr>
              <a:t>programme</a:t>
            </a:r>
            <a:r>
              <a:rPr lang="en-US" sz="1200" baseline="0" dirty="0" smtClean="0">
                <a:latin typeface="Arial" pitchFamily="34" charset="0"/>
                <a:cs typeface="Arial" pitchFamily="34" charset="0"/>
              </a:rPr>
              <a:t> model called “Training for Trainers (TFT)” to establish a </a:t>
            </a:r>
            <a:r>
              <a:rPr lang="en-US" sz="1200" baseline="0" dirty="0" err="1" smtClean="0">
                <a:latin typeface="Arial" pitchFamily="34" charset="0"/>
                <a:cs typeface="Arial" pitchFamily="34" charset="0"/>
              </a:rPr>
              <a:t>programme</a:t>
            </a:r>
            <a:r>
              <a:rPr lang="en-US" sz="1200" baseline="0" dirty="0" smtClean="0">
                <a:latin typeface="Arial" pitchFamily="34" charset="0"/>
                <a:cs typeface="Arial" pitchFamily="34" charset="0"/>
              </a:rPr>
              <a:t> equivalent to the </a:t>
            </a:r>
            <a:r>
              <a:rPr lang="en-US" sz="1200" baseline="0" smtClean="0">
                <a:latin typeface="Arial" pitchFamily="34" charset="0"/>
                <a:cs typeface="Arial" pitchFamily="34" charset="0"/>
              </a:rPr>
              <a:t>basic course.</a:t>
            </a:r>
            <a:endParaRPr lang="en-US" sz="1200" baseline="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On the screen, this</a:t>
            </a:r>
            <a:r>
              <a:rPr lang="en-US" sz="1200" baseline="0" dirty="0" smtClean="0">
                <a:latin typeface="Arial" pitchFamily="34" charset="0"/>
                <a:cs typeface="Arial" pitchFamily="34" charset="0"/>
              </a:rPr>
              <a:t> is a pyramid model for self propelling.</a:t>
            </a:r>
          </a:p>
          <a:p>
            <a:r>
              <a:rPr lang="en-US" sz="1200" baseline="0" dirty="0" smtClean="0">
                <a:latin typeface="Arial" pitchFamily="34" charset="0"/>
                <a:cs typeface="Arial" pitchFamily="34" charset="0"/>
              </a:rPr>
              <a:t>There are basic, intermediate, advanced level. When the trainee learn all level or have experience, then the trainee will become master trainer, who will contribute back to capacity building.</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TFT is designed to develop trainers in the area of hydrography more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fectively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 that trainees of hydrographic offices in the East Asian region can take IHO’s training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in their own country delivered in their mother tongue and grow as hydrographic experts.</a:t>
            </a:r>
            <a:endParaRPr lang="en-GB" sz="1200" kern="1200" dirty="0" smtClean="0">
              <a:solidFill>
                <a:schemeClr val="tx1"/>
              </a:solidFill>
              <a:latin typeface="+mn-lt"/>
              <a:ea typeface="+mn-ea"/>
              <a:cs typeface="+mn-cs"/>
            </a:endParaRPr>
          </a:p>
          <a:p>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basic course is a basic job training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course period is shorter than that of other IHO CB courses such as CAT A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rPr>
              <a:t>CAT B.</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Participants can obtain fundamental job skills and be immediately placed at the job site upon successful completion of the course.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EAHC recommends a 3-week basic job training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for the course.</a:t>
            </a:r>
          </a:p>
          <a:p>
            <a:pPr marL="0" marR="0" indent="0" algn="l" defTabSz="914400" rtl="0" eaLnBrk="1" fontAlgn="auto" latinLnBrk="1"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dirty="0" smtClean="0"/>
              <a:t>Basic course can be a key to addressing the lack of human </a:t>
            </a:r>
            <a:r>
              <a:rPr lang="en-US" sz="1200" dirty="0" smtClean="0"/>
              <a:t>resources </a:t>
            </a:r>
            <a:r>
              <a:rPr lang="en-US" sz="1200" dirty="0" smtClean="0"/>
              <a:t>in </a:t>
            </a:r>
            <a:endParaRPr lang="en-US" sz="120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sz="1200" dirty="0" smtClean="0"/>
              <a:t>hydrographic </a:t>
            </a:r>
            <a:r>
              <a:rPr lang="en-US" sz="1200" dirty="0" smtClean="0"/>
              <a:t>field in the East Asian region.</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8</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TFT can be applied to all types of training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Participants of the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TFT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are expected to hold extensive knowledge and experience in the relevant area. They are also required to have an excellent delivery of course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contents </a:t>
            </a:r>
            <a:r>
              <a:rPr lang="en-US" sz="1200" kern="1200" dirty="0" smtClean="0">
                <a:solidFill>
                  <a:schemeClr val="tx1"/>
                </a:solidFill>
                <a:latin typeface="+mn-lt"/>
                <a:ea typeface="+mn-ea"/>
                <a:cs typeface="+mn-cs"/>
              </a:rPr>
              <a:t>and a high level of trainee performance assessment skills, suitable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teaching </a:t>
            </a:r>
            <a:r>
              <a:rPr lang="en-US" sz="1200" kern="1200" dirty="0" smtClean="0">
                <a:solidFill>
                  <a:schemeClr val="tx1"/>
                </a:solidFill>
                <a:latin typeface="+mn-lt"/>
                <a:ea typeface="+mn-ea"/>
                <a:cs typeface="+mn-cs"/>
              </a:rPr>
              <a:t>methodology, practice execution skills, and teaching material </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development </a:t>
            </a:r>
            <a:r>
              <a:rPr lang="en-US" sz="1200" kern="1200" dirty="0" smtClean="0">
                <a:solidFill>
                  <a:schemeClr val="tx1"/>
                </a:solidFill>
                <a:latin typeface="+mn-lt"/>
                <a:ea typeface="+mn-ea"/>
                <a:cs typeface="+mn-cs"/>
              </a:rPr>
              <a:t>skills.</a:t>
            </a:r>
            <a:endParaRPr lang="en-US" sz="1200" dirty="0" smtClean="0">
              <a:latin typeface="Arial" pitchFamily="34" charset="0"/>
              <a:cs typeface="Arial" pitchFamily="34" charset="0"/>
            </a:endParaRPr>
          </a:p>
        </p:txBody>
      </p:sp>
      <p:sp>
        <p:nvSpPr>
          <p:cNvPr id="4" name="슬라이드 번호 개체 틀 3"/>
          <p:cNvSpPr>
            <a:spLocks noGrp="1"/>
          </p:cNvSpPr>
          <p:nvPr>
            <p:ph type="sldNum" sz="quarter" idx="10"/>
          </p:nvPr>
        </p:nvSpPr>
        <p:spPr/>
        <p:txBody>
          <a:bodyPr/>
          <a:lstStyle/>
          <a:p>
            <a:fld id="{72225238-1DB7-49DF-94BC-813E37015DB2}" type="slidenum">
              <a:rPr lang="ko-KR" altLang="en-US"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AE2F37F5-59F5-46DB-9CC8-41D03C593A7A}" type="datetime1">
              <a:rPr lang="ko-KR" altLang="en-US" smtClean="0"/>
              <a:pPr/>
              <a:t>2015-05-28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542728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E7518BF-BB80-4700-92C4-F832774E5E36}" type="datetime1">
              <a:rPr lang="ko-KR" altLang="en-US" smtClean="0"/>
              <a:pPr/>
              <a:t>2015-05-28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236290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780337" y="274639"/>
            <a:ext cx="2414588"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36575" y="274639"/>
            <a:ext cx="7078663"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7A28D63-943F-4BCB-83E2-DAD586DA9501}" type="datetime1">
              <a:rPr lang="ko-KR" altLang="en-US" smtClean="0"/>
              <a:pPr/>
              <a:t>2015-05-28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105919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cs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p>
            <a:fld id="{18D104E0-9E1B-4F72-AE3F-067523716F46}" type="datetime1">
              <a:rPr lang="ko-KR" altLang="en-US" smtClean="0"/>
              <a:pPr/>
              <a:t>2015-05-28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2258075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DC9FD294-5EDD-477D-8298-F40657C1E10D}" type="datetime1">
              <a:rPr lang="ko-KR" altLang="en-US" smtClean="0"/>
              <a:pPr/>
              <a:t>2015-05-28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7592305" y="6327755"/>
            <a:ext cx="2311400" cy="365125"/>
          </a:xfrm>
        </p:spPr>
        <p:txBody>
          <a:bodyPr/>
          <a:lstStyle>
            <a:lvl1pPr>
              <a:defRPr sz="1800" b="1">
                <a:solidFill>
                  <a:schemeClr val="bg1"/>
                </a:solidFill>
              </a:defRPr>
            </a:lvl1pPr>
          </a:lstStyle>
          <a:p>
            <a:fld id="{8B7DCEDB-9308-4778-B6AC-ECFE7FCEE734}" type="slidenum">
              <a:rPr lang="ko-KR" altLang="en-US" smtClean="0"/>
              <a:pPr/>
              <a:t>‹#›</a:t>
            </a:fld>
            <a:endParaRPr lang="ko-KR" altLang="en-US" dirty="0"/>
          </a:p>
        </p:txBody>
      </p:sp>
      <p:sp>
        <p:nvSpPr>
          <p:cNvPr id="7" name="제목 3"/>
          <p:cNvSpPr>
            <a:spLocks noGrp="1"/>
          </p:cNvSpPr>
          <p:nvPr>
            <p:ph type="title"/>
          </p:nvPr>
        </p:nvSpPr>
        <p:spPr>
          <a:xfrm>
            <a:off x="475186" y="476672"/>
            <a:ext cx="8420100" cy="648072"/>
          </a:xfrm>
        </p:spPr>
        <p:txBody>
          <a:bodyPr>
            <a:noAutofit/>
          </a:bodyPr>
          <a:lstStyle>
            <a:lvl1pPr algn="l">
              <a:defRPr b="1" baseline="0"/>
            </a:lvl1pPr>
          </a:lstStyle>
          <a:p>
            <a:r>
              <a:rPr lang="en-US" altLang="ko-KR" sz="3200" cap="none" dirty="0" smtClean="0">
                <a:latin typeface="Arial" panose="020B0604020202020204" pitchFamily="34" charset="0"/>
                <a:cs typeface="Arial" panose="020B0604020202020204" pitchFamily="34" charset="0"/>
              </a:rPr>
              <a:t>Heading 1</a:t>
            </a:r>
            <a:endParaRPr lang="ko-KR" altLang="en-US" sz="3200" cap="none" dirty="0">
              <a:latin typeface="Arial" panose="020B0604020202020204" pitchFamily="34" charset="0"/>
              <a:cs typeface="Arial" panose="020B0604020202020204" pitchFamily="34" charset="0"/>
            </a:endParaRPr>
          </a:p>
        </p:txBody>
      </p:sp>
      <p:sp>
        <p:nvSpPr>
          <p:cNvPr id="8" name="Content Placeholder 1"/>
          <p:cNvSpPr txBox="1">
            <a:spLocks/>
          </p:cNvSpPr>
          <p:nvPr userDrawn="1"/>
        </p:nvSpPr>
        <p:spPr bwMode="auto">
          <a:xfrm>
            <a:off x="560512" y="1268760"/>
            <a:ext cx="8784976" cy="4864893"/>
          </a:xfrm>
          <a:prstGeom prst="rect">
            <a:avLst/>
          </a:prstGeom>
          <a:noFill/>
          <a:ln w="9525">
            <a:noFill/>
            <a:miter lim="800000"/>
            <a:headEnd/>
            <a:tailEnd/>
          </a:ln>
        </p:spPr>
        <p:txBody>
          <a:bodyPr anchor="t"/>
          <a:lstStyle/>
          <a:p>
            <a:pPr>
              <a:spcBef>
                <a:spcPct val="20000"/>
              </a:spcBef>
              <a:buClr>
                <a:schemeClr val="tx2">
                  <a:lumMod val="60000"/>
                  <a:lumOff val="40000"/>
                </a:schemeClr>
              </a:buClr>
              <a:buFont typeface="Arial" pitchFamily="34" charset="0"/>
              <a:buChar char="•"/>
              <a:defRPr/>
            </a:pPr>
            <a:endParaRPr lang="en-US" altLang="ko-KR" dirty="0">
              <a:solidFill>
                <a:schemeClr val="tx1">
                  <a:lumMod val="65000"/>
                  <a:lumOff val="35000"/>
                </a:schemeClr>
              </a:solidFill>
              <a:latin typeface="Arial" pitchFamily="34" charset="0"/>
              <a:cs typeface="Arial" pitchFamily="34" charset="0"/>
            </a:endParaRPr>
          </a:p>
          <a:p>
            <a:pPr>
              <a:spcBef>
                <a:spcPct val="20000"/>
              </a:spcBef>
              <a:buClr>
                <a:schemeClr val="tx2">
                  <a:lumMod val="60000"/>
                  <a:lumOff val="40000"/>
                </a:schemeClr>
              </a:buClr>
              <a:defRPr/>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06334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EE2687F-2376-43A6-9261-3A39FA8D367F}" type="datetime1">
              <a:rPr lang="ko-KR" altLang="en-US" smtClean="0"/>
              <a:pPr/>
              <a:t>2015-05-28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402348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37B1C1C9-8CA2-4F66-BA99-F59C47553374}" type="datetime1">
              <a:rPr lang="ko-KR" altLang="en-US" smtClean="0"/>
              <a:pPr/>
              <a:t>2015-05-28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278496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FC8BBBE-061C-4E9B-86FD-E3284BCC39AF}" type="datetime1">
              <a:rPr lang="ko-KR" altLang="en-US" smtClean="0"/>
              <a:pPr/>
              <a:t>2015-05-28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102771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6A1C0EE-94B7-4FD9-AD25-CBA950DB4A16}" type="datetime1">
              <a:rPr lang="ko-KR" altLang="en-US" smtClean="0"/>
              <a:pPr/>
              <a:t>2015-05-28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2904118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1FA1DB3-6FED-4EEA-BB93-C4B48C1F8FA5}" type="datetime1">
              <a:rPr lang="ko-KR" altLang="en-US" smtClean="0"/>
              <a:pPr/>
              <a:t>2015-05-28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111823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E1318C3-C05A-46A4-98CA-5A12263C3391}" type="datetime1">
              <a:rPr lang="ko-KR" altLang="en-US" smtClean="0"/>
              <a:pPr/>
              <a:t>2015-05-28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242272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60334-341E-4D0D-BE06-2E9C9F46D987}" type="datetime1">
              <a:rPr lang="ko-KR" altLang="en-US" smtClean="0"/>
              <a:pPr/>
              <a:t>2015-05-28</a:t>
            </a:fld>
            <a:endParaRPr lang="ko-KR" altLang="en-US"/>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DCEDB-9308-4778-B6AC-ECFE7FCEE734}" type="slidenum">
              <a:rPr lang="ko-KR" altLang="en-US" smtClean="0"/>
              <a:pPr/>
              <a:t>‹#›</a:t>
            </a:fld>
            <a:endParaRPr lang="ko-KR" altLang="en-US"/>
          </a:p>
        </p:txBody>
      </p:sp>
    </p:spTree>
    <p:extLst>
      <p:ext uri="{BB962C8B-B14F-4D97-AF65-F5344CB8AC3E}">
        <p14:creationId xmlns:p14="http://schemas.microsoft.com/office/powerpoint/2010/main" val="56524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제목 3"/>
          <p:cNvSpPr txBox="1">
            <a:spLocks/>
          </p:cNvSpPr>
          <p:nvPr/>
        </p:nvSpPr>
        <p:spPr>
          <a:xfrm>
            <a:off x="344488" y="404664"/>
            <a:ext cx="9217024" cy="3600400"/>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000" dirty="0" smtClean="0">
                <a:latin typeface="Times New Roman" pitchFamily="18" charset="0"/>
                <a:cs typeface="Times New Roman" pitchFamily="18" charset="0"/>
              </a:rPr>
              <a:t>13</a:t>
            </a:r>
            <a:r>
              <a:rPr lang="en-US" altLang="ko-KR" sz="3000" baseline="30000" dirty="0" smtClean="0">
                <a:latin typeface="Times New Roman" pitchFamily="18" charset="0"/>
                <a:cs typeface="Times New Roman" pitchFamily="18" charset="0"/>
              </a:rPr>
              <a:t>th</a:t>
            </a:r>
            <a:r>
              <a:rPr lang="en-US" altLang="ko-KR" sz="3000" dirty="0" smtClean="0">
                <a:latin typeface="Times New Roman" pitchFamily="18" charset="0"/>
                <a:cs typeface="Times New Roman" pitchFamily="18" charset="0"/>
              </a:rPr>
              <a:t> Capacity Building Sub-Committee</a:t>
            </a:r>
          </a:p>
          <a:p>
            <a:pPr algn="l"/>
            <a:endParaRPr lang="en-US" altLang="ko-KR" sz="3000" b="1" dirty="0" smtClean="0">
              <a:latin typeface="Arial" panose="020B0604020202020204" pitchFamily="34" charset="0"/>
              <a:cs typeface="Arial" panose="020B0604020202020204" pitchFamily="34" charset="0"/>
            </a:endParaRPr>
          </a:p>
          <a:p>
            <a:r>
              <a:rPr lang="en-US" sz="4000" b="1" dirty="0" smtClean="0">
                <a:solidFill>
                  <a:schemeClr val="tx2">
                    <a:lumMod val="75000"/>
                  </a:schemeClr>
                </a:solidFill>
                <a:latin typeface="Arial" pitchFamily="34" charset="0"/>
                <a:cs typeface="Arial" pitchFamily="34" charset="0"/>
              </a:rPr>
              <a:t>Capacity Building Development</a:t>
            </a:r>
          </a:p>
          <a:p>
            <a:r>
              <a:rPr lang="en-US" sz="2400" b="1" dirty="0" smtClean="0">
                <a:latin typeface="Arial" pitchFamily="34" charset="0"/>
                <a:cs typeface="Arial" pitchFamily="34" charset="0"/>
              </a:rPr>
              <a:t> </a:t>
            </a:r>
            <a:r>
              <a:rPr lang="en-US" sz="2400" b="1" dirty="0" smtClean="0">
                <a:solidFill>
                  <a:schemeClr val="accent1">
                    <a:lumMod val="75000"/>
                  </a:schemeClr>
                </a:solidFill>
                <a:latin typeface="Arial" pitchFamily="34" charset="0"/>
                <a:cs typeface="Arial" pitchFamily="34" charset="0"/>
              </a:rPr>
              <a:t>- </a:t>
            </a:r>
            <a:r>
              <a:rPr lang="en-US" sz="3200" b="1" dirty="0" smtClean="0">
                <a:solidFill>
                  <a:schemeClr val="accent1">
                    <a:lumMod val="75000"/>
                  </a:schemeClr>
                </a:solidFill>
                <a:latin typeface="Arial" pitchFamily="34" charset="0"/>
                <a:cs typeface="Arial" pitchFamily="34" charset="0"/>
              </a:rPr>
              <a:t>Customized Capacity Building </a:t>
            </a:r>
            <a:r>
              <a:rPr lang="en-US" sz="3200" b="1" dirty="0" err="1" smtClean="0">
                <a:solidFill>
                  <a:schemeClr val="accent1">
                    <a:lumMod val="75000"/>
                  </a:schemeClr>
                </a:solidFill>
                <a:latin typeface="Arial" pitchFamily="34" charset="0"/>
                <a:cs typeface="Arial" pitchFamily="34" charset="0"/>
              </a:rPr>
              <a:t>Programmes</a:t>
            </a:r>
            <a:r>
              <a:rPr lang="en-US" sz="3200" b="1" dirty="0" smtClean="0">
                <a:solidFill>
                  <a:schemeClr val="accent1">
                    <a:lumMod val="75000"/>
                  </a:schemeClr>
                </a:solidFill>
                <a:latin typeface="Arial" pitchFamily="34" charset="0"/>
                <a:cs typeface="Arial" pitchFamily="34" charset="0"/>
              </a:rPr>
              <a:t> -</a:t>
            </a:r>
          </a:p>
          <a:p>
            <a:pPr algn="l">
              <a:buFontTx/>
              <a:buChar char="-"/>
            </a:pPr>
            <a:endParaRPr lang="en-US" altLang="ko-KR" sz="2400" b="1" dirty="0" smtClean="0">
              <a:latin typeface="Arial" pitchFamily="34" charset="0"/>
              <a:cs typeface="Arial" pitchFamily="34" charset="0"/>
            </a:endParaRPr>
          </a:p>
          <a:p>
            <a:pPr algn="l">
              <a:buFontTx/>
              <a:buChar char="-"/>
            </a:pPr>
            <a:endParaRPr lang="en-US" altLang="ko-KR" sz="2400" b="1" dirty="0" smtClean="0">
              <a:latin typeface="Arial" pitchFamily="34" charset="0"/>
              <a:cs typeface="Arial" pitchFamily="34" charset="0"/>
            </a:endParaRPr>
          </a:p>
          <a:p>
            <a:pPr algn="l">
              <a:buFontTx/>
              <a:buChar char="-"/>
            </a:pPr>
            <a:endParaRPr lang="en-US" altLang="ko-KR" sz="2400" b="1" dirty="0" smtClean="0">
              <a:latin typeface="Arial" pitchFamily="34" charset="0"/>
              <a:cs typeface="Arial" pitchFamily="34" charset="0"/>
            </a:endParaRPr>
          </a:p>
        </p:txBody>
      </p:sp>
      <p:sp>
        <p:nvSpPr>
          <p:cNvPr id="7" name="부제목 4"/>
          <p:cNvSpPr txBox="1">
            <a:spLocks/>
          </p:cNvSpPr>
          <p:nvPr/>
        </p:nvSpPr>
        <p:spPr>
          <a:xfrm>
            <a:off x="272480" y="4005064"/>
            <a:ext cx="7848872" cy="1872208"/>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ko-KR" sz="2800" b="1" dirty="0" smtClean="0">
                <a:latin typeface="Arial" panose="020B0604020202020204" pitchFamily="34" charset="0"/>
                <a:cs typeface="Arial" panose="020B0604020202020204" pitchFamily="34" charset="0"/>
              </a:rPr>
              <a:t>East Asia Hydrographic Commission(EAHC)</a:t>
            </a:r>
          </a:p>
          <a:p>
            <a:pPr marL="0" indent="0">
              <a:buFont typeface="Arial" panose="020B0604020202020204" pitchFamily="34" charset="0"/>
              <a:buNone/>
            </a:pPr>
            <a:endParaRPr lang="en-US" altLang="ko-KR" sz="2800" dirty="0" smtClean="0">
              <a:latin typeface="Arial Narrow" pitchFamily="34" charset="0"/>
              <a:cs typeface="Arial" panose="020B0604020202020204" pitchFamily="34" charset="0"/>
            </a:endParaRPr>
          </a:p>
          <a:p>
            <a:pPr marL="0" indent="0">
              <a:buFont typeface="Arial" panose="020B0604020202020204" pitchFamily="34" charset="0"/>
              <a:buNone/>
            </a:pPr>
            <a:r>
              <a:rPr lang="en-US" altLang="ko-KR" sz="2800" dirty="0" smtClean="0">
                <a:latin typeface="Arial Narrow" pitchFamily="34" charset="0"/>
                <a:cs typeface="Arial" panose="020B0604020202020204" pitchFamily="34" charset="0"/>
              </a:rPr>
              <a:t>27-29 May 2015</a:t>
            </a:r>
          </a:p>
          <a:p>
            <a:pPr marL="0" indent="0">
              <a:buFont typeface="Arial" panose="020B0604020202020204" pitchFamily="34" charset="0"/>
              <a:buNone/>
            </a:pPr>
            <a:r>
              <a:rPr lang="en-US" altLang="ko-KR" sz="2800" dirty="0" smtClean="0">
                <a:latin typeface="Arial Narrow" pitchFamily="34" charset="0"/>
                <a:cs typeface="Arial" panose="020B0604020202020204" pitchFamily="34" charset="0"/>
              </a:rPr>
              <a:t>Mexico City, Mexico</a:t>
            </a:r>
          </a:p>
        </p:txBody>
      </p:sp>
      <p:sp>
        <p:nvSpPr>
          <p:cNvPr id="10" name="슬라이드 번호 개체 틀 6"/>
          <p:cNvSpPr>
            <a:spLocks noGrp="1"/>
          </p:cNvSpPr>
          <p:nvPr>
            <p:ph type="sldNum" sz="quarter" idx="12"/>
          </p:nvPr>
        </p:nvSpPr>
        <p:spPr>
          <a:xfrm>
            <a:off x="7570822" y="6356351"/>
            <a:ext cx="2311400" cy="365125"/>
          </a:xfrm>
        </p:spPr>
        <p:txBody>
          <a:bodyPr/>
          <a:lstStyle/>
          <a:p>
            <a:r>
              <a:rPr lang="en-US" altLang="ko-KR" sz="1800" b="1" dirty="0" smtClean="0">
                <a:solidFill>
                  <a:schemeClr val="bg1"/>
                </a:solidFill>
                <a:latin typeface="Arial" pitchFamily="34" charset="0"/>
                <a:cs typeface="Arial" pitchFamily="34" charset="0"/>
              </a:rPr>
              <a:t>1</a:t>
            </a:r>
            <a:endParaRPr lang="ko-KR" altLang="en-US" sz="1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70840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10</a:t>
            </a:fld>
            <a:endParaRPr lang="ko-KR" altLang="en-US"/>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latin typeface="Arial" pitchFamily="34" charset="0"/>
                <a:cs typeface="Arial" pitchFamily="34" charset="0"/>
              </a:rPr>
              <a:t>Training for Trainer_ Cartography</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95300" y="1279301"/>
            <a:ext cx="8915400" cy="4525963"/>
          </a:xfrm>
        </p:spPr>
        <p:txBody>
          <a:bodyPr>
            <a:normAutofit/>
          </a:bodyPr>
          <a:lstStyle/>
          <a:p>
            <a:r>
              <a:rPr lang="en-US" sz="2200" spc="-100" dirty="0" smtClean="0"/>
              <a:t>1</a:t>
            </a:r>
            <a:r>
              <a:rPr lang="en-US" sz="2200" spc="-100" baseline="30000" dirty="0" smtClean="0"/>
              <a:t>st</a:t>
            </a:r>
            <a:r>
              <a:rPr lang="en-US" sz="2200" spc="-100" dirty="0" smtClean="0"/>
              <a:t> TFT </a:t>
            </a:r>
            <a:r>
              <a:rPr lang="en-US" sz="2200" spc="-100" dirty="0" err="1" smtClean="0"/>
              <a:t>Carto</a:t>
            </a:r>
            <a:r>
              <a:rPr lang="en-US" sz="2200" spc="-100" dirty="0" smtClean="0"/>
              <a:t>. Workshop took place from 18</a:t>
            </a:r>
            <a:r>
              <a:rPr lang="en-US" sz="2200" spc="-100" baseline="30000" dirty="0" smtClean="0"/>
              <a:t>th</a:t>
            </a:r>
            <a:r>
              <a:rPr lang="en-US" sz="2200" spc="-100" dirty="0" smtClean="0"/>
              <a:t> -29</a:t>
            </a:r>
            <a:r>
              <a:rPr lang="en-US" sz="2200" spc="-100" baseline="30000" dirty="0" smtClean="0"/>
              <a:t>th</a:t>
            </a:r>
            <a:r>
              <a:rPr lang="en-US" sz="2200" spc="-100" dirty="0" smtClean="0"/>
              <a:t> Nov. 2013 at KHOA</a:t>
            </a:r>
          </a:p>
          <a:p>
            <a:pPr lvl="1"/>
            <a:r>
              <a:rPr lang="en-US" sz="2000" dirty="0" smtClean="0"/>
              <a:t>18 trainees from 8 EAHC MSs</a:t>
            </a:r>
          </a:p>
          <a:p>
            <a:pPr lvl="1"/>
            <a:r>
              <a:rPr lang="en-US" sz="2000" spc="-100" dirty="0" smtClean="0"/>
              <a:t>Training skills and develop the EAHC common basic Cartographic  </a:t>
            </a:r>
            <a:r>
              <a:rPr lang="en-US" sz="2000" dirty="0" smtClean="0"/>
              <a:t>course.</a:t>
            </a:r>
          </a:p>
          <a:p>
            <a:pPr lvl="1"/>
            <a:r>
              <a:rPr lang="en-US" sz="2000" dirty="0" smtClean="0"/>
              <a:t>Conducted by UKHO</a:t>
            </a:r>
          </a:p>
          <a:p>
            <a:r>
              <a:rPr lang="en-US" sz="2200" dirty="0" smtClean="0"/>
              <a:t>Evaluation</a:t>
            </a:r>
          </a:p>
          <a:p>
            <a:pPr lvl="1"/>
            <a:r>
              <a:rPr lang="en-US" sz="2000" dirty="0" smtClean="0"/>
              <a:t>All delegates successfully completed the course and are capable of developing and delivering the basic course that suits their own HOs requirements</a:t>
            </a:r>
          </a:p>
        </p:txBody>
      </p:sp>
      <p:grpSp>
        <p:nvGrpSpPr>
          <p:cNvPr id="9" name="그룹 8"/>
          <p:cNvGrpSpPr/>
          <p:nvPr/>
        </p:nvGrpSpPr>
        <p:grpSpPr>
          <a:xfrm>
            <a:off x="560512" y="4437112"/>
            <a:ext cx="9001000" cy="1584176"/>
            <a:chOff x="776536" y="5589240"/>
            <a:chExt cx="8255816" cy="1091094"/>
          </a:xfrm>
        </p:grpSpPr>
        <p:pic>
          <p:nvPicPr>
            <p:cNvPr id="5" name="그림 4" descr="Day4.png"/>
            <p:cNvPicPr/>
            <p:nvPr/>
          </p:nvPicPr>
          <p:blipFill>
            <a:blip r:embed="rId3" cstate="print"/>
            <a:stretch>
              <a:fillRect/>
            </a:stretch>
          </p:blipFill>
          <p:spPr>
            <a:xfrm>
              <a:off x="776536" y="5589240"/>
              <a:ext cx="4943448" cy="1091094"/>
            </a:xfrm>
            <a:prstGeom prst="rect">
              <a:avLst/>
            </a:prstGeom>
          </p:spPr>
        </p:pic>
        <p:pic>
          <p:nvPicPr>
            <p:cNvPr id="6" name="그림 5" descr="Day10.png"/>
            <p:cNvPicPr/>
            <p:nvPr/>
          </p:nvPicPr>
          <p:blipFill>
            <a:blip r:embed="rId4" cstate="print"/>
            <a:srcRect l="33503"/>
            <a:stretch>
              <a:fillRect/>
            </a:stretch>
          </p:blipFill>
          <p:spPr>
            <a:xfrm>
              <a:off x="5745088" y="5589240"/>
              <a:ext cx="3287264" cy="1091094"/>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11</a:t>
            </a:fld>
            <a:endParaRPr lang="ko-KR" altLang="en-US"/>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Training for Trainer_ Cartography</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95300" y="1268760"/>
            <a:ext cx="8915400" cy="4525963"/>
          </a:xfrm>
        </p:spPr>
        <p:txBody>
          <a:bodyPr>
            <a:normAutofit/>
          </a:bodyPr>
          <a:lstStyle/>
          <a:p>
            <a:r>
              <a:rPr lang="en-US" sz="2200" dirty="0" smtClean="0"/>
              <a:t>2</a:t>
            </a:r>
            <a:r>
              <a:rPr lang="en-US" sz="2200" baseline="30000" dirty="0" smtClean="0"/>
              <a:t>nd</a:t>
            </a:r>
            <a:r>
              <a:rPr lang="en-US" sz="2200" dirty="0" smtClean="0"/>
              <a:t> TFT took place from 27</a:t>
            </a:r>
            <a:r>
              <a:rPr lang="en-US" sz="2200" baseline="30000" dirty="0" smtClean="0"/>
              <a:t>th</a:t>
            </a:r>
            <a:r>
              <a:rPr lang="en-US" sz="2200" dirty="0" smtClean="0"/>
              <a:t> -7</a:t>
            </a:r>
            <a:r>
              <a:rPr lang="en-US" sz="2200" baseline="30000" dirty="0" smtClean="0"/>
              <a:t>th</a:t>
            </a:r>
            <a:r>
              <a:rPr lang="en-US" sz="2200" dirty="0" smtClean="0"/>
              <a:t> Nov. 2014 at KHOA</a:t>
            </a:r>
          </a:p>
          <a:p>
            <a:pPr lvl="1">
              <a:lnSpc>
                <a:spcPct val="110000"/>
              </a:lnSpc>
            </a:pPr>
            <a:r>
              <a:rPr lang="en-US" sz="2000" dirty="0" smtClean="0"/>
              <a:t>13 trainees from 7 EAHC MSs</a:t>
            </a:r>
          </a:p>
          <a:p>
            <a:pPr lvl="1">
              <a:lnSpc>
                <a:spcPct val="110000"/>
              </a:lnSpc>
            </a:pPr>
            <a:r>
              <a:rPr lang="en-US" sz="2000" dirty="0" smtClean="0"/>
              <a:t>2014 TFT is to complement and improve the first basic course, reflecting additional requirements concerning teaching experience of each country’s instructor, curriculums of the course, and teaching materials after the completion of the 1</a:t>
            </a:r>
            <a:r>
              <a:rPr lang="en-US" sz="2000" baseline="30000" dirty="0" smtClean="0"/>
              <a:t>st</a:t>
            </a:r>
            <a:r>
              <a:rPr lang="en-US" sz="2000" dirty="0" smtClean="0"/>
              <a:t> TFT</a:t>
            </a:r>
          </a:p>
          <a:p>
            <a:pPr lvl="1">
              <a:lnSpc>
                <a:spcPct val="110000"/>
              </a:lnSpc>
            </a:pPr>
            <a:r>
              <a:rPr lang="en-US" sz="2000" dirty="0" smtClean="0"/>
              <a:t>Workshop conducted by UKHO</a:t>
            </a:r>
          </a:p>
          <a:p>
            <a:pPr lvl="1"/>
            <a:endParaRPr lang="en-US" sz="2200" dirty="0" smtClean="0"/>
          </a:p>
          <a:p>
            <a:pPr>
              <a:buNone/>
            </a:pPr>
            <a:r>
              <a:rPr lang="en-US" sz="2400" dirty="0" smtClean="0"/>
              <a:t>   </a:t>
            </a:r>
          </a:p>
          <a:p>
            <a:pPr>
              <a:buNone/>
            </a:pPr>
            <a:r>
              <a:rPr lang="en-US" sz="2400" dirty="0" smtClean="0"/>
              <a:t> </a:t>
            </a:r>
          </a:p>
          <a:p>
            <a:pPr lvl="1"/>
            <a:endParaRPr lang="en-US" sz="2200" dirty="0" smtClean="0"/>
          </a:p>
        </p:txBody>
      </p:sp>
      <p:pic>
        <p:nvPicPr>
          <p:cNvPr id="5" name="그림 4" descr="I:\TFT(1410-11)\Shared\20141029\Photos\Day01\20141027_092714.jpg"/>
          <p:cNvPicPr/>
          <p:nvPr/>
        </p:nvPicPr>
        <p:blipFill>
          <a:blip r:embed="rId3" cstate="print"/>
          <a:srcRect/>
          <a:stretch>
            <a:fillRect/>
          </a:stretch>
        </p:blipFill>
        <p:spPr bwMode="auto">
          <a:xfrm>
            <a:off x="1303040" y="5026113"/>
            <a:ext cx="2304256" cy="1440160"/>
          </a:xfrm>
          <a:prstGeom prst="rect">
            <a:avLst/>
          </a:prstGeom>
          <a:noFill/>
          <a:ln w="9525">
            <a:noFill/>
            <a:miter lim="800000"/>
            <a:headEnd/>
            <a:tailEnd/>
          </a:ln>
        </p:spPr>
      </p:pic>
      <p:pic>
        <p:nvPicPr>
          <p:cNvPr id="6" name="그림 5" descr="G:\Shared\20141029\Photos\Day03\tita\IMG_5481.JPG"/>
          <p:cNvPicPr/>
          <p:nvPr/>
        </p:nvPicPr>
        <p:blipFill>
          <a:blip r:embed="rId4" cstate="print"/>
          <a:srcRect/>
          <a:stretch>
            <a:fillRect/>
          </a:stretch>
        </p:blipFill>
        <p:spPr bwMode="auto">
          <a:xfrm>
            <a:off x="3826272" y="5026113"/>
            <a:ext cx="2304000" cy="1440000"/>
          </a:xfrm>
          <a:prstGeom prst="rect">
            <a:avLst/>
          </a:prstGeom>
          <a:noFill/>
          <a:ln w="9525">
            <a:noFill/>
            <a:miter lim="800000"/>
            <a:headEnd/>
            <a:tailEnd/>
          </a:ln>
        </p:spPr>
      </p:pic>
      <p:pic>
        <p:nvPicPr>
          <p:cNvPr id="9" name="그림 8" descr="I:\TFT(1410-11)\Shared\20141029\Photos\Day03\20141029_114130.jpg"/>
          <p:cNvPicPr/>
          <p:nvPr/>
        </p:nvPicPr>
        <p:blipFill>
          <a:blip r:embed="rId5" cstate="print"/>
          <a:srcRect/>
          <a:stretch>
            <a:fillRect/>
          </a:stretch>
        </p:blipFill>
        <p:spPr bwMode="auto">
          <a:xfrm>
            <a:off x="6309342" y="5013176"/>
            <a:ext cx="2304000" cy="14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lim\Documents\Projects\국제수로훈련센터 훈련프로그램 개발(KHOA)\해도제작기본교육_CAT B\행사사진\수료식\photo_5.jpg"/>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l="9980" t="15536" r="5111" b="6151"/>
          <a:stretch>
            <a:fillRect/>
          </a:stretch>
        </p:blipFill>
        <p:spPr bwMode="auto">
          <a:xfrm>
            <a:off x="344488" y="4343400"/>
            <a:ext cx="2220912" cy="1574800"/>
          </a:xfrm>
          <a:prstGeom prst="rect">
            <a:avLst/>
          </a:prstGeom>
          <a:noFill/>
          <a:extLst>
            <a:ext uri="{909E8E84-426E-40DD-AFC4-6F175D3DCCD1}">
              <a14:hiddenFill xmlns:a14="http://schemas.microsoft.com/office/drawing/2010/main">
                <a:solidFill>
                  <a:srgbClr val="FFFFFF"/>
                </a:solidFill>
              </a14:hiddenFill>
            </a:ext>
          </a:extLst>
        </p:spPr>
      </p:pic>
      <p:sp>
        <p:nvSpPr>
          <p:cNvPr id="4" name="슬라이드 번호 개체 틀 3"/>
          <p:cNvSpPr>
            <a:spLocks noGrp="1"/>
          </p:cNvSpPr>
          <p:nvPr>
            <p:ph type="sldNum" sz="quarter" idx="12"/>
          </p:nvPr>
        </p:nvSpPr>
        <p:spPr/>
        <p:txBody>
          <a:bodyPr/>
          <a:lstStyle/>
          <a:p>
            <a:fld id="{8B7DCEDB-9308-4778-B6AC-ECFE7FCEE734}" type="slidenum">
              <a:rPr lang="ko-KR" altLang="en-US" smtClean="0"/>
              <a:pPr/>
              <a:t>12</a:t>
            </a:fld>
            <a:endParaRPr lang="ko-KR" altLang="en-US"/>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latin typeface="Arial" pitchFamily="34" charset="0"/>
                <a:cs typeface="Arial" pitchFamily="34" charset="0"/>
              </a:rPr>
              <a:t>Conduct of Basic Cartographic Course</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95300" y="1268760"/>
            <a:ext cx="8915400" cy="4525963"/>
          </a:xfrm>
        </p:spPr>
        <p:txBody>
          <a:bodyPr>
            <a:normAutofit/>
          </a:bodyPr>
          <a:lstStyle/>
          <a:p>
            <a:r>
              <a:rPr lang="en-US" sz="2200" b="1" dirty="0" smtClean="0"/>
              <a:t>In 2014</a:t>
            </a:r>
          </a:p>
          <a:p>
            <a:pPr>
              <a:buNone/>
            </a:pPr>
            <a:r>
              <a:rPr lang="en-US" sz="2200" b="1" dirty="0" smtClean="0"/>
              <a:t>    Master Trainers Conduct Basic course in their own country</a:t>
            </a:r>
          </a:p>
          <a:p>
            <a:pPr>
              <a:buNone/>
            </a:pPr>
            <a:r>
              <a:rPr lang="en-US" sz="2000" dirty="0" smtClean="0"/>
              <a:t>    - Indonesia :10 person,     - Malaysia :  15 person</a:t>
            </a:r>
          </a:p>
          <a:p>
            <a:pPr>
              <a:buNone/>
            </a:pPr>
            <a:r>
              <a:rPr lang="en-US" sz="2000" dirty="0" smtClean="0"/>
              <a:t>    - ROK : 13 person.            - Singapore : 2 person</a:t>
            </a:r>
          </a:p>
          <a:p>
            <a:pPr>
              <a:buNone/>
            </a:pPr>
            <a:endParaRPr lang="en-US" sz="2000" dirty="0" smtClean="0"/>
          </a:p>
          <a:p>
            <a:r>
              <a:rPr lang="en-US" altLang="ko-KR" sz="2200" dirty="0" smtClean="0"/>
              <a:t>Plan of Basic course in their own country in 2015</a:t>
            </a:r>
          </a:p>
          <a:p>
            <a:pPr>
              <a:buNone/>
            </a:pPr>
            <a:r>
              <a:rPr lang="en-US" altLang="ko-KR" sz="2400" dirty="0" smtClean="0"/>
              <a:t>    -</a:t>
            </a:r>
            <a:r>
              <a:rPr lang="en-US" altLang="ko-KR" sz="2000" dirty="0" smtClean="0"/>
              <a:t> Indonesia, ROK, Malaysia, Philippines, Singapore, China</a:t>
            </a:r>
          </a:p>
          <a:p>
            <a:pPr>
              <a:buNone/>
            </a:pPr>
            <a:endParaRPr lang="en-US" sz="2000" dirty="0" smtClean="0"/>
          </a:p>
          <a:p>
            <a:pPr>
              <a:buNone/>
            </a:pPr>
            <a:r>
              <a:rPr lang="en-US" sz="2400" dirty="0" smtClean="0"/>
              <a:t>    </a:t>
            </a:r>
            <a:endParaRPr lang="en-GB" sz="2200" dirty="0"/>
          </a:p>
        </p:txBody>
      </p:sp>
      <p:pic>
        <p:nvPicPr>
          <p:cNvPr id="2051" name="Picture 3"/>
          <p:cNvPicPr>
            <a:picLocks noChangeAspect="1" noChangeArrowheads="1"/>
          </p:cNvPicPr>
          <p:nvPr/>
        </p:nvPicPr>
        <p:blipFill>
          <a:blip r:embed="rId4" cstate="print"/>
          <a:srcRect l="37225" t="21520" r="37260" b="53141"/>
          <a:stretch>
            <a:fillRect/>
          </a:stretch>
        </p:blipFill>
        <p:spPr bwMode="auto">
          <a:xfrm>
            <a:off x="5045596" y="4270648"/>
            <a:ext cx="2304256" cy="1698352"/>
          </a:xfrm>
          <a:prstGeom prst="rect">
            <a:avLst/>
          </a:prstGeom>
          <a:noFill/>
          <a:ln w="9525">
            <a:noFill/>
            <a:miter lim="800000"/>
            <a:headEnd/>
            <a:tailEnd/>
          </a:ln>
        </p:spPr>
      </p:pic>
      <p:pic>
        <p:nvPicPr>
          <p:cNvPr id="2052" name="Picture 4" descr="P4250195"/>
          <p:cNvPicPr>
            <a:picLocks noChangeAspect="1" noChangeArrowheads="1"/>
          </p:cNvPicPr>
          <p:nvPr/>
        </p:nvPicPr>
        <p:blipFill>
          <a:blip r:embed="rId5" cstate="print">
            <a:lum bright="20000"/>
          </a:blip>
          <a:srcRect t="33744"/>
          <a:stretch>
            <a:fillRect/>
          </a:stretch>
        </p:blipFill>
        <p:spPr bwMode="auto">
          <a:xfrm>
            <a:off x="2653184" y="4356100"/>
            <a:ext cx="2350616" cy="154311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37225" t="46859" r="37260" b="28920"/>
          <a:stretch>
            <a:fillRect/>
          </a:stretch>
        </p:blipFill>
        <p:spPr bwMode="auto">
          <a:xfrm>
            <a:off x="7329264" y="4269780"/>
            <a:ext cx="2263079" cy="1714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5300" y="116632"/>
            <a:ext cx="8915400" cy="1138138"/>
          </a:xfrm>
        </p:spPr>
        <p:txBody>
          <a:bodyPr>
            <a:normAutofit/>
          </a:bodyPr>
          <a:lstStyle/>
          <a:p>
            <a:pPr algn="l"/>
            <a:r>
              <a:rPr lang="en-US" sz="3200" b="1" dirty="0" smtClean="0"/>
              <a:t>TFT in Basic Hydro Survey</a:t>
            </a:r>
            <a:endParaRPr lang="en-GB" sz="3200" b="1" dirty="0"/>
          </a:p>
        </p:txBody>
      </p:sp>
      <p:sp>
        <p:nvSpPr>
          <p:cNvPr id="3" name="내용 개체 틀 2"/>
          <p:cNvSpPr>
            <a:spLocks noGrp="1"/>
          </p:cNvSpPr>
          <p:nvPr>
            <p:ph idx="1"/>
          </p:nvPr>
        </p:nvSpPr>
        <p:spPr>
          <a:xfrm>
            <a:off x="495300" y="1268760"/>
            <a:ext cx="8915400" cy="4525963"/>
          </a:xfrm>
        </p:spPr>
        <p:txBody>
          <a:bodyPr>
            <a:normAutofit/>
          </a:bodyPr>
          <a:lstStyle/>
          <a:p>
            <a:r>
              <a:rPr lang="en-US" sz="2400" dirty="0" smtClean="0"/>
              <a:t>Basic Hydro survey course was discussed in 2011 EAHC meeting is composed of two subjects</a:t>
            </a:r>
          </a:p>
          <a:p>
            <a:pPr lvl="1"/>
            <a:r>
              <a:rPr lang="en-US" sz="2000" dirty="0" smtClean="0"/>
              <a:t>Hydrographic survey</a:t>
            </a:r>
          </a:p>
          <a:p>
            <a:pPr lvl="1"/>
            <a:r>
              <a:rPr lang="en-US" sz="2000" dirty="0" smtClean="0"/>
              <a:t>Survey data post processing</a:t>
            </a:r>
          </a:p>
          <a:p>
            <a:pPr lvl="1"/>
            <a:endParaRPr lang="en-US" sz="2000" dirty="0" smtClean="0"/>
          </a:p>
          <a:p>
            <a:r>
              <a:rPr lang="en-US" sz="2400" dirty="0" smtClean="0"/>
              <a:t>EAHC discussed and plans to implement TFT hydro course</a:t>
            </a:r>
            <a:r>
              <a:rPr lang="en-GB" sz="2400" dirty="0" smtClean="0"/>
              <a:t> in 2015.</a:t>
            </a:r>
          </a:p>
          <a:p>
            <a:pPr lvl="1"/>
            <a:r>
              <a:rPr lang="en-US" sz="2000" dirty="0" smtClean="0"/>
              <a:t>Review syllabus of Basic hydrographic course</a:t>
            </a:r>
          </a:p>
          <a:p>
            <a:pPr lvl="1"/>
            <a:r>
              <a:rPr lang="en-US" sz="2000" dirty="0" smtClean="0"/>
              <a:t>Develop common basic material</a:t>
            </a:r>
          </a:p>
          <a:p>
            <a:pPr lvl="1"/>
            <a:r>
              <a:rPr lang="en-US" sz="2000" dirty="0" smtClean="0"/>
              <a:t>Training skills etc. </a:t>
            </a:r>
          </a:p>
        </p:txBody>
      </p:sp>
      <p:sp>
        <p:nvSpPr>
          <p:cNvPr id="4" name="슬라이드 번호 개체 틀 3"/>
          <p:cNvSpPr>
            <a:spLocks noGrp="1"/>
          </p:cNvSpPr>
          <p:nvPr>
            <p:ph type="sldNum" sz="quarter" idx="12"/>
          </p:nvPr>
        </p:nvSpPr>
        <p:spPr/>
        <p:txBody>
          <a:bodyPr/>
          <a:lstStyle/>
          <a:p>
            <a:fld id="{8B7DCEDB-9308-4778-B6AC-ECFE7FCEE734}" type="slidenum">
              <a:rPr lang="ko-KR" altLang="en-US" smtClean="0"/>
              <a:pPr/>
              <a:t>13</a:t>
            </a:fld>
            <a:endParaRPr lang="ko-KR"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95300" y="1268760"/>
            <a:ext cx="8915400" cy="4525963"/>
          </a:xfrm>
        </p:spPr>
        <p:txBody>
          <a:bodyPr/>
          <a:lstStyle/>
          <a:p>
            <a:r>
              <a:rPr lang="en-US" altLang="ko-KR" sz="2400" dirty="0" smtClean="0"/>
              <a:t>Purpose of the website</a:t>
            </a:r>
          </a:p>
          <a:p>
            <a:r>
              <a:rPr lang="en-US" altLang="ko-KR" sz="2400" dirty="0" smtClean="0"/>
              <a:t>Functions of website : Training videos, trainees training roadmap, e-learning…. </a:t>
            </a:r>
            <a:endParaRPr lang="ko-KR" altLang="en-US" sz="2400" dirty="0" smtClean="0"/>
          </a:p>
          <a:p>
            <a:endParaRPr lang="ko-KR" altLang="en-US" dirty="0"/>
          </a:p>
        </p:txBody>
      </p:sp>
      <p:sp>
        <p:nvSpPr>
          <p:cNvPr id="4" name="슬라이드 번호 개체 틀 3"/>
          <p:cNvSpPr>
            <a:spLocks noGrp="1"/>
          </p:cNvSpPr>
          <p:nvPr>
            <p:ph type="sldNum" sz="quarter" idx="12"/>
          </p:nvPr>
        </p:nvSpPr>
        <p:spPr/>
        <p:txBody>
          <a:bodyPr/>
          <a:lstStyle/>
          <a:p>
            <a:fld id="{8B7DCEDB-9308-4778-B6AC-ECFE7FCEE734}" type="slidenum">
              <a:rPr lang="ko-KR" altLang="en-US" smtClean="0"/>
              <a:pPr/>
              <a:t>14</a:t>
            </a:fld>
            <a:endParaRPr lang="ko-KR" altLang="en-US"/>
          </a:p>
        </p:txBody>
      </p:sp>
      <p:sp>
        <p:nvSpPr>
          <p:cNvPr id="5" name="제목 1"/>
          <p:cNvSpPr txBox="1">
            <a:spLocks/>
          </p:cNvSpPr>
          <p:nvPr/>
        </p:nvSpPr>
        <p:spPr>
          <a:xfrm>
            <a:off x="495300" y="274638"/>
            <a:ext cx="8915400" cy="1138138"/>
          </a:xfrm>
          <a:prstGeom prst="rect">
            <a:avLst/>
          </a:prstGeom>
        </p:spPr>
        <p:txBody>
          <a:bodyPr vert="horz" lIns="91440" tIns="45720" rIns="91440" bIns="45720"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TRDC website</a:t>
            </a:r>
            <a:endParaRPr kumimoji="0" lang="en-GB"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6" name="Picture 2"/>
          <p:cNvPicPr>
            <a:picLocks noChangeAspect="1" noChangeArrowheads="1"/>
          </p:cNvPicPr>
          <p:nvPr/>
        </p:nvPicPr>
        <p:blipFill>
          <a:blip r:embed="rId3" cstate="print"/>
          <a:srcRect l="32613" t="30999" r="18004" b="24312"/>
          <a:stretch>
            <a:fillRect/>
          </a:stretch>
        </p:blipFill>
        <p:spPr bwMode="auto">
          <a:xfrm>
            <a:off x="337592" y="3465048"/>
            <a:ext cx="3784020" cy="280297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8226" t="11634" r="18613" b="7181"/>
          <a:stretch>
            <a:fillRect/>
          </a:stretch>
        </p:blipFill>
        <p:spPr bwMode="auto">
          <a:xfrm>
            <a:off x="4427984" y="2312920"/>
            <a:ext cx="4399706" cy="3996400"/>
          </a:xfrm>
          <a:prstGeom prst="rect">
            <a:avLst/>
          </a:prstGeom>
          <a:noFill/>
          <a:ln w="9525">
            <a:noFill/>
            <a:miter lim="800000"/>
            <a:headEnd/>
            <a:tailEnd/>
          </a:ln>
        </p:spPr>
      </p:pic>
      <p:sp>
        <p:nvSpPr>
          <p:cNvPr id="8" name="TextBox 7"/>
          <p:cNvSpPr txBox="1"/>
          <p:nvPr/>
        </p:nvSpPr>
        <p:spPr>
          <a:xfrm>
            <a:off x="5470756" y="6376994"/>
            <a:ext cx="2198038" cy="369332"/>
          </a:xfrm>
          <a:prstGeom prst="rect">
            <a:avLst/>
          </a:prstGeom>
          <a:noFill/>
        </p:spPr>
        <p:txBody>
          <a:bodyPr wrap="none" rtlCol="0">
            <a:spAutoFit/>
          </a:bodyPr>
          <a:lstStyle/>
          <a:p>
            <a:r>
              <a:rPr lang="en-US" altLang="ko-KR" dirty="0" smtClean="0">
                <a:latin typeface="Arial" pitchFamily="34" charset="0"/>
                <a:cs typeface="Arial" pitchFamily="34" charset="0"/>
              </a:rPr>
              <a:t>http://trdc.eahc.asia</a:t>
            </a:r>
            <a:endParaRPr lang="ko-KR"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95300" y="1268760"/>
            <a:ext cx="8915400" cy="4525963"/>
          </a:xfrm>
        </p:spPr>
        <p:txBody>
          <a:bodyPr/>
          <a:lstStyle/>
          <a:p>
            <a:pPr>
              <a:lnSpc>
                <a:spcPct val="100000"/>
              </a:lnSpc>
            </a:pPr>
            <a:r>
              <a:rPr lang="en-US" altLang="ko-KR" sz="2200" dirty="0" smtClean="0"/>
              <a:t>e-Learning contents design and the research for management plan to extend opportunities to provide effective and economical training courses in the hydrographic field</a:t>
            </a:r>
            <a:r>
              <a:rPr lang="ko-KR" altLang="en-US" sz="2200" dirty="0" smtClean="0"/>
              <a:t> </a:t>
            </a:r>
            <a:r>
              <a:rPr lang="en-US" altLang="ko-KR" sz="2200" dirty="0" smtClean="0"/>
              <a:t>(2013 ~ 2014)</a:t>
            </a:r>
          </a:p>
          <a:p>
            <a:pPr lvl="1">
              <a:lnSpc>
                <a:spcPct val="100000"/>
              </a:lnSpc>
            </a:pPr>
            <a:r>
              <a:rPr lang="en-US" altLang="ko-KR" sz="1800" dirty="0" smtClean="0">
                <a:latin typeface="Arial Narrow" pitchFamily="34" charset="0"/>
              </a:rPr>
              <a:t>Functions and components of e-learning system for establishing e-Learning system</a:t>
            </a:r>
          </a:p>
          <a:p>
            <a:pPr lvl="1">
              <a:lnSpc>
                <a:spcPct val="100000"/>
              </a:lnSpc>
            </a:pPr>
            <a:r>
              <a:rPr lang="en-US" altLang="ko-KR" sz="1800" dirty="0" smtClean="0">
                <a:latin typeface="Arial Narrow" pitchFamily="34" charset="0"/>
              </a:rPr>
              <a:t>e-Learning development procedure model </a:t>
            </a:r>
          </a:p>
          <a:p>
            <a:pPr lvl="1">
              <a:lnSpc>
                <a:spcPct val="100000"/>
              </a:lnSpc>
            </a:pPr>
            <a:r>
              <a:rPr lang="en-US" altLang="ko-KR" sz="1800" dirty="0" smtClean="0">
                <a:latin typeface="Arial Narrow" pitchFamily="34" charset="0"/>
              </a:rPr>
              <a:t>Contents design strategies to deliver knowledge and to provide opportunities of practice</a:t>
            </a:r>
          </a:p>
          <a:p>
            <a:pPr lvl="1">
              <a:lnSpc>
                <a:spcPct val="100000"/>
              </a:lnSpc>
            </a:pPr>
            <a:r>
              <a:rPr lang="en-US" altLang="ko-KR" sz="1800" dirty="0" smtClean="0">
                <a:latin typeface="Arial Narrow" pitchFamily="34" charset="0"/>
              </a:rPr>
              <a:t>Operational strategies for e-learning and methods for continuous maintenance</a:t>
            </a:r>
          </a:p>
          <a:p>
            <a:pPr lvl="1">
              <a:lnSpc>
                <a:spcPct val="100000"/>
              </a:lnSpc>
            </a:pPr>
            <a:r>
              <a:rPr lang="en-US" altLang="ko-KR" sz="1800" dirty="0" smtClean="0">
                <a:latin typeface="Arial Narrow" pitchFamily="34" charset="0"/>
              </a:rPr>
              <a:t>Research for future plans include Learning community formation, e-Learning establishment based on emotion, Flipped Learning combining on line and off line, and Blended Learning</a:t>
            </a:r>
            <a:endParaRPr lang="ko-KR" altLang="en-US" sz="1800" dirty="0" smtClean="0">
              <a:latin typeface="Arial Narrow" pitchFamily="34" charset="0"/>
            </a:endParaRPr>
          </a:p>
          <a:p>
            <a:endParaRPr lang="ko-KR" altLang="en-US" dirty="0"/>
          </a:p>
        </p:txBody>
      </p:sp>
      <p:sp>
        <p:nvSpPr>
          <p:cNvPr id="4" name="슬라이드 번호 개체 틀 3"/>
          <p:cNvSpPr>
            <a:spLocks noGrp="1"/>
          </p:cNvSpPr>
          <p:nvPr>
            <p:ph type="sldNum" sz="quarter" idx="12"/>
          </p:nvPr>
        </p:nvSpPr>
        <p:spPr/>
        <p:txBody>
          <a:bodyPr/>
          <a:lstStyle/>
          <a:p>
            <a:fld id="{8B7DCEDB-9308-4778-B6AC-ECFE7FCEE734}" type="slidenum">
              <a:rPr lang="ko-KR" altLang="en-US" smtClean="0"/>
              <a:pPr/>
              <a:t>15</a:t>
            </a:fld>
            <a:endParaRPr lang="ko-KR" altLang="en-US"/>
          </a:p>
        </p:txBody>
      </p:sp>
      <p:sp>
        <p:nvSpPr>
          <p:cNvPr id="5" name="제목 1"/>
          <p:cNvSpPr txBox="1">
            <a:spLocks/>
          </p:cNvSpPr>
          <p:nvPr/>
        </p:nvSpPr>
        <p:spPr>
          <a:xfrm>
            <a:off x="495300" y="274638"/>
            <a:ext cx="8915400" cy="1138138"/>
          </a:xfrm>
          <a:prstGeom prst="rect">
            <a:avLst/>
          </a:prstGeom>
        </p:spPr>
        <p:txBody>
          <a:bodyPr vert="horz" lIns="91440" tIns="45720" rIns="91440" bIns="45720"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e-Learning</a:t>
            </a:r>
            <a:endParaRPr kumimoji="0" lang="en-GB"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7" name="_x273399376" descr="EMB00000b6c0f35"/>
          <p:cNvPicPr>
            <a:picLocks noChangeAspect="1" noChangeArrowheads="1"/>
          </p:cNvPicPr>
          <p:nvPr/>
        </p:nvPicPr>
        <p:blipFill>
          <a:blip r:embed="rId3" cstate="print"/>
          <a:srcRect/>
          <a:stretch>
            <a:fillRect/>
          </a:stretch>
        </p:blipFill>
        <p:spPr bwMode="auto">
          <a:xfrm>
            <a:off x="1352600" y="4816972"/>
            <a:ext cx="2212120" cy="1584176"/>
          </a:xfrm>
          <a:prstGeom prst="rect">
            <a:avLst/>
          </a:prstGeom>
          <a:noFill/>
        </p:spPr>
      </p:pic>
      <p:pic>
        <p:nvPicPr>
          <p:cNvPr id="8" name="Picture 2" descr="C:\Users\lim\Documents\Projects\국제수로훈련센터 훈련프로그램 개발(KHOA)\최종보고회\Cat B M1 교육동영상(화신편집).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36" y="4799200"/>
            <a:ext cx="2530608" cy="1577586"/>
          </a:xfrm>
          <a:prstGeom prst="rect">
            <a:avLst/>
          </a:prstGeom>
          <a:noFill/>
          <a:extLst>
            <a:ext uri="{909E8E84-426E-40DD-AFC4-6F175D3DCCD1}">
              <a14:hiddenFill xmlns:a14="http://schemas.microsoft.com/office/drawing/2010/main">
                <a:solidFill>
                  <a:srgbClr val="FFFFFF"/>
                </a:solidFill>
              </a14:hiddenFill>
            </a:ext>
          </a:extLst>
        </p:spPr>
      </p:pic>
      <p:pic>
        <p:nvPicPr>
          <p:cNvPr id="9" name="_x273400816" descr="EMB00000b6c0f32"/>
          <p:cNvPicPr>
            <a:picLocks noChangeAspect="1" noChangeArrowheads="1"/>
          </p:cNvPicPr>
          <p:nvPr/>
        </p:nvPicPr>
        <p:blipFill>
          <a:blip r:embed="rId5" cstate="print"/>
          <a:srcRect/>
          <a:stretch>
            <a:fillRect/>
          </a:stretch>
        </p:blipFill>
        <p:spPr bwMode="auto">
          <a:xfrm>
            <a:off x="6393160" y="4797152"/>
            <a:ext cx="2304256" cy="159420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Conclusion</a:t>
            </a:r>
            <a:endParaRPr lang="en-US" sz="3200" b="1" dirty="0"/>
          </a:p>
        </p:txBody>
      </p:sp>
      <p:sp>
        <p:nvSpPr>
          <p:cNvPr id="3" name="Content Placeholder 2"/>
          <p:cNvSpPr>
            <a:spLocks noGrp="1"/>
          </p:cNvSpPr>
          <p:nvPr>
            <p:ph idx="1"/>
          </p:nvPr>
        </p:nvSpPr>
        <p:spPr/>
        <p:txBody>
          <a:bodyPr>
            <a:normAutofit lnSpcReduction="10000"/>
          </a:bodyPr>
          <a:lstStyle/>
          <a:p>
            <a:r>
              <a:rPr lang="en-US" sz="2600" dirty="0" smtClean="0"/>
              <a:t>Lessons learnt </a:t>
            </a:r>
          </a:p>
          <a:p>
            <a:pPr lvl="1">
              <a:lnSpc>
                <a:spcPct val="150000"/>
              </a:lnSpc>
            </a:pPr>
            <a:r>
              <a:rPr lang="en-US" sz="2400" dirty="0" smtClean="0"/>
              <a:t>The implementation of the CB model is at its early stage. </a:t>
            </a:r>
          </a:p>
          <a:p>
            <a:pPr lvl="1">
              <a:lnSpc>
                <a:spcPct val="150000"/>
              </a:lnSpc>
            </a:pPr>
            <a:r>
              <a:rPr lang="en-US" sz="2400" dirty="0" smtClean="0"/>
              <a:t>Well received and participated by EAHC Member States.</a:t>
            </a:r>
          </a:p>
          <a:p>
            <a:pPr lvl="1">
              <a:lnSpc>
                <a:spcPct val="150000"/>
              </a:lnSpc>
            </a:pPr>
            <a:r>
              <a:rPr lang="en-US" sz="2400" dirty="0" smtClean="0"/>
              <a:t>TFT and basic courses in Cartography have proven to be  successful. </a:t>
            </a:r>
          </a:p>
          <a:p>
            <a:pPr lvl="1">
              <a:lnSpc>
                <a:spcPct val="150000"/>
              </a:lnSpc>
            </a:pPr>
            <a:r>
              <a:rPr lang="en-US" sz="2400" dirty="0" smtClean="0"/>
              <a:t>Need to extend to Hydrography </a:t>
            </a:r>
          </a:p>
          <a:p>
            <a:pPr lvl="1">
              <a:lnSpc>
                <a:spcPct val="150000"/>
              </a:lnSpc>
            </a:pPr>
            <a:r>
              <a:rPr lang="en-US" sz="2400" spc="-100" dirty="0" smtClean="0"/>
              <a:t>The EAHC CB </a:t>
            </a:r>
            <a:r>
              <a:rPr lang="en-US" sz="2400" spc="-100" dirty="0" err="1" smtClean="0"/>
              <a:t>programme</a:t>
            </a:r>
            <a:r>
              <a:rPr lang="en-US" sz="2400" spc="-100" dirty="0" smtClean="0"/>
              <a:t> to include new members Vietnam    </a:t>
            </a:r>
            <a:r>
              <a:rPr lang="en-US" sz="2400" dirty="0" smtClean="0"/>
              <a:t>and Brunei </a:t>
            </a:r>
            <a:r>
              <a:rPr lang="en-US" sz="2400" dirty="0" err="1" smtClean="0"/>
              <a:t>Darusallam</a:t>
            </a:r>
            <a:r>
              <a:rPr lang="en-US" sz="2400" dirty="0" smtClean="0"/>
              <a:t> </a:t>
            </a:r>
          </a:p>
          <a:p>
            <a:pPr lvl="1"/>
            <a:endParaRPr lang="en-US" dirty="0"/>
          </a:p>
        </p:txBody>
      </p:sp>
      <p:sp>
        <p:nvSpPr>
          <p:cNvPr id="4" name="Slide Number Placeholder 3"/>
          <p:cNvSpPr>
            <a:spLocks noGrp="1"/>
          </p:cNvSpPr>
          <p:nvPr>
            <p:ph type="sldNum" sz="quarter" idx="12"/>
          </p:nvPr>
        </p:nvSpPr>
        <p:spPr/>
        <p:txBody>
          <a:bodyPr/>
          <a:lstStyle/>
          <a:p>
            <a:fld id="{8B7DCEDB-9308-4778-B6AC-ECFE7FCEE734}" type="slidenum">
              <a:rPr lang="ko-KR" altLang="en-US" smtClean="0"/>
              <a:pPr/>
              <a:t>16</a:t>
            </a:fld>
            <a:endParaRPr lang="ko-KR"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Thank you</a:t>
            </a:r>
            <a:endParaRPr lang="en-GB" dirty="0"/>
          </a:p>
        </p:txBody>
      </p:sp>
      <p:sp>
        <p:nvSpPr>
          <p:cNvPr id="4" name="슬라이드 번호 개체 틀 3"/>
          <p:cNvSpPr>
            <a:spLocks noGrp="1"/>
          </p:cNvSpPr>
          <p:nvPr>
            <p:ph type="sldNum" sz="quarter" idx="12"/>
          </p:nvPr>
        </p:nvSpPr>
        <p:spPr/>
        <p:txBody>
          <a:bodyPr/>
          <a:lstStyle/>
          <a:p>
            <a:fld id="{8B7DCEDB-9308-4778-B6AC-ECFE7FCEE734}" type="slidenum">
              <a:rPr lang="ko-KR" altLang="en-US" smtClean="0"/>
              <a:pPr/>
              <a:t>17</a:t>
            </a:fld>
            <a:endParaRPr lang="ko-K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778098"/>
          </a:xfrm>
        </p:spPr>
        <p:txBody>
          <a:bodyPr>
            <a:normAutofit/>
          </a:bodyPr>
          <a:lstStyle/>
          <a:p>
            <a:pPr algn="l"/>
            <a:r>
              <a:rPr lang="en-US" altLang="ko-KR" sz="3200" b="1" dirty="0" smtClean="0">
                <a:latin typeface="Arial" pitchFamily="34" charset="0"/>
                <a:cs typeface="Arial" pitchFamily="34" charset="0"/>
              </a:rPr>
              <a:t>Contents</a:t>
            </a:r>
            <a:endParaRPr lang="ko-KR" altLang="en-US" sz="3200" b="1" dirty="0">
              <a:latin typeface="Arial" pitchFamily="34" charset="0"/>
              <a:cs typeface="Arial" pitchFamily="34" charset="0"/>
            </a:endParaRPr>
          </a:p>
        </p:txBody>
      </p:sp>
      <p:sp>
        <p:nvSpPr>
          <p:cNvPr id="4" name="슬라이드 번호 개체 틀 3"/>
          <p:cNvSpPr>
            <a:spLocks noGrp="1"/>
          </p:cNvSpPr>
          <p:nvPr>
            <p:ph type="sldNum" sz="quarter" idx="12"/>
          </p:nvPr>
        </p:nvSpPr>
        <p:spPr/>
        <p:txBody>
          <a:bodyPr/>
          <a:lstStyle/>
          <a:p>
            <a:fld id="{8B7DCEDB-9308-4778-B6AC-ECFE7FCEE734}" type="slidenum">
              <a:rPr lang="ko-KR" altLang="en-US" smtClean="0"/>
              <a:pPr/>
              <a:t>2</a:t>
            </a:fld>
            <a:endParaRPr lang="ko-KR" altLang="en-US"/>
          </a:p>
        </p:txBody>
      </p:sp>
      <p:sp>
        <p:nvSpPr>
          <p:cNvPr id="6" name="내용 개체 틀 5"/>
          <p:cNvSpPr>
            <a:spLocks noGrp="1"/>
          </p:cNvSpPr>
          <p:nvPr>
            <p:ph idx="1"/>
          </p:nvPr>
        </p:nvSpPr>
        <p:spPr>
          <a:xfrm>
            <a:off x="495300" y="1268760"/>
            <a:ext cx="8915400" cy="4525963"/>
          </a:xfrm>
        </p:spPr>
        <p:txBody>
          <a:bodyPr>
            <a:normAutofit lnSpcReduction="10000"/>
          </a:bodyPr>
          <a:lstStyle/>
          <a:p>
            <a:pPr>
              <a:lnSpc>
                <a:spcPct val="150000"/>
              </a:lnSpc>
            </a:pPr>
            <a:r>
              <a:rPr lang="en-US" sz="3000" dirty="0" smtClean="0">
                <a:latin typeface="Arial Narrow" pitchFamily="34" charset="0"/>
              </a:rPr>
              <a:t>Introduction</a:t>
            </a:r>
          </a:p>
          <a:p>
            <a:pPr>
              <a:lnSpc>
                <a:spcPct val="150000"/>
              </a:lnSpc>
            </a:pPr>
            <a:r>
              <a:rPr lang="en-US" sz="3000" dirty="0" smtClean="0">
                <a:latin typeface="Arial Narrow" pitchFamily="34" charset="0"/>
              </a:rPr>
              <a:t>Formation of the Training, R&amp;D Centre (TRDC)</a:t>
            </a:r>
          </a:p>
          <a:p>
            <a:pPr>
              <a:lnSpc>
                <a:spcPct val="150000"/>
              </a:lnSpc>
            </a:pPr>
            <a:r>
              <a:rPr lang="en-US" altLang="ko-KR" sz="3000" dirty="0" smtClean="0">
                <a:latin typeface="Arial Narrow" pitchFamily="34" charset="0"/>
              </a:rPr>
              <a:t>Concept of TFT and Basic course</a:t>
            </a:r>
            <a:endParaRPr lang="en-US" sz="3000" dirty="0" smtClean="0">
              <a:latin typeface="Arial Narrow" pitchFamily="34" charset="0"/>
            </a:endParaRPr>
          </a:p>
          <a:p>
            <a:pPr>
              <a:lnSpc>
                <a:spcPct val="150000"/>
              </a:lnSpc>
            </a:pPr>
            <a:r>
              <a:rPr lang="en-US" sz="3000" dirty="0" smtClean="0">
                <a:latin typeface="Arial Narrow" pitchFamily="34" charset="0"/>
              </a:rPr>
              <a:t>Training for Trainer (Cartography) </a:t>
            </a:r>
          </a:p>
          <a:p>
            <a:pPr>
              <a:lnSpc>
                <a:spcPct val="150000"/>
              </a:lnSpc>
            </a:pPr>
            <a:r>
              <a:rPr lang="en-US" sz="3000" dirty="0" smtClean="0">
                <a:latin typeface="Arial Narrow" pitchFamily="34" charset="0"/>
              </a:rPr>
              <a:t>Training for Trainer (Hydrography)</a:t>
            </a:r>
          </a:p>
          <a:p>
            <a:pPr>
              <a:lnSpc>
                <a:spcPct val="150000"/>
              </a:lnSpc>
            </a:pPr>
            <a:r>
              <a:rPr lang="en-US" sz="3000" dirty="0" smtClean="0">
                <a:latin typeface="Arial Narrow" pitchFamily="34" charset="0"/>
              </a:rPr>
              <a:t>TRDC Website and e-Learning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3</a:t>
            </a:fld>
            <a:endParaRPr lang="ko-KR" altLang="en-US"/>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Introduction – The Challenges </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95300" y="1268760"/>
            <a:ext cx="8915400" cy="4525963"/>
          </a:xfrm>
        </p:spPr>
        <p:txBody>
          <a:bodyPr>
            <a:normAutofit lnSpcReduction="10000"/>
          </a:bodyPr>
          <a:lstStyle/>
          <a:p>
            <a:pPr marL="1257300" lvl="2" indent="-457200">
              <a:buFontTx/>
              <a:buChar char="-"/>
            </a:pPr>
            <a:endParaRPr lang="en-US" altLang="ko-KR" sz="2200" dirty="0" smtClean="0"/>
          </a:p>
          <a:p>
            <a:pPr marL="457200" indent="-457200"/>
            <a:r>
              <a:rPr lang="en-US" altLang="ko-KR" sz="2400" dirty="0" smtClean="0"/>
              <a:t>Each HO provides internal training programmes</a:t>
            </a:r>
          </a:p>
          <a:p>
            <a:pPr marL="457200" indent="-457200"/>
            <a:r>
              <a:rPr lang="en-US" altLang="ko-KR" sz="2400" dirty="0" smtClean="0"/>
              <a:t>Participate in IHO sponsored capacity building training programmes</a:t>
            </a:r>
          </a:p>
          <a:p>
            <a:pPr marL="457200" indent="-457200"/>
            <a:r>
              <a:rPr lang="en-US" altLang="ko-KR" sz="2400" dirty="0" smtClean="0"/>
              <a:t>However, the success of these programmes have been limited . </a:t>
            </a:r>
          </a:p>
          <a:p>
            <a:pPr marL="457200" indent="-457200"/>
            <a:r>
              <a:rPr lang="en-US" altLang="ko-KR" sz="2400" dirty="0" smtClean="0"/>
              <a:t>The limited human resources :</a:t>
            </a:r>
          </a:p>
          <a:p>
            <a:pPr marL="857250" lvl="1" indent="-457200">
              <a:buFont typeface="Wingdings" pitchFamily="2" charset="2"/>
              <a:buChar char="ü"/>
            </a:pPr>
            <a:r>
              <a:rPr lang="en-US" altLang="ko-KR" sz="2200" dirty="0" smtClean="0"/>
              <a:t>Challenges faced in the sustainability of  hydrographic work and projects when officers: </a:t>
            </a:r>
          </a:p>
          <a:p>
            <a:pPr marL="1257300" lvl="2" indent="-457200">
              <a:buFontTx/>
              <a:buChar char="-"/>
            </a:pPr>
            <a:r>
              <a:rPr lang="en-US" altLang="ko-KR" sz="2200" dirty="0" smtClean="0"/>
              <a:t>Move/promoted to different positions, retire or resign. </a:t>
            </a:r>
          </a:p>
          <a:p>
            <a:pPr marL="1257300" lvl="2" indent="-457200">
              <a:buFontTx/>
              <a:buChar char="-"/>
            </a:pPr>
            <a:r>
              <a:rPr lang="en-US" altLang="ko-KR" sz="2200" dirty="0" smtClean="0"/>
              <a:t>Difficult to release staff for long periods of training, especially overseas.  </a:t>
            </a:r>
          </a:p>
          <a:p>
            <a:pPr marL="457200" indent="-457200"/>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4</a:t>
            </a:fld>
            <a:endParaRPr lang="ko-KR" altLang="en-US"/>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Introduction - The Challenges </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95300" y="1268760"/>
            <a:ext cx="8915400" cy="4525963"/>
          </a:xfrm>
        </p:spPr>
        <p:txBody>
          <a:bodyPr>
            <a:normAutofit fontScale="92500" lnSpcReduction="10000"/>
          </a:bodyPr>
          <a:lstStyle/>
          <a:p>
            <a:pPr marL="457200" indent="-457200">
              <a:lnSpc>
                <a:spcPct val="110000"/>
              </a:lnSpc>
            </a:pPr>
            <a:r>
              <a:rPr lang="en-US" altLang="ko-KR" sz="2400" dirty="0" smtClean="0"/>
              <a:t>IHO CB </a:t>
            </a:r>
            <a:r>
              <a:rPr lang="en-US" altLang="ko-KR" sz="2400" dirty="0" err="1" smtClean="0"/>
              <a:t>programmes</a:t>
            </a:r>
            <a:r>
              <a:rPr lang="en-US" altLang="ko-KR" sz="2400" dirty="0" smtClean="0"/>
              <a:t> are delivered in English</a:t>
            </a:r>
          </a:p>
          <a:p>
            <a:pPr marL="457200" indent="-457200">
              <a:lnSpc>
                <a:spcPct val="110000"/>
              </a:lnSpc>
            </a:pPr>
            <a:endParaRPr lang="en-US" altLang="ko-KR" sz="500" dirty="0" smtClean="0"/>
          </a:p>
          <a:p>
            <a:pPr marL="857250" lvl="1" indent="-457200">
              <a:lnSpc>
                <a:spcPct val="110000"/>
              </a:lnSpc>
            </a:pPr>
            <a:r>
              <a:rPr lang="en-US" altLang="ko-KR" sz="2200" dirty="0" smtClean="0"/>
              <a:t>Countries with limited English proficiency have expressed difficulties in fully grasping course contents.</a:t>
            </a:r>
          </a:p>
          <a:p>
            <a:pPr marL="857250" lvl="1" indent="-457200">
              <a:lnSpc>
                <a:spcPct val="110000"/>
              </a:lnSpc>
            </a:pPr>
            <a:endParaRPr lang="en-US" altLang="ko-KR" sz="100" dirty="0" smtClean="0"/>
          </a:p>
          <a:p>
            <a:pPr marL="857250" lvl="1" indent="-457200">
              <a:lnSpc>
                <a:spcPct val="110000"/>
              </a:lnSpc>
            </a:pPr>
            <a:r>
              <a:rPr lang="en-US" altLang="ko-KR" sz="2200" dirty="0" smtClean="0"/>
              <a:t>Usually one officer per country attends.</a:t>
            </a:r>
          </a:p>
          <a:p>
            <a:pPr marL="857250" lvl="1" indent="-457200">
              <a:lnSpc>
                <a:spcPct val="110000"/>
              </a:lnSpc>
            </a:pPr>
            <a:r>
              <a:rPr lang="en-US" altLang="ko-KR" sz="2200" dirty="0" smtClean="0"/>
              <a:t>Find challenges when applying what they have learnt to their  work and spreading their knowledge to other staff</a:t>
            </a:r>
          </a:p>
          <a:p>
            <a:pPr marL="857250" lvl="1" indent="-457200">
              <a:lnSpc>
                <a:spcPct val="110000"/>
              </a:lnSpc>
              <a:buNone/>
            </a:pPr>
            <a:endParaRPr lang="en-US" altLang="ko-KR" sz="2200" dirty="0" smtClean="0"/>
          </a:p>
          <a:p>
            <a:pPr marL="457200" indent="-457200">
              <a:lnSpc>
                <a:spcPct val="110000"/>
              </a:lnSpc>
            </a:pPr>
            <a:r>
              <a:rPr lang="en-US" altLang="ko-KR" sz="2400" dirty="0" smtClean="0"/>
              <a:t>The EAHC Steering committee recognized the need for coordinated and standardised training in the region.  </a:t>
            </a:r>
          </a:p>
          <a:p>
            <a:pPr marL="457200" indent="-457200">
              <a:lnSpc>
                <a:spcPct val="110000"/>
              </a:lnSpc>
            </a:pPr>
            <a:r>
              <a:rPr lang="en-US" altLang="ko-KR" sz="2400" dirty="0" smtClean="0"/>
              <a:t>The Training, Research and Development Centre (TRDC) was established in Feb 2013 to provide CB programmes to meet changes in technology. </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68760"/>
            <a:ext cx="8915400" cy="4968552"/>
          </a:xfrm>
        </p:spPr>
        <p:txBody>
          <a:bodyPr>
            <a:normAutofit fontScale="92500"/>
          </a:bodyPr>
          <a:lstStyle/>
          <a:p>
            <a:r>
              <a:rPr lang="en-US" sz="2400" dirty="0" smtClean="0"/>
              <a:t>Main Objectives of the TRDC</a:t>
            </a:r>
          </a:p>
          <a:p>
            <a:pPr lvl="1">
              <a:lnSpc>
                <a:spcPct val="120000"/>
              </a:lnSpc>
              <a:buFontTx/>
              <a:buChar char="-"/>
            </a:pPr>
            <a:r>
              <a:rPr lang="en-US" sz="2200" dirty="0" smtClean="0"/>
              <a:t>To plan, develop and implement the training and R&amp;D </a:t>
            </a:r>
            <a:r>
              <a:rPr lang="en-US" sz="2200" dirty="0" err="1" smtClean="0"/>
              <a:t>programmes</a:t>
            </a:r>
            <a:endParaRPr lang="en-US" sz="2200" dirty="0" smtClean="0"/>
          </a:p>
          <a:p>
            <a:pPr lvl="1">
              <a:lnSpc>
                <a:spcPct val="120000"/>
              </a:lnSpc>
              <a:buFontTx/>
              <a:buChar char="-"/>
            </a:pPr>
            <a:r>
              <a:rPr lang="en-US" sz="2200" dirty="0" smtClean="0"/>
              <a:t>Extend to non EAHC MS</a:t>
            </a:r>
          </a:p>
          <a:p>
            <a:pPr>
              <a:lnSpc>
                <a:spcPct val="160000"/>
              </a:lnSpc>
            </a:pPr>
            <a:r>
              <a:rPr lang="en-US" sz="2400" dirty="0" smtClean="0"/>
              <a:t>The composition of the TRDC Board of Director (BOD)</a:t>
            </a:r>
          </a:p>
          <a:p>
            <a:pPr lvl="1">
              <a:buFontTx/>
              <a:buChar char="-"/>
            </a:pPr>
            <a:r>
              <a:rPr lang="en-US" sz="2200" dirty="0" smtClean="0"/>
              <a:t>Chair(Jamie, Singapore) and Vice-Chair(Yong, S. Korea)</a:t>
            </a:r>
          </a:p>
          <a:p>
            <a:pPr lvl="1">
              <a:buFontTx/>
              <a:buChar char="-"/>
            </a:pPr>
            <a:r>
              <a:rPr lang="en-US" sz="2200" dirty="0" smtClean="0"/>
              <a:t>One representative from EAHC MS</a:t>
            </a:r>
          </a:p>
          <a:p>
            <a:pPr lvl="1">
              <a:buFontTx/>
              <a:buChar char="-"/>
            </a:pPr>
            <a:r>
              <a:rPr lang="en-US" sz="2200" dirty="0" smtClean="0"/>
              <a:t>Meet at least once a year (4</a:t>
            </a:r>
            <a:r>
              <a:rPr lang="en-US" sz="2200" baseline="30000" dirty="0" smtClean="0"/>
              <a:t>th</a:t>
            </a:r>
            <a:r>
              <a:rPr lang="en-US" sz="2200" dirty="0" smtClean="0"/>
              <a:t> TRDC BOD in Philippines at Sep.2015)</a:t>
            </a:r>
          </a:p>
          <a:p>
            <a:pPr lvl="1">
              <a:buFontTx/>
              <a:buChar char="-"/>
            </a:pPr>
            <a:r>
              <a:rPr lang="en-US" altLang="ko-KR" sz="2200" dirty="0" smtClean="0"/>
              <a:t>Reports to the SC for approval of </a:t>
            </a:r>
            <a:r>
              <a:rPr lang="en-US" altLang="ko-KR" sz="2200" dirty="0" err="1" smtClean="0"/>
              <a:t>programmes</a:t>
            </a:r>
            <a:endParaRPr lang="en-US" sz="2200" dirty="0" smtClean="0"/>
          </a:p>
          <a:p>
            <a:pPr>
              <a:lnSpc>
                <a:spcPct val="150000"/>
              </a:lnSpc>
            </a:pPr>
            <a:r>
              <a:rPr lang="en-US" sz="2400" dirty="0" smtClean="0"/>
              <a:t>TRDC based in KHOA (</a:t>
            </a:r>
            <a:r>
              <a:rPr lang="en-US" sz="2400" dirty="0" err="1" smtClean="0"/>
              <a:t>Busan</a:t>
            </a:r>
            <a:r>
              <a:rPr lang="en-US" sz="2400" dirty="0" smtClean="0"/>
              <a:t>, ROK)</a:t>
            </a:r>
          </a:p>
          <a:p>
            <a:pPr>
              <a:lnSpc>
                <a:spcPct val="150000"/>
              </a:lnSpc>
            </a:pPr>
            <a:r>
              <a:rPr lang="en-US" sz="2400" dirty="0" smtClean="0"/>
              <a:t>TRDC Logo and website</a:t>
            </a:r>
          </a:p>
          <a:p>
            <a:pPr lvl="1">
              <a:lnSpc>
                <a:spcPct val="110000"/>
              </a:lnSpc>
            </a:pPr>
            <a:r>
              <a:rPr lang="en-US" sz="2000" dirty="0" smtClean="0"/>
              <a:t>http://trdc.eahc.asia</a:t>
            </a:r>
          </a:p>
        </p:txBody>
      </p:sp>
      <p:sp>
        <p:nvSpPr>
          <p:cNvPr id="4" name="Slide Number Placeholder 3"/>
          <p:cNvSpPr>
            <a:spLocks noGrp="1"/>
          </p:cNvSpPr>
          <p:nvPr>
            <p:ph type="sldNum" sz="quarter" idx="12"/>
          </p:nvPr>
        </p:nvSpPr>
        <p:spPr/>
        <p:txBody>
          <a:bodyPr/>
          <a:lstStyle/>
          <a:p>
            <a:fld id="{8B7DCEDB-9308-4778-B6AC-ECFE7FCEE734}" type="slidenum">
              <a:rPr lang="ko-KR" altLang="en-US" smtClean="0"/>
              <a:pPr/>
              <a:t>5</a:t>
            </a:fld>
            <a:endParaRPr lang="ko-KR" altLang="en-US"/>
          </a:p>
        </p:txBody>
      </p:sp>
      <p:sp>
        <p:nvSpPr>
          <p:cNvPr id="7" name="제목 1"/>
          <p:cNvSpPr txBox="1">
            <a:spLocks/>
          </p:cNvSpPr>
          <p:nvPr/>
        </p:nvSpPr>
        <p:spPr>
          <a:xfrm>
            <a:off x="495300" y="274638"/>
            <a:ext cx="8915400" cy="778098"/>
          </a:xfrm>
          <a:prstGeom prst="rect">
            <a:avLst/>
          </a:prstGeom>
        </p:spPr>
        <p:txBody>
          <a:bodyPr vert="horz" lIns="91440" tIns="45720" rIns="91440" bIns="45720"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Formation</a:t>
            </a:r>
            <a:r>
              <a:rPr kumimoji="0" lang="en-US" altLang="ko-KR" sz="32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of the TRDC</a:t>
            </a:r>
            <a:endParaRPr kumimoji="0" lang="ko-KR" alt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cstate="print"/>
          <a:srcRect l="35093" t="28793" r="15539" b="23958"/>
          <a:stretch>
            <a:fillRect/>
          </a:stretch>
        </p:blipFill>
        <p:spPr bwMode="auto">
          <a:xfrm>
            <a:off x="6731823" y="4293096"/>
            <a:ext cx="2708175" cy="2088232"/>
          </a:xfrm>
          <a:prstGeom prst="rect">
            <a:avLst/>
          </a:prstGeom>
          <a:noFill/>
          <a:ln w="9525">
            <a:noFill/>
            <a:miter lim="800000"/>
            <a:headEnd/>
            <a:tailEnd/>
          </a:ln>
        </p:spPr>
      </p:pic>
      <p:pic>
        <p:nvPicPr>
          <p:cNvPr id="1027" name="Picture 3" descr="F:\07_회의관련\03_EAHC\TRDC\BOD\TRDC로고\Revised TRDC.jpg"/>
          <p:cNvPicPr>
            <a:picLocks noChangeAspect="1" noChangeArrowheads="1"/>
          </p:cNvPicPr>
          <p:nvPr/>
        </p:nvPicPr>
        <p:blipFill>
          <a:blip r:embed="rId4" cstate="print"/>
          <a:srcRect/>
          <a:stretch>
            <a:fillRect/>
          </a:stretch>
        </p:blipFill>
        <p:spPr bwMode="auto">
          <a:xfrm>
            <a:off x="4304928" y="5229200"/>
            <a:ext cx="1224136" cy="14118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6</a:t>
            </a:fld>
            <a:endParaRPr lang="ko-KR" altLang="en-US"/>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Concept of TFT and Basic course</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95300" y="1268760"/>
            <a:ext cx="8915400" cy="1200329"/>
          </a:xfrm>
        </p:spPr>
        <p:txBody>
          <a:bodyPr anchor="t" anchorCtr="0">
            <a:normAutofit fontScale="85000" lnSpcReduction="20000"/>
          </a:bodyPr>
          <a:lstStyle/>
          <a:p>
            <a:pPr marL="457200" indent="-457200"/>
            <a:r>
              <a:rPr lang="en-US" sz="2400" dirty="0" smtClean="0"/>
              <a:t>EAHC TRDC adopted the “Self-Propelling Capacity Building” model.</a:t>
            </a:r>
          </a:p>
          <a:p>
            <a:pPr marL="457200" indent="-457200"/>
            <a:r>
              <a:rPr lang="en-US" sz="2400" dirty="0" smtClean="0"/>
              <a:t>Allows development of customized training programmes </a:t>
            </a:r>
          </a:p>
          <a:p>
            <a:pPr marL="857250" lvl="1" indent="-457200"/>
            <a:r>
              <a:rPr lang="en-US" sz="2100" dirty="0" smtClean="0"/>
              <a:t>Training for Trainers (TFT)</a:t>
            </a:r>
          </a:p>
          <a:p>
            <a:pPr marL="857250" lvl="1" indent="-457200"/>
            <a:r>
              <a:rPr lang="en-US" sz="2100" dirty="0" smtClean="0"/>
              <a:t>Basic courses for Cartography and Hydrography</a:t>
            </a:r>
            <a:endParaRPr lang="en-GB" sz="2100" dirty="0"/>
          </a:p>
        </p:txBody>
      </p:sp>
      <p:pic>
        <p:nvPicPr>
          <p:cNvPr id="4098" name="Picture 2" descr="http://trdc.eahc.asia/images/sub01/con01.jpg"/>
          <p:cNvPicPr>
            <a:picLocks noChangeAspect="1" noChangeArrowheads="1"/>
          </p:cNvPicPr>
          <p:nvPr/>
        </p:nvPicPr>
        <p:blipFill>
          <a:blip r:embed="rId3" cstate="print"/>
          <a:srcRect/>
          <a:stretch>
            <a:fillRect/>
          </a:stretch>
        </p:blipFill>
        <p:spPr bwMode="auto">
          <a:xfrm>
            <a:off x="488504" y="2924944"/>
            <a:ext cx="6480720" cy="3656260"/>
          </a:xfrm>
          <a:prstGeom prst="rect">
            <a:avLst/>
          </a:prstGeom>
          <a:noFill/>
        </p:spPr>
      </p:pic>
      <p:sp>
        <p:nvSpPr>
          <p:cNvPr id="6" name="TextBox 5"/>
          <p:cNvSpPr txBox="1"/>
          <p:nvPr/>
        </p:nvSpPr>
        <p:spPr>
          <a:xfrm>
            <a:off x="5817096" y="3573016"/>
            <a:ext cx="3600400" cy="707886"/>
          </a:xfrm>
          <a:prstGeom prst="rect">
            <a:avLst/>
          </a:prstGeom>
          <a:noFill/>
        </p:spPr>
        <p:txBody>
          <a:bodyPr wrap="square" rtlCol="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Self propelling </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CB Model</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descr="http://trdc.eahc.asia/images/sub01/con01.jpg"/>
          <p:cNvPicPr>
            <a:picLocks noChangeAspect="1" noChangeArrowheads="1"/>
          </p:cNvPicPr>
          <p:nvPr/>
        </p:nvPicPr>
        <p:blipFill rotWithShape="1">
          <a:blip r:embed="rId3" cstate="print"/>
          <a:srcRect l="30012" t="17227" r="52519" b="72849"/>
          <a:stretch/>
        </p:blipFill>
        <p:spPr bwMode="auto">
          <a:xfrm>
            <a:off x="1136576" y="5226382"/>
            <a:ext cx="1132114" cy="3628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7</a:t>
            </a:fld>
            <a:endParaRPr lang="ko-KR" altLang="en-US" dirty="0"/>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Concepts of TFT and Basic course</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128464" y="1268760"/>
            <a:ext cx="9505056" cy="4525963"/>
          </a:xfrm>
        </p:spPr>
        <p:txBody>
          <a:bodyPr>
            <a:normAutofit/>
          </a:bodyPr>
          <a:lstStyle/>
          <a:p>
            <a:r>
              <a:rPr lang="en-US" sz="2400" b="1" dirty="0" smtClean="0"/>
              <a:t>What is TFT…</a:t>
            </a:r>
          </a:p>
          <a:p>
            <a:pPr lvl="1">
              <a:buFontTx/>
              <a:buChar char="-"/>
            </a:pPr>
            <a:r>
              <a:rPr lang="en-US" sz="2000" spc="-50" dirty="0" smtClean="0"/>
              <a:t>Designed to identify and develop master trainers (from each HO) in the areas of hydrography and cartography</a:t>
            </a:r>
          </a:p>
          <a:p>
            <a:pPr lvl="1">
              <a:buFontTx/>
              <a:buChar char="-"/>
            </a:pPr>
            <a:r>
              <a:rPr lang="en-US" altLang="ko-KR" sz="2000" spc="-100" dirty="0" smtClean="0"/>
              <a:t>These master trainers undergo teaching courses to be more effective teachers</a:t>
            </a:r>
            <a:endParaRPr lang="en-US" sz="2000" spc="-100" dirty="0" smtClean="0"/>
          </a:p>
          <a:p>
            <a:pPr lvl="1"/>
            <a:r>
              <a:rPr lang="en-US" sz="2000" spc="-50" dirty="0" smtClean="0"/>
              <a:t>The master trainers then plan and conduct training courses in their own country delivered in their mother tongue</a:t>
            </a:r>
          </a:p>
          <a:p>
            <a:pPr lvl="1"/>
            <a:r>
              <a:rPr lang="en-US" sz="2000" spc="-100" dirty="0" smtClean="0"/>
              <a:t>Progressively, this allows the pool of  hydrographic experts to grow sustainably</a:t>
            </a:r>
          </a:p>
          <a:p>
            <a:pPr>
              <a:buNone/>
            </a:pPr>
            <a:endParaRPr lang="en-US" sz="2200" dirty="0" smtClean="0"/>
          </a:p>
        </p:txBody>
      </p:sp>
      <p:grpSp>
        <p:nvGrpSpPr>
          <p:cNvPr id="58" name="그룹 57"/>
          <p:cNvGrpSpPr/>
          <p:nvPr/>
        </p:nvGrpSpPr>
        <p:grpSpPr>
          <a:xfrm>
            <a:off x="1280592" y="3861048"/>
            <a:ext cx="7001091" cy="2880320"/>
            <a:chOff x="899592" y="3212976"/>
            <a:chExt cx="8226085" cy="3456384"/>
          </a:xfrm>
        </p:grpSpPr>
        <p:sp>
          <p:nvSpPr>
            <p:cNvPr id="59" name="순서도: 연결자 58"/>
            <p:cNvSpPr/>
            <p:nvPr/>
          </p:nvSpPr>
          <p:spPr>
            <a:xfrm>
              <a:off x="4932040" y="3212976"/>
              <a:ext cx="1944216" cy="20162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60" name="타원 59"/>
            <p:cNvSpPr/>
            <p:nvPr/>
          </p:nvSpPr>
          <p:spPr>
            <a:xfrm>
              <a:off x="2195736" y="4941168"/>
              <a:ext cx="158417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smtClean="0"/>
                <a:t>TFT</a:t>
              </a:r>
            </a:p>
            <a:p>
              <a:pPr algn="ctr"/>
              <a:r>
                <a:rPr lang="en-US" altLang="ko-KR" sz="1400" dirty="0" smtClean="0"/>
                <a:t>(Basic course)</a:t>
              </a:r>
              <a:endParaRPr lang="ko-KR" altLang="en-US" sz="1400" dirty="0"/>
            </a:p>
          </p:txBody>
        </p:sp>
        <p:sp>
          <p:nvSpPr>
            <p:cNvPr id="61" name="순서도: 연결자 60"/>
            <p:cNvSpPr/>
            <p:nvPr/>
          </p:nvSpPr>
          <p:spPr>
            <a:xfrm>
              <a:off x="5508104" y="3789040"/>
              <a:ext cx="864096" cy="864096"/>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200" dirty="0" smtClean="0"/>
                <a:t>MS2</a:t>
              </a:r>
              <a:endParaRPr lang="ko-KR" altLang="en-US" sz="1200" dirty="0"/>
            </a:p>
          </p:txBody>
        </p:sp>
        <p:sp>
          <p:nvSpPr>
            <p:cNvPr id="62" name="순서도: 연결자 61"/>
            <p:cNvSpPr/>
            <p:nvPr/>
          </p:nvSpPr>
          <p:spPr>
            <a:xfrm>
              <a:off x="3347864" y="3645024"/>
              <a:ext cx="720080" cy="72008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200" dirty="0" smtClean="0"/>
                <a:t>MS1</a:t>
              </a:r>
              <a:endParaRPr lang="ko-KR" altLang="en-US" sz="1200" dirty="0"/>
            </a:p>
          </p:txBody>
        </p:sp>
        <p:sp>
          <p:nvSpPr>
            <p:cNvPr id="63" name="순서도: 연결자 62"/>
            <p:cNvSpPr/>
            <p:nvPr/>
          </p:nvSpPr>
          <p:spPr>
            <a:xfrm>
              <a:off x="4572000" y="5949280"/>
              <a:ext cx="720080" cy="72008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1200" dirty="0" smtClean="0"/>
                <a:t>MS3</a:t>
              </a:r>
              <a:endParaRPr lang="ko-KR" altLang="en-US" sz="1200" dirty="0"/>
            </a:p>
          </p:txBody>
        </p:sp>
        <p:cxnSp>
          <p:nvCxnSpPr>
            <p:cNvPr id="64" name="직선 화살표 연결선 63"/>
            <p:cNvCxnSpPr/>
            <p:nvPr/>
          </p:nvCxnSpPr>
          <p:spPr>
            <a:xfrm flipV="1">
              <a:off x="3635896" y="4509120"/>
              <a:ext cx="1872208" cy="8080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직선 화살표 연결선 64"/>
            <p:cNvCxnSpPr>
              <a:endCxn id="62" idx="3"/>
            </p:cNvCxnSpPr>
            <p:nvPr/>
          </p:nvCxnSpPr>
          <p:spPr>
            <a:xfrm flipV="1">
              <a:off x="3203848" y="4259651"/>
              <a:ext cx="249469" cy="6815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직선 화살표 연결선 65"/>
            <p:cNvCxnSpPr>
              <a:endCxn id="63" idx="2"/>
            </p:cNvCxnSpPr>
            <p:nvPr/>
          </p:nvCxnSpPr>
          <p:spPr>
            <a:xfrm>
              <a:off x="3707904" y="6021288"/>
              <a:ext cx="864096" cy="2880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7" name="순서도: 연결자 66"/>
            <p:cNvSpPr/>
            <p:nvPr/>
          </p:nvSpPr>
          <p:spPr>
            <a:xfrm>
              <a:off x="5059017" y="3642387"/>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68" name="순서도: 연결자 67"/>
            <p:cNvSpPr/>
            <p:nvPr/>
          </p:nvSpPr>
          <p:spPr>
            <a:xfrm>
              <a:off x="5503844" y="3274639"/>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69" name="순서도: 연결자 68"/>
            <p:cNvSpPr/>
            <p:nvPr/>
          </p:nvSpPr>
          <p:spPr>
            <a:xfrm>
              <a:off x="6156176" y="3356992"/>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70" name="순서도: 연결자 69"/>
            <p:cNvSpPr/>
            <p:nvPr/>
          </p:nvSpPr>
          <p:spPr>
            <a:xfrm>
              <a:off x="4969565" y="4236301"/>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71" name="순서도: 연결자 70"/>
            <p:cNvSpPr/>
            <p:nvPr/>
          </p:nvSpPr>
          <p:spPr>
            <a:xfrm>
              <a:off x="5364088" y="4797152"/>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72" name="순서도: 연결자 71"/>
            <p:cNvSpPr/>
            <p:nvPr/>
          </p:nvSpPr>
          <p:spPr>
            <a:xfrm>
              <a:off x="6012160" y="4869160"/>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73" name="순서도: 연결자 72"/>
            <p:cNvSpPr/>
            <p:nvPr/>
          </p:nvSpPr>
          <p:spPr>
            <a:xfrm>
              <a:off x="6516216" y="3789040"/>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74" name="순서도: 연결자 73"/>
            <p:cNvSpPr/>
            <p:nvPr/>
          </p:nvSpPr>
          <p:spPr>
            <a:xfrm>
              <a:off x="6516216" y="4437112"/>
              <a:ext cx="288032" cy="288032"/>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cxnSp>
          <p:nvCxnSpPr>
            <p:cNvPr id="75" name="직선 연결선 74"/>
            <p:cNvCxnSpPr>
              <a:stCxn id="68" idx="5"/>
            </p:cNvCxnSpPr>
            <p:nvPr/>
          </p:nvCxnSpPr>
          <p:spPr>
            <a:xfrm>
              <a:off x="5749695" y="3520490"/>
              <a:ext cx="46441" cy="2685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6" name="직선 연결선 75"/>
            <p:cNvCxnSpPr>
              <a:stCxn id="69" idx="3"/>
            </p:cNvCxnSpPr>
            <p:nvPr/>
          </p:nvCxnSpPr>
          <p:spPr>
            <a:xfrm flipH="1">
              <a:off x="6130609" y="3602843"/>
              <a:ext cx="67748" cy="238723"/>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73" idx="3"/>
            </p:cNvCxnSpPr>
            <p:nvPr/>
          </p:nvCxnSpPr>
          <p:spPr>
            <a:xfrm flipH="1">
              <a:off x="6372200" y="4034891"/>
              <a:ext cx="186197" cy="13688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직선 연결선 77"/>
            <p:cNvCxnSpPr>
              <a:stCxn id="74" idx="1"/>
            </p:cNvCxnSpPr>
            <p:nvPr/>
          </p:nvCxnSpPr>
          <p:spPr>
            <a:xfrm flipH="1" flipV="1">
              <a:off x="6372201" y="4357976"/>
              <a:ext cx="186196" cy="12131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직선 연결선 78"/>
            <p:cNvCxnSpPr>
              <a:stCxn id="72" idx="0"/>
            </p:cNvCxnSpPr>
            <p:nvPr/>
          </p:nvCxnSpPr>
          <p:spPr>
            <a:xfrm flipH="1" flipV="1">
              <a:off x="6084168" y="4653137"/>
              <a:ext cx="72008" cy="216023"/>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직선 연결선 79"/>
            <p:cNvCxnSpPr>
              <a:stCxn id="71" idx="7"/>
            </p:cNvCxnSpPr>
            <p:nvPr/>
          </p:nvCxnSpPr>
          <p:spPr>
            <a:xfrm flipV="1">
              <a:off x="5609939" y="4581129"/>
              <a:ext cx="114189" cy="25820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1" name="직선 연결선 80"/>
            <p:cNvCxnSpPr>
              <a:stCxn id="70" idx="6"/>
            </p:cNvCxnSpPr>
            <p:nvPr/>
          </p:nvCxnSpPr>
          <p:spPr>
            <a:xfrm flipV="1">
              <a:off x="5257597" y="4293096"/>
              <a:ext cx="220680" cy="8722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2" name="직선 연결선 81"/>
            <p:cNvCxnSpPr>
              <a:stCxn id="67" idx="6"/>
            </p:cNvCxnSpPr>
            <p:nvPr/>
          </p:nvCxnSpPr>
          <p:spPr>
            <a:xfrm>
              <a:off x="5347049" y="3786403"/>
              <a:ext cx="237719" cy="14665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99592" y="3573016"/>
              <a:ext cx="1909305" cy="584775"/>
            </a:xfrm>
            <a:prstGeom prst="rect">
              <a:avLst/>
            </a:prstGeom>
            <a:noFill/>
            <a:ln w="0">
              <a:noFill/>
            </a:ln>
          </p:spPr>
          <p:txBody>
            <a:bodyPr wrap="none" rtlCol="0">
              <a:spAutoFit/>
            </a:bodyPr>
            <a:lstStyle/>
            <a:p>
              <a:r>
                <a:rPr lang="en-US" altLang="ko-KR" sz="1600" b="1" dirty="0" smtClean="0"/>
                <a:t>Teaching skills</a:t>
              </a:r>
            </a:p>
            <a:p>
              <a:r>
                <a:rPr lang="en-US" altLang="ko-KR" sz="1600" b="1" dirty="0" smtClean="0"/>
                <a:t>common material</a:t>
              </a:r>
              <a:endParaRPr lang="ko-KR" altLang="en-US" sz="1600" b="1" dirty="0"/>
            </a:p>
          </p:txBody>
        </p:sp>
        <p:cxnSp>
          <p:nvCxnSpPr>
            <p:cNvPr id="84" name="직선 연결선 83"/>
            <p:cNvCxnSpPr>
              <a:stCxn id="83" idx="2"/>
              <a:endCxn id="60" idx="1"/>
            </p:cNvCxnSpPr>
            <p:nvPr/>
          </p:nvCxnSpPr>
          <p:spPr>
            <a:xfrm>
              <a:off x="1854245" y="4157791"/>
              <a:ext cx="573488" cy="1015374"/>
            </a:xfrm>
            <a:prstGeom prst="line">
              <a:avLst/>
            </a:prstGeom>
          </p:spPr>
          <p:style>
            <a:lnRef idx="2">
              <a:schemeClr val="accent3"/>
            </a:lnRef>
            <a:fillRef idx="0">
              <a:schemeClr val="accent3"/>
            </a:fillRef>
            <a:effectRef idx="1">
              <a:schemeClr val="accent3"/>
            </a:effectRef>
            <a:fontRef idx="minor">
              <a:schemeClr val="tx1"/>
            </a:fontRef>
          </p:style>
        </p:cxnSp>
        <p:sp>
          <p:nvSpPr>
            <p:cNvPr id="85" name="TextBox 84"/>
            <p:cNvSpPr txBox="1"/>
            <p:nvPr/>
          </p:nvSpPr>
          <p:spPr>
            <a:xfrm>
              <a:off x="6156176" y="5373216"/>
              <a:ext cx="2969501" cy="701730"/>
            </a:xfrm>
            <a:prstGeom prst="rect">
              <a:avLst/>
            </a:prstGeom>
            <a:noFill/>
            <a:ln w="0">
              <a:noFill/>
            </a:ln>
          </p:spPr>
          <p:txBody>
            <a:bodyPr wrap="none" rtlCol="0">
              <a:spAutoFit/>
            </a:bodyPr>
            <a:lstStyle/>
            <a:p>
              <a:r>
                <a:rPr lang="en-US" altLang="ko-KR" sz="1600" b="1" dirty="0" smtClean="0"/>
                <a:t>Deliver the Basic course</a:t>
              </a:r>
            </a:p>
            <a:p>
              <a:r>
                <a:rPr lang="en-US" altLang="ko-KR" sz="1600" b="1" dirty="0" smtClean="0"/>
                <a:t>in home country</a:t>
              </a:r>
              <a:endParaRPr lang="ko-KR" altLang="en-US" sz="1600" b="1" dirty="0"/>
            </a:p>
          </p:txBody>
        </p:sp>
        <p:cxnSp>
          <p:nvCxnSpPr>
            <p:cNvPr id="86" name="직선 연결선 85"/>
            <p:cNvCxnSpPr/>
            <p:nvPr/>
          </p:nvCxnSpPr>
          <p:spPr>
            <a:xfrm>
              <a:off x="6228978" y="4554885"/>
              <a:ext cx="503262" cy="818331"/>
            </a:xfrm>
            <a:prstGeom prst="line">
              <a:avLst/>
            </a:prstGeom>
            <a:ln>
              <a:solidFill>
                <a:schemeClr val="accent2"/>
              </a:solidFill>
              <a:prstDash val="dash"/>
            </a:ln>
          </p:spPr>
          <p:style>
            <a:lnRef idx="2">
              <a:schemeClr val="accent3"/>
            </a:lnRef>
            <a:fillRef idx="0">
              <a:schemeClr val="accent3"/>
            </a:fillRef>
            <a:effectRef idx="1">
              <a:schemeClr val="accent3"/>
            </a:effectRef>
            <a:fontRef idx="minor">
              <a:schemeClr val="tx1"/>
            </a:fontRef>
          </p:style>
        </p:cxnSp>
        <p:sp>
          <p:nvSpPr>
            <p:cNvPr id="87" name="TextBox 86"/>
            <p:cNvSpPr txBox="1"/>
            <p:nvPr/>
          </p:nvSpPr>
          <p:spPr>
            <a:xfrm rot="20235877">
              <a:off x="3802544" y="4608409"/>
              <a:ext cx="948337" cy="307777"/>
            </a:xfrm>
            <a:prstGeom prst="rect">
              <a:avLst/>
            </a:prstGeom>
            <a:noFill/>
            <a:ln w="0">
              <a:noFill/>
            </a:ln>
          </p:spPr>
          <p:txBody>
            <a:bodyPr wrap="none" rtlCol="0">
              <a:spAutoFit/>
            </a:bodyPr>
            <a:lstStyle/>
            <a:p>
              <a:r>
                <a:rPr lang="en-US" altLang="ko-KR" sz="1400" dirty="0" smtClean="0"/>
                <a:t>Feedback</a:t>
              </a:r>
              <a:endParaRPr lang="ko-KR" altLang="en-US" sz="14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B7DCEDB-9308-4778-B6AC-ECFE7FCEE734}" type="slidenum">
              <a:rPr lang="ko-KR" altLang="en-US" smtClean="0"/>
              <a:pPr/>
              <a:t>8</a:t>
            </a:fld>
            <a:endParaRPr lang="ko-KR" altLang="en-US" dirty="0"/>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Concepts of TFT and Basic course</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16496" y="1268760"/>
            <a:ext cx="8915400" cy="4525963"/>
          </a:xfrm>
        </p:spPr>
        <p:txBody>
          <a:bodyPr>
            <a:normAutofit lnSpcReduction="10000"/>
          </a:bodyPr>
          <a:lstStyle/>
          <a:p>
            <a:r>
              <a:rPr lang="en-US" sz="2400" b="1" dirty="0" smtClean="0"/>
              <a:t>What is Basic course…</a:t>
            </a:r>
          </a:p>
          <a:p>
            <a:pPr lvl="1">
              <a:buFont typeface="Wingdings" pitchFamily="2" charset="2"/>
              <a:buChar char="ü"/>
            </a:pPr>
            <a:r>
              <a:rPr lang="en-US" sz="2200" dirty="0" smtClean="0"/>
              <a:t>Basic training course in Cartography and Hydrography.</a:t>
            </a:r>
          </a:p>
          <a:p>
            <a:pPr lvl="1">
              <a:buFont typeface="Wingdings" pitchFamily="2" charset="2"/>
              <a:buChar char="ü"/>
            </a:pPr>
            <a:r>
              <a:rPr lang="en-US" sz="2200" dirty="0" smtClean="0"/>
              <a:t>Based on a common course syllabus.</a:t>
            </a:r>
          </a:p>
          <a:p>
            <a:pPr lvl="2">
              <a:buFont typeface="Wingdings" pitchFamily="2" charset="2"/>
              <a:buChar char="ü"/>
            </a:pPr>
            <a:r>
              <a:rPr lang="en-US" sz="1800" dirty="0" smtClean="0"/>
              <a:t>Aims to harmonize standards in the EAHC</a:t>
            </a:r>
          </a:p>
          <a:p>
            <a:pPr lvl="1">
              <a:buFont typeface="Wingdings" pitchFamily="2" charset="2"/>
              <a:buChar char="ü"/>
            </a:pPr>
            <a:r>
              <a:rPr lang="en-US" sz="2200" dirty="0" smtClean="0"/>
              <a:t>A 3-week basic job training course- theory and practices</a:t>
            </a:r>
          </a:p>
          <a:p>
            <a:pPr lvl="1">
              <a:buFont typeface="Wingdings" pitchFamily="2" charset="2"/>
              <a:buChar char="ü"/>
            </a:pPr>
            <a:r>
              <a:rPr lang="en-US" sz="2200" dirty="0" smtClean="0"/>
              <a:t>Obtain fundamental job skills and be quickly deployed at the job site with supervision. </a:t>
            </a:r>
          </a:p>
          <a:p>
            <a:pPr lvl="1">
              <a:buFont typeface="Wingdings" pitchFamily="2" charset="2"/>
              <a:buChar char="ü"/>
            </a:pPr>
            <a:r>
              <a:rPr lang="en-US" sz="2200" dirty="0" smtClean="0"/>
              <a:t>Trainees to be assessment by the Trainers</a:t>
            </a:r>
          </a:p>
          <a:p>
            <a:pPr lvl="1">
              <a:buFont typeface="Wingdings" pitchFamily="2" charset="2"/>
              <a:buChar char="ü"/>
            </a:pPr>
            <a:r>
              <a:rPr lang="en-US" sz="2200" dirty="0" smtClean="0"/>
              <a:t>Future plans to set up an EAHC Assessment Board </a:t>
            </a:r>
          </a:p>
          <a:p>
            <a:pPr lvl="1">
              <a:buFont typeface="Wingdings" pitchFamily="2" charset="2"/>
              <a:buChar char="ü"/>
            </a:pPr>
            <a:endParaRPr lang="en-US" sz="2000" dirty="0" smtClean="0"/>
          </a:p>
          <a:p>
            <a:r>
              <a:rPr lang="en-US" sz="2400" dirty="0" smtClean="0"/>
              <a:t>Basic course can be a key to addressing the lack of human    resources in hydrographic field in the East Asian region.</a:t>
            </a:r>
          </a:p>
          <a:p>
            <a:pPr lvl="1">
              <a:buFont typeface="Wingdings" pitchFamily="2" charset="2"/>
              <a:buChar char="ü"/>
            </a:pPr>
            <a:endParaRPr lang="en-GB" sz="1800" dirty="0"/>
          </a:p>
        </p:txBody>
      </p:sp>
      <p:pic>
        <p:nvPicPr>
          <p:cNvPr id="5" name="Picture 2" descr="http://trdc.eahc.asia/images/sub01/con01.jpg"/>
          <p:cNvPicPr>
            <a:picLocks noChangeAspect="1" noChangeArrowheads="1"/>
          </p:cNvPicPr>
          <p:nvPr/>
        </p:nvPicPr>
        <p:blipFill>
          <a:blip r:embed="rId3" cstate="print"/>
          <a:srcRect/>
          <a:stretch>
            <a:fillRect/>
          </a:stretch>
        </p:blipFill>
        <p:spPr bwMode="auto">
          <a:xfrm>
            <a:off x="7617296" y="5581724"/>
            <a:ext cx="1800200" cy="10156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1735" t="29080" r="48026" b="10441"/>
          <a:stretch>
            <a:fillRect/>
          </a:stretch>
        </p:blipFill>
        <p:spPr bwMode="auto">
          <a:xfrm>
            <a:off x="5601072" y="3284984"/>
            <a:ext cx="2952328" cy="3321369"/>
          </a:xfrm>
          <a:prstGeom prst="rect">
            <a:avLst/>
          </a:prstGeom>
          <a:noFill/>
          <a:ln w="9525">
            <a:noFill/>
            <a:miter lim="800000"/>
            <a:headEnd/>
            <a:tailEnd/>
          </a:ln>
        </p:spPr>
      </p:pic>
      <p:sp>
        <p:nvSpPr>
          <p:cNvPr id="4" name="슬라이드 번호 개체 틀 3"/>
          <p:cNvSpPr>
            <a:spLocks noGrp="1"/>
          </p:cNvSpPr>
          <p:nvPr>
            <p:ph type="sldNum" sz="quarter" idx="12"/>
          </p:nvPr>
        </p:nvSpPr>
        <p:spPr/>
        <p:txBody>
          <a:bodyPr/>
          <a:lstStyle/>
          <a:p>
            <a:fld id="{8B7DCEDB-9308-4778-B6AC-ECFE7FCEE734}" type="slidenum">
              <a:rPr lang="ko-KR" altLang="en-US" smtClean="0"/>
              <a:pPr/>
              <a:t>9</a:t>
            </a:fld>
            <a:endParaRPr lang="ko-KR" altLang="en-US" dirty="0"/>
          </a:p>
        </p:txBody>
      </p:sp>
      <p:sp>
        <p:nvSpPr>
          <p:cNvPr id="7" name="제목 1"/>
          <p:cNvSpPr>
            <a:spLocks noGrp="1"/>
          </p:cNvSpPr>
          <p:nvPr>
            <p:ph type="title"/>
          </p:nvPr>
        </p:nvSpPr>
        <p:spPr>
          <a:xfrm>
            <a:off x="495300" y="274638"/>
            <a:ext cx="8915400" cy="778098"/>
          </a:xfrm>
        </p:spPr>
        <p:txBody>
          <a:bodyPr>
            <a:normAutofit/>
          </a:bodyPr>
          <a:lstStyle/>
          <a:p>
            <a:pPr algn="l"/>
            <a:r>
              <a:rPr lang="en-US" altLang="ko-KR" sz="3200" b="1" dirty="0" smtClean="0"/>
              <a:t>Concepts of TFT and Basic course</a:t>
            </a:r>
            <a:endParaRPr lang="ko-KR" altLang="en-US" sz="3200" b="1" dirty="0">
              <a:latin typeface="Arial" pitchFamily="34" charset="0"/>
              <a:cs typeface="Arial" pitchFamily="34" charset="0"/>
            </a:endParaRPr>
          </a:p>
        </p:txBody>
      </p:sp>
      <p:sp>
        <p:nvSpPr>
          <p:cNvPr id="8" name="내용 개체 틀 7"/>
          <p:cNvSpPr>
            <a:spLocks noGrp="1"/>
          </p:cNvSpPr>
          <p:nvPr>
            <p:ph idx="1"/>
          </p:nvPr>
        </p:nvSpPr>
        <p:spPr>
          <a:xfrm>
            <a:off x="416496" y="1268760"/>
            <a:ext cx="8915400" cy="4525963"/>
          </a:xfrm>
        </p:spPr>
        <p:txBody>
          <a:bodyPr>
            <a:normAutofit/>
          </a:bodyPr>
          <a:lstStyle/>
          <a:p>
            <a:r>
              <a:rPr lang="en-US" sz="2200" dirty="0" smtClean="0"/>
              <a:t>TFT can be applied to all types of training programmes.</a:t>
            </a:r>
          </a:p>
          <a:p>
            <a:pPr lvl="1">
              <a:buNone/>
            </a:pPr>
            <a:r>
              <a:rPr lang="en-US" sz="2000" spc="-100" dirty="0" smtClean="0"/>
              <a:t>- Master trainers are expected to hold extensive knowledge and experience in their</a:t>
            </a:r>
          </a:p>
          <a:p>
            <a:pPr lvl="1">
              <a:buNone/>
            </a:pPr>
            <a:r>
              <a:rPr lang="en-US" sz="2000" spc="-100" dirty="0" smtClean="0"/>
              <a:t>  respective expertise. </a:t>
            </a:r>
          </a:p>
          <a:p>
            <a:pPr lvl="1">
              <a:buFontTx/>
              <a:buChar char="-"/>
            </a:pPr>
            <a:r>
              <a:rPr lang="en-US" sz="2000" spc="-100" dirty="0" smtClean="0"/>
              <a:t>Required to have an excellent delivery of </a:t>
            </a:r>
            <a:r>
              <a:rPr lang="en-US" sz="2000" u="sng" spc="-100" dirty="0" smtClean="0"/>
              <a:t>course contents</a:t>
            </a:r>
            <a:r>
              <a:rPr lang="en-US" sz="2000" spc="-100" dirty="0" smtClean="0"/>
              <a:t>, </a:t>
            </a:r>
            <a:r>
              <a:rPr lang="en-US" sz="2000" u="sng" spc="-100" dirty="0" smtClean="0"/>
              <a:t>suitable teaching </a:t>
            </a:r>
          </a:p>
          <a:p>
            <a:pPr lvl="1">
              <a:buNone/>
            </a:pPr>
            <a:r>
              <a:rPr lang="en-US" sz="2000" u="sng" spc="-120" dirty="0" smtClean="0"/>
              <a:t>   methodology</a:t>
            </a:r>
            <a:r>
              <a:rPr lang="en-US" sz="2000" spc="-120" dirty="0" smtClean="0"/>
              <a:t>, </a:t>
            </a:r>
            <a:r>
              <a:rPr lang="en-US" sz="2000" u="sng" spc="-120" dirty="0" smtClean="0"/>
              <a:t>practice execution skills </a:t>
            </a:r>
            <a:r>
              <a:rPr lang="en-US" sz="2000" spc="-120" dirty="0" smtClean="0"/>
              <a:t>and </a:t>
            </a:r>
            <a:r>
              <a:rPr lang="en-US" sz="2000" u="sng" spc="-120" dirty="0" smtClean="0"/>
              <a:t>teaching material development skills</a:t>
            </a:r>
            <a:r>
              <a:rPr lang="en-US" sz="2000" spc="-120" dirty="0" smtClean="0"/>
              <a:t> etc.</a:t>
            </a:r>
            <a:endParaRPr lang="en-GB" sz="2000" spc="-120" dirty="0"/>
          </a:p>
        </p:txBody>
      </p:sp>
      <p:pic>
        <p:nvPicPr>
          <p:cNvPr id="6" name="그림 5" descr="I:\TFT(1410-11)\Shared\20141029\Photos\Day02\20141028_150310.jpg"/>
          <p:cNvPicPr/>
          <p:nvPr/>
        </p:nvPicPr>
        <p:blipFill>
          <a:blip r:embed="rId4" cstate="print"/>
          <a:srcRect/>
          <a:stretch>
            <a:fillRect/>
          </a:stretch>
        </p:blipFill>
        <p:spPr bwMode="auto">
          <a:xfrm>
            <a:off x="1208584" y="3429000"/>
            <a:ext cx="345638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4336</TotalTime>
  <Words>2289</Words>
  <Application>Microsoft Office PowerPoint</Application>
  <PresentationFormat>A4 용지(210x297mm)</PresentationFormat>
  <Paragraphs>250</Paragraphs>
  <Slides>17</Slides>
  <Notes>17</Notes>
  <HiddenSlides>0</HiddenSlides>
  <MMClips>0</MMClips>
  <ScaleCrop>false</ScaleCrop>
  <HeadingPairs>
    <vt:vector size="4" baseType="variant">
      <vt:variant>
        <vt:lpstr>테마</vt:lpstr>
      </vt:variant>
      <vt:variant>
        <vt:i4>1</vt:i4>
      </vt:variant>
      <vt:variant>
        <vt:lpstr>슬라이드 제목</vt:lpstr>
      </vt:variant>
      <vt:variant>
        <vt:i4>17</vt:i4>
      </vt:variant>
    </vt:vector>
  </HeadingPairs>
  <TitlesOfParts>
    <vt:vector size="18" baseType="lpstr">
      <vt:lpstr>Office 테마</vt:lpstr>
      <vt:lpstr>PowerPoint 프레젠테이션</vt:lpstr>
      <vt:lpstr>Contents</vt:lpstr>
      <vt:lpstr>Introduction – The Challenges </vt:lpstr>
      <vt:lpstr>Introduction - The Challenges </vt:lpstr>
      <vt:lpstr>PowerPoint 프레젠테이션</vt:lpstr>
      <vt:lpstr>Concept of TFT and Basic course</vt:lpstr>
      <vt:lpstr>Concepts of TFT and Basic course</vt:lpstr>
      <vt:lpstr>Concepts of TFT and Basic course</vt:lpstr>
      <vt:lpstr>Concepts of TFT and Basic course</vt:lpstr>
      <vt:lpstr>Training for Trainer_ Cartography</vt:lpstr>
      <vt:lpstr>Training for Trainer_ Cartography</vt:lpstr>
      <vt:lpstr>Conduct of Basic Cartographic Course</vt:lpstr>
      <vt:lpstr>TFT in Basic Hydro Survey</vt:lpstr>
      <vt:lpstr>PowerPoint 프레젠테이션</vt:lpstr>
      <vt:lpstr>PowerPoint 프레젠테이션</vt:lpstr>
      <vt:lpstr>Conclusion</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제목입력하는</dc:title>
  <dc:creator>aki</dc:creator>
  <cp:lastModifiedBy>moonbo shim</cp:lastModifiedBy>
  <cp:revision>199</cp:revision>
  <dcterms:created xsi:type="dcterms:W3CDTF">2013-12-06T08:09:58Z</dcterms:created>
  <dcterms:modified xsi:type="dcterms:W3CDTF">2015-05-28T12:42:50Z</dcterms:modified>
</cp:coreProperties>
</file>