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13716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98" y="-84"/>
      </p:cViewPr>
      <p:guideLst>
        <p:guide orient="horz" pos="2160"/>
        <p:guide pos="43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68" y="685800"/>
            <a:ext cx="6858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8971893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a:t>Multiple depth areas </a:t>
            </a:r>
          </a:p>
        </p:txBody>
      </p:sp>
      <p:sp>
        <p:nvSpPr>
          <p:cNvPr id="82" name="Shape 82"/>
          <p:cNvSpPr>
            <a:spLocks noGrp="1" noRot="1" noChangeAspect="1"/>
          </p:cNvSpPr>
          <p:nvPr>
            <p:ph type="sldImg" idx="2"/>
          </p:nvPr>
        </p:nvSpPr>
        <p:spPr>
          <a:xfrm>
            <a:off x="0" y="685800"/>
            <a:ext cx="6858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50" y="685800"/>
            <a:ext cx="68586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50" y="685800"/>
            <a:ext cx="68586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028700" y="2130425"/>
            <a:ext cx="11658600" cy="1470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ubTitle" idx="1"/>
          </p:nvPr>
        </p:nvSpPr>
        <p:spPr>
          <a:xfrm>
            <a:off x="2057400" y="3886200"/>
            <a:ext cx="9601200"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083469" y="4406900"/>
            <a:ext cx="11658600" cy="1362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1083469" y="2906713"/>
            <a:ext cx="11658600" cy="1500300"/>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Char char="●"/>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Char char="○"/>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Char char="■"/>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Char char="●"/>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Char char="○"/>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Char char="■"/>
              <a:defRPr sz="14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1"/>
          </p:nvPr>
        </p:nvSpPr>
        <p:spPr>
          <a:xfrm>
            <a:off x="685800" y="1600200"/>
            <a:ext cx="12344400" cy="4526100"/>
          </a:xfrm>
          <a:prstGeom prst="rect">
            <a:avLst/>
          </a:prstGeom>
          <a:noFill/>
          <a:ln>
            <a:noFill/>
          </a:ln>
        </p:spPr>
        <p:txBody>
          <a:bodyPr lIns="91425" tIns="91425" rIns="91425" bIns="91425" anchor="t" anchorCtr="0"/>
          <a:lstStyle>
            <a:lvl1pPr marL="342900" marR="0" lvl="0" indent="-139700" algn="l" rtl="0">
              <a:spcBef>
                <a:spcPts val="640"/>
              </a:spcBef>
              <a:spcAft>
                <a:spcPts val="0"/>
              </a:spcAft>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rot="5400000">
            <a:off x="8561400" y="1657337"/>
            <a:ext cx="5851500" cy="30861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rot="5400000">
            <a:off x="2274900" y="-1314462"/>
            <a:ext cx="5851500" cy="9029700"/>
          </a:xfrm>
          <a:prstGeom prst="rect">
            <a:avLst/>
          </a:prstGeom>
          <a:noFill/>
          <a:ln>
            <a:noFill/>
          </a:ln>
        </p:spPr>
        <p:txBody>
          <a:bodyPr lIns="91425" tIns="91425" rIns="91425" bIns="91425" anchor="t" anchorCtr="0"/>
          <a:lstStyle>
            <a:lvl1pPr marL="342900" marR="0" lvl="0" indent="-139700" algn="l" rtl="0">
              <a:spcBef>
                <a:spcPts val="640"/>
              </a:spcBef>
              <a:spcAft>
                <a:spcPts val="0"/>
              </a:spcAft>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1"/>
          </p:nvPr>
        </p:nvSpPr>
        <p:spPr>
          <a:xfrm rot="5400000">
            <a:off x="4594950" y="-2308950"/>
            <a:ext cx="4526100" cy="12344400"/>
          </a:xfrm>
          <a:prstGeom prst="rect">
            <a:avLst/>
          </a:prstGeom>
          <a:noFill/>
          <a:ln>
            <a:noFill/>
          </a:ln>
        </p:spPr>
        <p:txBody>
          <a:bodyPr lIns="91425" tIns="91425" rIns="91425" bIns="91425" anchor="t" anchorCtr="0"/>
          <a:lstStyle>
            <a:lvl1pPr marL="342900" marR="0" lvl="0" indent="-139700" algn="l" rtl="0">
              <a:spcBef>
                <a:spcPts val="640"/>
              </a:spcBef>
              <a:spcAft>
                <a:spcPts val="0"/>
              </a:spcAft>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688432" y="4800600"/>
            <a:ext cx="8229600" cy="5667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1" name="Shape 31"/>
          <p:cNvSpPr>
            <a:spLocks noGrp="1"/>
          </p:cNvSpPr>
          <p:nvPr>
            <p:ph type="pic" idx="2"/>
          </p:nvPr>
        </p:nvSpPr>
        <p:spPr>
          <a:xfrm>
            <a:off x="2688432" y="612775"/>
            <a:ext cx="8229600"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1"/>
          </p:nvPr>
        </p:nvSpPr>
        <p:spPr>
          <a:xfrm>
            <a:off x="2688432" y="5367337"/>
            <a:ext cx="8229600" cy="8049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Char char="●"/>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Char char="○"/>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Char char="■"/>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Char char="●"/>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Char char="○"/>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85800" y="273050"/>
            <a:ext cx="4512600" cy="11619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1"/>
          </p:nvPr>
        </p:nvSpPr>
        <p:spPr>
          <a:xfrm>
            <a:off x="5362575" y="273050"/>
            <a:ext cx="7667700" cy="5853000"/>
          </a:xfrm>
          <a:prstGeom prst="rect">
            <a:avLst/>
          </a:prstGeom>
          <a:noFill/>
          <a:ln>
            <a:noFill/>
          </a:ln>
        </p:spPr>
        <p:txBody>
          <a:bodyPr lIns="91425" tIns="91425" rIns="91425" bIns="91425" anchor="t" anchorCtr="0"/>
          <a:lstStyle>
            <a:lvl1pPr marL="342900" marR="0" lvl="0" indent="-139700" algn="l" rtl="0">
              <a:spcBef>
                <a:spcPts val="640"/>
              </a:spcBef>
              <a:spcAft>
                <a:spcPts val="0"/>
              </a:spcAft>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685800" y="1435100"/>
            <a:ext cx="4512600" cy="46911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Char char="●"/>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Char char="○"/>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Char char="■"/>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Char char="●"/>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Char char="○"/>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1"/>
          </p:nvPr>
        </p:nvSpPr>
        <p:spPr>
          <a:xfrm>
            <a:off x="685800" y="1535112"/>
            <a:ext cx="6060300" cy="639899"/>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2"/>
          </p:nvPr>
        </p:nvSpPr>
        <p:spPr>
          <a:xfrm>
            <a:off x="685800" y="2174875"/>
            <a:ext cx="6060300" cy="3951300"/>
          </a:xfrm>
          <a:prstGeom prst="rect">
            <a:avLst/>
          </a:prstGeom>
          <a:noFill/>
          <a:ln>
            <a:noFill/>
          </a:ln>
        </p:spPr>
        <p:txBody>
          <a:bodyPr lIns="91425" tIns="91425" rIns="91425" bIns="91425" anchor="t" anchorCtr="0"/>
          <a:lstStyle>
            <a:lvl1pPr marL="342900" marR="0" lvl="0" indent="-190500" algn="l" rtl="0">
              <a:spcBef>
                <a:spcPts val="480"/>
              </a:spcBef>
              <a:spcAft>
                <a:spcPts val="0"/>
              </a:spcAft>
              <a:buNone/>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None/>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None/>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None/>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None/>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None/>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None/>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None/>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None/>
              <a:defRPr sz="16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3"/>
          </p:nvPr>
        </p:nvSpPr>
        <p:spPr>
          <a:xfrm>
            <a:off x="6967537" y="1535112"/>
            <a:ext cx="6062700" cy="639899"/>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4"/>
          </p:nvPr>
        </p:nvSpPr>
        <p:spPr>
          <a:xfrm>
            <a:off x="6967537" y="2174875"/>
            <a:ext cx="6062700" cy="3951300"/>
          </a:xfrm>
          <a:prstGeom prst="rect">
            <a:avLst/>
          </a:prstGeom>
          <a:noFill/>
          <a:ln>
            <a:noFill/>
          </a:ln>
        </p:spPr>
        <p:txBody>
          <a:bodyPr lIns="91425" tIns="91425" rIns="91425" bIns="91425" anchor="t" anchorCtr="0"/>
          <a:lstStyle>
            <a:lvl1pPr marL="342900" marR="0" lvl="0" indent="-190500" algn="l" rtl="0">
              <a:spcBef>
                <a:spcPts val="480"/>
              </a:spcBef>
              <a:spcAft>
                <a:spcPts val="0"/>
              </a:spcAft>
              <a:buNone/>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None/>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None/>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None/>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None/>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None/>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None/>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None/>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None/>
              <a:defRPr sz="16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685800" y="1600200"/>
            <a:ext cx="6057900" cy="4526100"/>
          </a:xfrm>
          <a:prstGeom prst="rect">
            <a:avLst/>
          </a:prstGeom>
          <a:noFill/>
          <a:ln>
            <a:noFill/>
          </a:ln>
        </p:spPr>
        <p:txBody>
          <a:bodyPr lIns="91425" tIns="91425" rIns="91425" bIns="91425" anchor="t" anchorCtr="0"/>
          <a:lstStyle>
            <a:lvl1pPr marL="342900" marR="0" lvl="0" indent="-165100" algn="l" rtl="0">
              <a:spcBef>
                <a:spcPts val="560"/>
              </a:spcBef>
              <a:spcAft>
                <a:spcPts val="0"/>
              </a:spcAft>
              <a:buNone/>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None/>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None/>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None/>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None/>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None/>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None/>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6972300" y="1600200"/>
            <a:ext cx="6057900" cy="4526100"/>
          </a:xfrm>
          <a:prstGeom prst="rect">
            <a:avLst/>
          </a:prstGeom>
          <a:noFill/>
          <a:ln>
            <a:noFill/>
          </a:ln>
        </p:spPr>
        <p:txBody>
          <a:bodyPr lIns="91425" tIns="91425" rIns="91425" bIns="91425" anchor="t" anchorCtr="0"/>
          <a:lstStyle>
            <a:lvl1pPr marL="342900" marR="0" lvl="0" indent="-165100" algn="l" rtl="0">
              <a:spcBef>
                <a:spcPts val="560"/>
              </a:spcBef>
              <a:spcAft>
                <a:spcPts val="0"/>
              </a:spcAft>
              <a:buNone/>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None/>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None/>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None/>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None/>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None/>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None/>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None/>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a:solidFill>
                  <a:srgbClr val="898989"/>
                </a:solidFill>
                <a:latin typeface="Calibri"/>
                <a:ea typeface="Calibri"/>
                <a:cs typeface="Calibri"/>
                <a:sym typeface="Calibri"/>
              </a:rPr>
              <a:t>‹#›</a:t>
            </a:fld>
            <a:endParaRPr lang="en-US" sz="1200" b="0" i="0" u="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85800" y="274637"/>
            <a:ext cx="123444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body" idx="1"/>
          </p:nvPr>
        </p:nvSpPr>
        <p:spPr>
          <a:xfrm>
            <a:off x="685800" y="1600200"/>
            <a:ext cx="12344400" cy="4526100"/>
          </a:xfrm>
          <a:prstGeom prst="rect">
            <a:avLst/>
          </a:prstGeom>
          <a:noFill/>
          <a:ln>
            <a:noFill/>
          </a:ln>
        </p:spPr>
        <p:txBody>
          <a:bodyPr lIns="91425" tIns="91425" rIns="91425" bIns="91425" anchor="t" anchorCtr="0"/>
          <a:lstStyle>
            <a:lvl1pPr marL="342900" marR="0" lvl="0" indent="-139700" algn="l" rtl="0">
              <a:spcBef>
                <a:spcPts val="640"/>
              </a:spcBef>
              <a:spcAft>
                <a:spcPts val="0"/>
              </a:spcAft>
              <a:buNone/>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None/>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None/>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None/>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None/>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None/>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None/>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None/>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None/>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85800" y="6356350"/>
            <a:ext cx="3200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686300" y="6356350"/>
            <a:ext cx="4343400" cy="36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9829800" y="6356350"/>
            <a:ext cx="3200400" cy="365100"/>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1723000" y="1365400"/>
            <a:ext cx="9562552" cy="956389"/>
          </a:xfrm>
          <a:custGeom>
            <a:avLst/>
            <a:gdLst/>
            <a:ahLst/>
            <a:cxnLst/>
            <a:rect l="0" t="0" r="0" b="0"/>
            <a:pathLst>
              <a:path w="137393" h="20027" extrusionOk="0">
                <a:moveTo>
                  <a:pt x="0" y="17698"/>
                </a:moveTo>
                <a:lnTo>
                  <a:pt x="0" y="0"/>
                </a:lnTo>
                <a:lnTo>
                  <a:pt x="137393" y="0"/>
                </a:lnTo>
                <a:lnTo>
                  <a:pt x="137393" y="20027"/>
                </a:lnTo>
              </a:path>
            </a:pathLst>
          </a:custGeom>
          <a:noFill/>
          <a:ln w="9525" cap="flat" cmpd="sng">
            <a:solidFill>
              <a:schemeClr val="dk2"/>
            </a:solidFill>
            <a:prstDash val="solid"/>
            <a:round/>
            <a:headEnd type="none" w="lg" len="lg"/>
            <a:tailEnd type="none" w="lg" len="lg"/>
          </a:ln>
        </p:spPr>
      </p:sp>
      <p:sp>
        <p:nvSpPr>
          <p:cNvPr id="85" name="Shape 85"/>
          <p:cNvSpPr txBox="1"/>
          <p:nvPr/>
        </p:nvSpPr>
        <p:spPr>
          <a:xfrm>
            <a:off x="8123800" y="2500300"/>
            <a:ext cx="3208500" cy="3367200"/>
          </a:xfrm>
          <a:prstGeom prst="rect">
            <a:avLst/>
          </a:prstGeom>
          <a:solidFill>
            <a:schemeClr val="lt1"/>
          </a:solidFill>
          <a:ln w="25400" cap="flat" cmpd="sng">
            <a:solidFill>
              <a:srgbClr val="4A86E8"/>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6" name="Shape 86"/>
          <p:cNvSpPr txBox="1"/>
          <p:nvPr/>
        </p:nvSpPr>
        <p:spPr>
          <a:xfrm>
            <a:off x="1723000" y="2500300"/>
            <a:ext cx="2963400" cy="3367200"/>
          </a:xfrm>
          <a:prstGeom prst="rect">
            <a:avLst/>
          </a:prstGeom>
          <a:solidFill>
            <a:schemeClr val="lt1"/>
          </a:solidFill>
          <a:ln w="25400" cap="flat" cmpd="sng">
            <a:solidFill>
              <a:srgbClr val="4A86E8"/>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7" name="Shape 87"/>
          <p:cNvSpPr txBox="1"/>
          <p:nvPr/>
        </p:nvSpPr>
        <p:spPr>
          <a:xfrm>
            <a:off x="4686300" y="2500292"/>
            <a:ext cx="3429000" cy="1839900"/>
          </a:xfrm>
          <a:prstGeom prst="rect">
            <a:avLst/>
          </a:prstGeom>
          <a:solidFill>
            <a:schemeClr val="lt1"/>
          </a:solidFill>
          <a:ln w="25400" cap="flat" cmpd="sng">
            <a:solidFill>
              <a:srgbClr val="F79646"/>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88" name="Shape 88"/>
          <p:cNvSpPr txBox="1"/>
          <p:nvPr/>
        </p:nvSpPr>
        <p:spPr>
          <a:xfrm>
            <a:off x="1028700" y="228600"/>
            <a:ext cx="10992900" cy="3699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1800" b="0" i="0" u="none">
                <a:solidFill>
                  <a:schemeClr val="dk1"/>
                </a:solidFill>
                <a:latin typeface="Calibri"/>
                <a:ea typeface="Calibri"/>
                <a:cs typeface="Calibri"/>
                <a:sym typeface="Calibri"/>
              </a:rPr>
              <a:t>Example of overlapping </a:t>
            </a:r>
            <a:r>
              <a:rPr lang="en-US" sz="1800" b="1" i="0" u="none">
                <a:solidFill>
                  <a:schemeClr val="dk1"/>
                </a:solidFill>
                <a:latin typeface="Calibri"/>
                <a:ea typeface="Calibri"/>
                <a:cs typeface="Calibri"/>
                <a:sym typeface="Calibri"/>
              </a:rPr>
              <a:t>Quality of Bathymetric Data </a:t>
            </a:r>
            <a:r>
              <a:rPr lang="en-US" sz="1800" b="0" i="0" u="none">
                <a:solidFill>
                  <a:schemeClr val="dk1"/>
                </a:solidFill>
                <a:latin typeface="Calibri"/>
                <a:ea typeface="Calibri"/>
                <a:cs typeface="Calibri"/>
                <a:sym typeface="Calibri"/>
              </a:rPr>
              <a:t>objects</a:t>
            </a:r>
          </a:p>
        </p:txBody>
      </p:sp>
      <p:sp>
        <p:nvSpPr>
          <p:cNvPr id="89" name="Shape 89"/>
          <p:cNvSpPr txBox="1"/>
          <p:nvPr/>
        </p:nvSpPr>
        <p:spPr>
          <a:xfrm>
            <a:off x="4686300" y="4181375"/>
            <a:ext cx="3429000" cy="1686000"/>
          </a:xfrm>
          <a:prstGeom prst="rect">
            <a:avLst/>
          </a:prstGeom>
          <a:solidFill>
            <a:schemeClr val="lt1"/>
          </a:solidFill>
          <a:ln w="25400" cap="flat" cmpd="sng">
            <a:solidFill>
              <a:srgbClr val="F79646"/>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90" name="Shape 90"/>
          <p:cNvSpPr txBox="1"/>
          <p:nvPr/>
        </p:nvSpPr>
        <p:spPr>
          <a:xfrm>
            <a:off x="3200400" y="762000"/>
            <a:ext cx="6629400" cy="3081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Font typeface="Calibri"/>
              <a:buNone/>
            </a:pPr>
            <a:r>
              <a:rPr lang="en-US">
                <a:solidFill>
                  <a:schemeClr val="dk1"/>
                </a:solidFill>
              </a:rPr>
              <a:t>An area with two overlapping quality of bathymetric data objects due to the presence of a swept area object</a:t>
            </a:r>
          </a:p>
        </p:txBody>
      </p:sp>
      <p:cxnSp>
        <p:nvCxnSpPr>
          <p:cNvPr id="91" name="Shape 91"/>
          <p:cNvCxnSpPr/>
          <p:nvPr/>
        </p:nvCxnSpPr>
        <p:spPr>
          <a:xfrm>
            <a:off x="894225" y="2927375"/>
            <a:ext cx="0" cy="2025600"/>
          </a:xfrm>
          <a:prstGeom prst="straightConnector1">
            <a:avLst/>
          </a:prstGeom>
          <a:noFill/>
          <a:ln w="9525" cap="flat" cmpd="sng">
            <a:solidFill>
              <a:srgbClr val="4A7EBB"/>
            </a:solidFill>
            <a:prstDash val="solid"/>
            <a:miter/>
            <a:headEnd type="none" w="med" len="med"/>
            <a:tailEnd type="stealth" w="lg" len="lg"/>
          </a:ln>
        </p:spPr>
      </p:cxnSp>
      <p:sp>
        <p:nvSpPr>
          <p:cNvPr id="92" name="Shape 92"/>
          <p:cNvSpPr txBox="1"/>
          <p:nvPr/>
        </p:nvSpPr>
        <p:spPr>
          <a:xfrm>
            <a:off x="77455" y="2532087"/>
            <a:ext cx="1714500" cy="415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Depth of water 0m to &gt; 10m</a:t>
            </a:r>
          </a:p>
        </p:txBody>
      </p:sp>
      <p:sp>
        <p:nvSpPr>
          <p:cNvPr id="93" name="Shape 93"/>
          <p:cNvSpPr txBox="1"/>
          <p:nvPr/>
        </p:nvSpPr>
        <p:spPr>
          <a:xfrm>
            <a:off x="4755375" y="2516175"/>
            <a:ext cx="3314700" cy="15753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Quality of Bathymetric Data</a:t>
            </a:r>
            <a:r>
              <a:rPr lang="en-US" sz="1100" b="0" i="0" u="none">
                <a:solidFill>
                  <a:schemeClr val="dk1"/>
                </a:solidFill>
                <a:latin typeface="Calibri"/>
                <a:ea typeface="Calibri"/>
                <a:cs typeface="Calibri"/>
                <a:sym typeface="Calibri"/>
              </a:rPr>
              <a:t> (Wire-drag to </a:t>
            </a:r>
            <a:r>
              <a:rPr lang="en-US" sz="1100">
                <a:solidFill>
                  <a:schemeClr val="dk1"/>
                </a:solidFill>
                <a:latin typeface="Calibri"/>
                <a:ea typeface="Calibri"/>
                <a:cs typeface="Calibri"/>
                <a:sym typeface="Calibri"/>
              </a:rPr>
              <a:t>5</a:t>
            </a:r>
            <a:r>
              <a:rPr lang="en-US" sz="1100" b="0" i="0" u="none">
                <a:solidFill>
                  <a:schemeClr val="dk1"/>
                </a:solidFill>
                <a:latin typeface="Calibri"/>
                <a:ea typeface="Calibri"/>
                <a:cs typeface="Calibri"/>
                <a:sym typeface="Calibri"/>
              </a:rPr>
              <a:t> metres)</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Category of temporal variation = 4 (unlikely to change)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Features detected: Significant features detected = True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Full seafloor coverage = False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Survey date range: Date end = 20120731</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Technique of sounding measurement = 6 (swept by wire-drag)</a:t>
            </a:r>
          </a:p>
          <a:p>
            <a:pPr lvl="0" rtl="0">
              <a:spcBef>
                <a:spcPts val="0"/>
              </a:spcBef>
              <a:buClr>
                <a:schemeClr val="dk1"/>
              </a:buClr>
              <a:buSzPct val="25000"/>
              <a:buFont typeface="Calibri"/>
              <a:buNone/>
            </a:pPr>
            <a:r>
              <a:rPr lang="en-US" sz="1000" b="1">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lang="en-US" sz="1000" b="1">
                <a:solidFill>
                  <a:schemeClr val="dk1"/>
                </a:solidFill>
                <a:latin typeface="Calibri"/>
                <a:ea typeface="Calibri"/>
                <a:cs typeface="Calibri"/>
                <a:sym typeface="Calibri"/>
              </a:rPr>
              <a:t>Depth range maximum value = 5m</a:t>
            </a:r>
          </a:p>
          <a:p>
            <a:pPr marL="0" marR="0" lvl="0" indent="0" algn="l" rtl="0">
              <a:lnSpc>
                <a:spcPct val="100000"/>
              </a:lnSpc>
              <a:spcBef>
                <a:spcPts val="0"/>
              </a:spcBef>
              <a:spcAft>
                <a:spcPts val="0"/>
              </a:spcAft>
              <a:buClr>
                <a:schemeClr val="dk1"/>
              </a:buClr>
              <a:buFont typeface="Calibri"/>
              <a:buNone/>
            </a:pPr>
            <a:endParaRPr sz="1000">
              <a:solidFill>
                <a:schemeClr val="dk1"/>
              </a:solidFill>
              <a:latin typeface="Calibri"/>
              <a:ea typeface="Calibri"/>
              <a:cs typeface="Calibri"/>
              <a:sym typeface="Calibri"/>
            </a:endParaRPr>
          </a:p>
        </p:txBody>
      </p:sp>
      <p:sp>
        <p:nvSpPr>
          <p:cNvPr id="94" name="Shape 94"/>
          <p:cNvSpPr txBox="1"/>
          <p:nvPr/>
        </p:nvSpPr>
        <p:spPr>
          <a:xfrm>
            <a:off x="4762500" y="4181375"/>
            <a:ext cx="3314700" cy="168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100" b="1" i="0" u="none" dirty="0">
                <a:solidFill>
                  <a:schemeClr val="dk1"/>
                </a:solidFill>
                <a:latin typeface="Calibri"/>
                <a:ea typeface="Calibri"/>
                <a:cs typeface="Calibri"/>
                <a:sym typeface="Calibri"/>
              </a:rPr>
              <a:t>Quality of Bathymetric Data</a:t>
            </a:r>
            <a:r>
              <a:rPr lang="en-US" sz="1100" b="0" i="0" u="none" dirty="0">
                <a:solidFill>
                  <a:schemeClr val="dk1"/>
                </a:solidFill>
                <a:latin typeface="Calibri"/>
                <a:ea typeface="Calibri"/>
                <a:cs typeface="Calibri"/>
                <a:sym typeface="Calibri"/>
              </a:rPr>
              <a:t> (single </a:t>
            </a:r>
            <a:r>
              <a:rPr lang="en-US" sz="1100" b="0" i="0" u="none" dirty="0" smtClean="0">
                <a:solidFill>
                  <a:schemeClr val="dk1"/>
                </a:solidFill>
                <a:latin typeface="Calibri"/>
                <a:ea typeface="Calibri"/>
                <a:cs typeface="Calibri"/>
                <a:sym typeface="Calibri"/>
              </a:rPr>
              <a:t>beam </a:t>
            </a:r>
            <a:r>
              <a:rPr lang="en-US" sz="1100" b="0" i="0" u="none" dirty="0">
                <a:solidFill>
                  <a:schemeClr val="dk1"/>
                </a:solidFill>
                <a:latin typeface="Calibri"/>
                <a:ea typeface="Calibri"/>
                <a:cs typeface="Calibri"/>
                <a:sym typeface="Calibri"/>
              </a:rPr>
              <a:t>full water column)</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Category of temporal variation = 4 (unlikely to change)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Features detected: Significant features detected = False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Full seafloor coverage = False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Survey date range: Date end = 19850704</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lang="en-US" sz="1000" b="1" dirty="0">
                <a:solidFill>
                  <a:schemeClr val="dk1"/>
                </a:solidFill>
                <a:latin typeface="Calibri"/>
                <a:ea typeface="Calibri"/>
                <a:cs typeface="Calibri"/>
                <a:sym typeface="Calibri"/>
              </a:rPr>
              <a:t>Depth range minimum value = 5m</a:t>
            </a:r>
          </a:p>
          <a:p>
            <a:pPr lvl="0" rtl="0">
              <a:spcBef>
                <a:spcPts val="0"/>
              </a:spcBef>
              <a:buClr>
                <a:schemeClr val="dk1"/>
              </a:buClr>
              <a:buSzPct val="25000"/>
              <a:buFont typeface="Calibri"/>
              <a:buNone/>
            </a:pPr>
            <a:r>
              <a:rPr lang="en-US" sz="1000" b="1" dirty="0">
                <a:solidFill>
                  <a:schemeClr val="dk1"/>
                </a:solidFill>
                <a:latin typeface="Calibri"/>
                <a:ea typeface="Calibri"/>
                <a:cs typeface="Calibri"/>
                <a:sym typeface="Calibri"/>
              </a:rPr>
              <a:t>Depth range maximum value = empty</a:t>
            </a:r>
          </a:p>
        </p:txBody>
      </p:sp>
      <p:sp>
        <p:nvSpPr>
          <p:cNvPr id="95" name="Shape 95"/>
          <p:cNvSpPr txBox="1"/>
          <p:nvPr/>
        </p:nvSpPr>
        <p:spPr>
          <a:xfrm>
            <a:off x="8191500" y="3114575"/>
            <a:ext cx="3094200" cy="168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Quality of Bathymetric Data</a:t>
            </a:r>
            <a:r>
              <a:rPr lang="en-US" sz="1100" b="0" i="0" u="none">
                <a:solidFill>
                  <a:schemeClr val="dk1"/>
                </a:solidFill>
                <a:latin typeface="Calibri"/>
                <a:ea typeface="Calibri"/>
                <a:cs typeface="Calibri"/>
                <a:sym typeface="Calibri"/>
              </a:rPr>
              <a:t> (single </a:t>
            </a:r>
            <a:r>
              <a:rPr lang="en-US" sz="1100" b="0" i="0" u="none" smtClean="0">
                <a:solidFill>
                  <a:schemeClr val="dk1"/>
                </a:solidFill>
                <a:latin typeface="Calibri"/>
                <a:ea typeface="Calibri"/>
                <a:cs typeface="Calibri"/>
                <a:sym typeface="Calibri"/>
              </a:rPr>
              <a:t>beam </a:t>
            </a:r>
            <a:r>
              <a:rPr lang="en-US" sz="1100" b="0" i="0" u="none">
                <a:solidFill>
                  <a:schemeClr val="dk1"/>
                </a:solidFill>
                <a:latin typeface="Calibri"/>
                <a:ea typeface="Calibri"/>
                <a:cs typeface="Calibri"/>
                <a:sym typeface="Calibri"/>
              </a:rPr>
              <a:t>full water column)</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Category of temporal variation = 4 (unlikely to change)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Features detected: Significant features detected = False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Full seafloor coverage = False</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Survey date range: Date end = 19850704</a:t>
            </a:r>
          </a:p>
          <a:p>
            <a:pPr marL="0" marR="0" lvl="0" indent="0" algn="l" rtl="0">
              <a:lnSpc>
                <a:spcPct val="100000"/>
              </a:lnSpc>
              <a:spcBef>
                <a:spcPts val="0"/>
              </a:spcBef>
              <a:spcAft>
                <a:spcPts val="0"/>
              </a:spcAft>
              <a:buClr>
                <a:schemeClr val="dk1"/>
              </a:buClr>
              <a:buSzPct val="25000"/>
              <a:buFont typeface="Calibri"/>
              <a:buNone/>
            </a:pPr>
            <a:r>
              <a:rPr lang="en-US" sz="1000" b="0" i="0" u="none" dirty="0">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lang="en-US" sz="1000" b="1" dirty="0">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lang="en-US" sz="1000" b="1" dirty="0">
                <a:solidFill>
                  <a:schemeClr val="dk1"/>
                </a:solidFill>
                <a:latin typeface="Calibri"/>
                <a:ea typeface="Calibri"/>
                <a:cs typeface="Calibri"/>
                <a:sym typeface="Calibri"/>
              </a:rPr>
              <a:t>Depth range maximum value = empty</a:t>
            </a:r>
          </a:p>
        </p:txBody>
      </p:sp>
      <p:sp>
        <p:nvSpPr>
          <p:cNvPr id="96" name="Shape 96"/>
          <p:cNvSpPr txBox="1"/>
          <p:nvPr/>
        </p:nvSpPr>
        <p:spPr>
          <a:xfrm>
            <a:off x="1723000" y="3162175"/>
            <a:ext cx="3094200" cy="168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100" b="1" i="0" u="none">
                <a:solidFill>
                  <a:schemeClr val="dk1"/>
                </a:solidFill>
                <a:latin typeface="Calibri"/>
                <a:ea typeface="Calibri"/>
                <a:cs typeface="Calibri"/>
                <a:sym typeface="Calibri"/>
              </a:rPr>
              <a:t>Quality of Bathymetric Data</a:t>
            </a:r>
            <a:r>
              <a:rPr lang="en-US" sz="1100" b="0" i="0" u="none">
                <a:solidFill>
                  <a:schemeClr val="dk1"/>
                </a:solidFill>
                <a:latin typeface="Calibri"/>
                <a:ea typeface="Calibri"/>
                <a:cs typeface="Calibri"/>
                <a:sym typeface="Calibri"/>
              </a:rPr>
              <a:t> (single bream full water column)</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Category of temporal variation = 4 (unlikely to change)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Features detected: Significant features detected = False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Full seafloor coverage = False</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Survey date range: Date end = 19850704</a:t>
            </a:r>
          </a:p>
          <a:p>
            <a:pPr marL="0" marR="0" lvl="0" indent="0" algn="l" rtl="0">
              <a:lnSpc>
                <a:spcPct val="100000"/>
              </a:lnSpc>
              <a:spcBef>
                <a:spcPts val="0"/>
              </a:spcBef>
              <a:spcAft>
                <a:spcPts val="0"/>
              </a:spcAft>
              <a:buClr>
                <a:schemeClr val="dk1"/>
              </a:buClr>
              <a:buSzPct val="25000"/>
              <a:buFont typeface="Calibri"/>
              <a:buNone/>
            </a:pPr>
            <a:r>
              <a:rPr lang="en-US" sz="1000" b="0" i="0" u="none">
                <a:solidFill>
                  <a:schemeClr val="dk1"/>
                </a:solidFill>
                <a:latin typeface="Calibri"/>
                <a:ea typeface="Calibri"/>
                <a:cs typeface="Calibri"/>
                <a:sym typeface="Calibri"/>
              </a:rPr>
              <a:t>Technique of sounding measurement = 1 (found by echo-sounder)</a:t>
            </a:r>
          </a:p>
          <a:p>
            <a:pPr lvl="0" rtl="0">
              <a:spcBef>
                <a:spcPts val="0"/>
              </a:spcBef>
              <a:buClr>
                <a:schemeClr val="dk1"/>
              </a:buClr>
              <a:buSzPct val="25000"/>
              <a:buFont typeface="Calibri"/>
              <a:buNone/>
            </a:pPr>
            <a:r>
              <a:rPr lang="en-US" sz="1000" b="1">
                <a:solidFill>
                  <a:schemeClr val="dk1"/>
                </a:solidFill>
                <a:latin typeface="Calibri"/>
                <a:ea typeface="Calibri"/>
                <a:cs typeface="Calibri"/>
                <a:sym typeface="Calibri"/>
              </a:rPr>
              <a:t>Depth range minimum value = empty</a:t>
            </a:r>
          </a:p>
          <a:p>
            <a:pPr lvl="0" rtl="0">
              <a:spcBef>
                <a:spcPts val="0"/>
              </a:spcBef>
              <a:buClr>
                <a:schemeClr val="dk1"/>
              </a:buClr>
              <a:buSzPct val="25000"/>
              <a:buFont typeface="Calibri"/>
              <a:buNone/>
            </a:pPr>
            <a:r>
              <a:rPr lang="en-US" sz="1000" b="1">
                <a:solidFill>
                  <a:schemeClr val="dk1"/>
                </a:solidFill>
                <a:latin typeface="Calibri"/>
                <a:ea typeface="Calibri"/>
                <a:cs typeface="Calibri"/>
                <a:sym typeface="Calibri"/>
              </a:rPr>
              <a:t>Depth range maximum value = empty</a:t>
            </a:r>
          </a:p>
        </p:txBody>
      </p:sp>
      <p:sp>
        <p:nvSpPr>
          <p:cNvPr id="97" name="Shape 97"/>
          <p:cNvSpPr txBox="1"/>
          <p:nvPr/>
        </p:nvSpPr>
        <p:spPr>
          <a:xfrm>
            <a:off x="11527050" y="2322600"/>
            <a:ext cx="1781400" cy="415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98" name="Shape 98"/>
          <p:cNvSpPr txBox="1"/>
          <p:nvPr/>
        </p:nvSpPr>
        <p:spPr>
          <a:xfrm>
            <a:off x="11818125" y="2398800"/>
            <a:ext cx="1714500" cy="415800"/>
          </a:xfrm>
          <a:prstGeom prst="rect">
            <a:avLst/>
          </a:prstGeom>
          <a:noFill/>
          <a:ln>
            <a:noFill/>
          </a:ln>
        </p:spPr>
        <p:txBody>
          <a:bodyPr lIns="91425" tIns="91425" rIns="91425" bIns="91425" anchor="t" anchorCtr="0">
            <a:noAutofit/>
          </a:bodyPr>
          <a:lstStyle/>
          <a:p>
            <a:pPr lvl="0">
              <a:spcBef>
                <a:spcPts val="0"/>
              </a:spcBef>
              <a:buClr>
                <a:schemeClr val="dk1"/>
              </a:buClr>
              <a:buSzPct val="110000"/>
              <a:buFont typeface="Arial"/>
              <a:buNone/>
            </a:pPr>
            <a:r>
              <a:rPr lang="en-US" sz="1000">
                <a:solidFill>
                  <a:schemeClr val="dk1"/>
                </a:solidFill>
              </a:rPr>
              <a:t>Surface of the water</a:t>
            </a:r>
          </a:p>
        </p:txBody>
      </p:sp>
      <p:cxnSp>
        <p:nvCxnSpPr>
          <p:cNvPr id="99" name="Shape 99"/>
          <p:cNvCxnSpPr>
            <a:stCxn id="98" idx="1"/>
          </p:cNvCxnSpPr>
          <p:nvPr/>
        </p:nvCxnSpPr>
        <p:spPr>
          <a:xfrm rot="10800000">
            <a:off x="11450925" y="2530500"/>
            <a:ext cx="367200" cy="76200"/>
          </a:xfrm>
          <a:prstGeom prst="straightConnector1">
            <a:avLst/>
          </a:prstGeom>
          <a:noFill/>
          <a:ln w="9525" cap="flat" cmpd="sng">
            <a:solidFill>
              <a:srgbClr val="4A7EBB"/>
            </a:solidFill>
            <a:prstDash val="solid"/>
            <a:miter/>
            <a:headEnd type="none" w="med" len="med"/>
            <a:tailEnd type="stealth" w="lg" len="lg"/>
          </a:ln>
        </p:spPr>
      </p:cxnSp>
      <p:sp>
        <p:nvSpPr>
          <p:cNvPr id="100" name="Shape 100"/>
          <p:cNvSpPr txBox="1"/>
          <p:nvPr/>
        </p:nvSpPr>
        <p:spPr>
          <a:xfrm>
            <a:off x="11894325" y="5751600"/>
            <a:ext cx="1714500" cy="415800"/>
          </a:xfrm>
          <a:prstGeom prst="rect">
            <a:avLst/>
          </a:prstGeom>
          <a:noFill/>
          <a:ln>
            <a:noFill/>
          </a:ln>
        </p:spPr>
        <p:txBody>
          <a:bodyPr lIns="91425" tIns="91425" rIns="91425" bIns="91425" anchor="t" anchorCtr="0">
            <a:noAutofit/>
          </a:bodyPr>
          <a:lstStyle/>
          <a:p>
            <a:pPr lvl="0">
              <a:spcBef>
                <a:spcPts val="0"/>
              </a:spcBef>
              <a:buNone/>
            </a:pPr>
            <a:r>
              <a:rPr lang="en-US" sz="1000">
                <a:solidFill>
                  <a:schemeClr val="dk1"/>
                </a:solidFill>
              </a:rPr>
              <a:t>Sea floor</a:t>
            </a:r>
            <a:r>
              <a:rPr lang="en-US">
                <a:solidFill>
                  <a:schemeClr val="dk1"/>
                </a:solidFill>
              </a:rPr>
              <a:t> </a:t>
            </a:r>
          </a:p>
          <a:p>
            <a:pPr lvl="0" rtl="0">
              <a:spcBef>
                <a:spcPts val="0"/>
              </a:spcBef>
              <a:buNone/>
            </a:pPr>
            <a:endParaRPr sz="1000">
              <a:solidFill>
                <a:schemeClr val="dk1"/>
              </a:solidFill>
            </a:endParaRPr>
          </a:p>
        </p:txBody>
      </p:sp>
      <p:cxnSp>
        <p:nvCxnSpPr>
          <p:cNvPr id="101" name="Shape 101"/>
          <p:cNvCxnSpPr>
            <a:stCxn id="100" idx="1"/>
          </p:cNvCxnSpPr>
          <p:nvPr/>
        </p:nvCxnSpPr>
        <p:spPr>
          <a:xfrm rot="10800000">
            <a:off x="11527125" y="5883300"/>
            <a:ext cx="367200" cy="76200"/>
          </a:xfrm>
          <a:prstGeom prst="straightConnector1">
            <a:avLst/>
          </a:prstGeom>
          <a:noFill/>
          <a:ln w="9525" cap="flat" cmpd="sng">
            <a:solidFill>
              <a:srgbClr val="4A7EBB"/>
            </a:solidFill>
            <a:prstDash val="solid"/>
            <a:miter/>
            <a:headEnd type="none" w="med" len="med"/>
            <a:tailEnd type="stealth" w="lg" len="lg"/>
          </a:ln>
        </p:spPr>
      </p:cxnSp>
      <p:sp>
        <p:nvSpPr>
          <p:cNvPr id="102" name="Shape 102"/>
          <p:cNvSpPr txBox="1"/>
          <p:nvPr/>
        </p:nvSpPr>
        <p:spPr>
          <a:xfrm>
            <a:off x="243500" y="5842350"/>
            <a:ext cx="11654100" cy="956400"/>
          </a:xfrm>
          <a:prstGeom prst="rect">
            <a:avLst/>
          </a:prstGeom>
          <a:noFill/>
          <a:ln>
            <a:noFill/>
          </a:ln>
        </p:spPr>
        <p:txBody>
          <a:bodyPr lIns="91425" tIns="91425" rIns="91425" bIns="91425" anchor="ctr" anchorCtr="0">
            <a:noAutofit/>
          </a:bodyPr>
          <a:lstStyle/>
          <a:p>
            <a:pPr lvl="0" rtl="0">
              <a:spcBef>
                <a:spcPts val="0"/>
              </a:spcBef>
              <a:buNone/>
            </a:pPr>
            <a:r>
              <a:rPr lang="en-US">
                <a:solidFill>
                  <a:schemeClr val="dk1"/>
                </a:solidFill>
              </a:rPr>
              <a:t>When the attribute depth range minimum value is empty the Quality of Bathymetric Data object is representing data quality from the top of the water column down to the value of depth range maximum value. If the value of depth range maximum value is empty then the quality of bathymetric data object is representing the data quality of the water column down to the sea floor.</a:t>
            </a:r>
          </a:p>
        </p:txBody>
      </p:sp>
      <p:sp>
        <p:nvSpPr>
          <p:cNvPr id="103" name="Shape 103"/>
          <p:cNvSpPr/>
          <p:nvPr/>
        </p:nvSpPr>
        <p:spPr>
          <a:xfrm>
            <a:off x="4704000" y="1767950"/>
            <a:ext cx="3428985" cy="500675"/>
          </a:xfrm>
          <a:custGeom>
            <a:avLst/>
            <a:gdLst/>
            <a:ahLst/>
            <a:cxnLst/>
            <a:rect l="0" t="0" r="0" b="0"/>
            <a:pathLst>
              <a:path w="137393" h="20027" extrusionOk="0">
                <a:moveTo>
                  <a:pt x="0" y="17698"/>
                </a:moveTo>
                <a:lnTo>
                  <a:pt x="0" y="0"/>
                </a:lnTo>
                <a:lnTo>
                  <a:pt x="137393" y="0"/>
                </a:lnTo>
                <a:lnTo>
                  <a:pt x="137393" y="20027"/>
                </a:lnTo>
              </a:path>
            </a:pathLst>
          </a:custGeom>
          <a:noFill/>
          <a:ln w="9525" cap="flat" cmpd="sng">
            <a:solidFill>
              <a:schemeClr val="dk2"/>
            </a:solidFill>
            <a:prstDash val="solid"/>
            <a:round/>
            <a:headEnd type="none" w="lg" len="lg"/>
            <a:tailEnd type="none" w="lg" len="lg"/>
          </a:ln>
        </p:spPr>
      </p:sp>
      <p:sp>
        <p:nvSpPr>
          <p:cNvPr id="104" name="Shape 104"/>
          <p:cNvSpPr txBox="1"/>
          <p:nvPr/>
        </p:nvSpPr>
        <p:spPr>
          <a:xfrm>
            <a:off x="4969600" y="1810387"/>
            <a:ext cx="2712000" cy="415800"/>
          </a:xfrm>
          <a:prstGeom prst="rect">
            <a:avLst/>
          </a:prstGeom>
          <a:noFill/>
          <a:ln>
            <a:noFill/>
          </a:ln>
        </p:spPr>
        <p:txBody>
          <a:bodyPr lIns="91425" tIns="91425" rIns="91425" bIns="91425" anchor="ctr" anchorCtr="0">
            <a:noAutofit/>
          </a:bodyPr>
          <a:lstStyle/>
          <a:p>
            <a:pPr lvl="0" algn="ctr" rtl="0">
              <a:spcBef>
                <a:spcPts val="0"/>
              </a:spcBef>
              <a:buNone/>
            </a:pPr>
            <a:r>
              <a:rPr lang="en-US">
                <a:solidFill>
                  <a:schemeClr val="dk1"/>
                </a:solidFill>
              </a:rPr>
              <a:t>Swept Area object </a:t>
            </a:r>
          </a:p>
          <a:p>
            <a:pPr lvl="0" algn="ctr" rtl="0">
              <a:spcBef>
                <a:spcPts val="0"/>
              </a:spcBef>
              <a:buNone/>
            </a:pPr>
            <a:r>
              <a:rPr lang="en-US" sz="1000" b="1">
                <a:solidFill>
                  <a:schemeClr val="dk1"/>
                </a:solidFill>
                <a:latin typeface="Calibri"/>
                <a:ea typeface="Calibri"/>
                <a:cs typeface="Calibri"/>
                <a:sym typeface="Calibri"/>
              </a:rPr>
              <a:t>Depth range maximum value = 5m</a:t>
            </a:r>
          </a:p>
        </p:txBody>
      </p:sp>
      <p:sp>
        <p:nvSpPr>
          <p:cNvPr id="105" name="Shape 105"/>
          <p:cNvSpPr txBox="1"/>
          <p:nvPr/>
        </p:nvSpPr>
        <p:spPr>
          <a:xfrm>
            <a:off x="5070250" y="1371600"/>
            <a:ext cx="2875800" cy="415800"/>
          </a:xfrm>
          <a:prstGeom prst="rect">
            <a:avLst/>
          </a:prstGeom>
          <a:noFill/>
          <a:ln>
            <a:noFill/>
          </a:ln>
        </p:spPr>
        <p:txBody>
          <a:bodyPr lIns="91425" tIns="91425" rIns="91425" bIns="91425" anchor="ctr" anchorCtr="0">
            <a:noAutofit/>
          </a:bodyPr>
          <a:lstStyle/>
          <a:p>
            <a:pPr lvl="0" rtl="0">
              <a:spcBef>
                <a:spcPts val="0"/>
              </a:spcBef>
              <a:buNone/>
            </a:pPr>
            <a:r>
              <a:rPr lang="en-US">
                <a:solidFill>
                  <a:schemeClr val="dk1"/>
                </a:solidFill>
              </a:rPr>
              <a:t>Multiple Depth Areas Objects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85800" y="274637"/>
            <a:ext cx="12344400" cy="1143000"/>
          </a:xfrm>
          <a:prstGeom prst="rect">
            <a:avLst/>
          </a:prstGeom>
        </p:spPr>
        <p:txBody>
          <a:bodyPr lIns="91425" tIns="91425" rIns="91425" bIns="91425" anchor="ctr" anchorCtr="0">
            <a:noAutofit/>
          </a:bodyPr>
          <a:lstStyle/>
          <a:p>
            <a:pPr lvl="0">
              <a:spcBef>
                <a:spcPts val="0"/>
              </a:spcBef>
              <a:buNone/>
            </a:pPr>
            <a:r>
              <a:rPr lang="en-US"/>
              <a:t>Area with swept area with Bathy below</a:t>
            </a:r>
          </a:p>
        </p:txBody>
      </p:sp>
      <p:pic>
        <p:nvPicPr>
          <p:cNvPr id="111" name="Shape 111"/>
          <p:cNvPicPr preferRelativeResize="0"/>
          <p:nvPr/>
        </p:nvPicPr>
        <p:blipFill>
          <a:blip r:embed="rId3">
            <a:alphaModFix/>
          </a:blip>
          <a:stretch>
            <a:fillRect/>
          </a:stretch>
        </p:blipFill>
        <p:spPr>
          <a:xfrm>
            <a:off x="2438400" y="1570037"/>
            <a:ext cx="8839198" cy="4940453"/>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685800" y="274637"/>
            <a:ext cx="12344400" cy="1143000"/>
          </a:xfrm>
          <a:prstGeom prst="rect">
            <a:avLst/>
          </a:prstGeom>
        </p:spPr>
        <p:txBody>
          <a:bodyPr lIns="91425" tIns="91425" rIns="91425" bIns="91425" anchor="ctr" anchorCtr="0">
            <a:noAutofit/>
          </a:bodyPr>
          <a:lstStyle/>
          <a:p>
            <a:pPr lvl="0" rtl="0">
              <a:spcBef>
                <a:spcPts val="0"/>
              </a:spcBef>
              <a:buNone/>
            </a:pPr>
            <a:r>
              <a:rPr lang="en-US"/>
              <a:t>Same area on RNC</a:t>
            </a:r>
          </a:p>
        </p:txBody>
      </p:sp>
      <p:pic>
        <p:nvPicPr>
          <p:cNvPr id="117" name="Shape 117"/>
          <p:cNvPicPr preferRelativeResize="0"/>
          <p:nvPr/>
        </p:nvPicPr>
        <p:blipFill>
          <a:blip r:embed="rId3">
            <a:alphaModFix/>
          </a:blip>
          <a:stretch>
            <a:fillRect/>
          </a:stretch>
        </p:blipFill>
        <p:spPr>
          <a:xfrm>
            <a:off x="3571200" y="1548720"/>
            <a:ext cx="6716275" cy="493059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398</Words>
  <Application>Microsoft Office PowerPoint</Application>
  <PresentationFormat>Custom</PresentationFormat>
  <Paragraphs>44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Area with swept area with Bathy below</vt:lpstr>
      <vt:lpstr>Same area on RNC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Broekman, R, CZSK/OPS/HYD/KCG&amp;G</cp:lastModifiedBy>
  <cp:revision>1</cp:revision>
  <dcterms:modified xsi:type="dcterms:W3CDTF">2017-10-27T13:54:42Z</dcterms:modified>
</cp:coreProperties>
</file>