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7"/>
  </p:notesMasterIdLst>
  <p:sldIdLst>
    <p:sldId id="259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82"/>
      </p:cViewPr>
      <p:guideLst>
        <p:guide orient="horz" pos="202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1230A-662A-4BE1-B451-D6A423EE084C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C047E-D3A6-4D27-A05F-205C2724A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455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/>
              <a:t>Good Morning ladies and Gentlemen, </a:t>
            </a:r>
          </a:p>
          <a:p>
            <a:endParaRPr lang="en-GB" altLang="en-US" smtClean="0"/>
          </a:p>
          <a:p>
            <a:r>
              <a:rPr lang="en-GB" altLang="en-US" smtClean="0"/>
              <a:t>I am the Vice chair of the IHO Digital Imaging and Portrayal work group and a member of the IEC 61174 drafting committee </a:t>
            </a:r>
          </a:p>
          <a:p>
            <a:endParaRPr lang="en-GB" altLang="en-US" smtClean="0"/>
          </a:p>
          <a:p>
            <a:r>
              <a:rPr lang="en-GB" altLang="en-US" smtClean="0"/>
              <a:t>Today my presentation is going to focus on the new ECDIS standards that I have been working on over the last few years, where we are in the process and what we can expect when they come into force.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7ECD0901-F84E-4789-A3A2-4822B7672983}" type="slidenum">
              <a:rPr lang="en-GB" altLang="en-US" sz="1200" b="0">
                <a:solidFill>
                  <a:prstClr val="black"/>
                </a:solidFill>
              </a:rPr>
              <a:pPr eaLnBrk="1" hangingPunct="1"/>
              <a:t>1</a:t>
            </a:fld>
            <a:endParaRPr lang="en-GB" altLang="en-US" sz="1200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08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71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333375"/>
            <a:ext cx="2054225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1863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028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016000"/>
            <a:ext cx="8115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2484438"/>
            <a:ext cx="3981450" cy="3357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9150" y="2484438"/>
            <a:ext cx="3981450" cy="16017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9150" y="4238625"/>
            <a:ext cx="3981450" cy="1603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88138"/>
            <a:ext cx="427038" cy="1063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900" b="1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25950" y="6688138"/>
            <a:ext cx="288925" cy="1063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900" b="1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77263" y="6688138"/>
            <a:ext cx="109537" cy="1063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D5C23C-6E37-4526-BC1D-F7A1F0CCE42D}" type="slidenum">
              <a:rPr lang="en-GB" sz="2900" b="1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29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179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6008688"/>
            <a:ext cx="9144000" cy="863600"/>
          </a:xfrm>
          <a:prstGeom prst="rect">
            <a:avLst/>
          </a:prstGeom>
          <a:solidFill>
            <a:srgbClr val="0931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3" name="Picture 4" descr="UKHO_RGB_A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49275"/>
            <a:ext cx="31210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2122488" y="2565400"/>
            <a:ext cx="66579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smtClean="0">
                <a:solidFill>
                  <a:srgbClr val="000000"/>
                </a:solidFill>
              </a:rPr>
              <a:t>Main heading at Arial 40pt</a:t>
            </a:r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2122488" y="3286125"/>
            <a:ext cx="66579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C8D1D5"/>
              </a:buClr>
              <a:buFont typeface="Wingdings" pitchFamily="2" charset="2"/>
              <a:buNone/>
              <a:defRPr/>
            </a:pPr>
            <a:r>
              <a:rPr lang="en-US" altLang="en-US" sz="2400" smtClean="0">
                <a:solidFill>
                  <a:srgbClr val="000000"/>
                </a:solidFill>
              </a:rPr>
              <a:t>Sub heading at Arial 32pt</a:t>
            </a:r>
          </a:p>
        </p:txBody>
      </p:sp>
      <p:sp>
        <p:nvSpPr>
          <p:cNvPr id="6" name="Text Box 14"/>
          <p:cNvSpPr txBox="1">
            <a:spLocks noChangeArrowheads="1"/>
          </p:cNvSpPr>
          <p:nvPr userDrawn="1"/>
        </p:nvSpPr>
        <p:spPr bwMode="auto">
          <a:xfrm>
            <a:off x="395288" y="6237288"/>
            <a:ext cx="84248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>
            <a:spAutoFit/>
          </a:bodyPr>
          <a:lstStyle>
            <a:lvl1pPr eaLnBrk="0" hangingPunct="0">
              <a:defRPr sz="2900" b="1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900" b="1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900" b="1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900" b="1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900" b="1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800" smtClean="0">
                <a:solidFill>
                  <a:srgbClr val="FFFFFF"/>
                </a:solidFill>
              </a:rPr>
              <a:t>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1994190317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6008688"/>
            <a:ext cx="9144000" cy="863600"/>
          </a:xfrm>
          <a:prstGeom prst="rect">
            <a:avLst/>
          </a:prstGeom>
          <a:solidFill>
            <a:srgbClr val="0931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5" name="Picture 4" descr="UKHO_RGB_A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49275"/>
            <a:ext cx="31210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2488" y="2565400"/>
            <a:ext cx="6657975" cy="719138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2488" y="3286125"/>
            <a:ext cx="6657975" cy="719138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17380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UKHO_RGB_A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72878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468313" y="1484313"/>
            <a:ext cx="82073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E3DEED"/>
              </a:buClr>
              <a:buFont typeface="Wingdings" pitchFamily="2" charset="2"/>
              <a:buChar char="n"/>
              <a:defRPr/>
            </a:pPr>
            <a:r>
              <a:rPr lang="en-US" altLang="en-US" sz="2400" smtClean="0">
                <a:solidFill>
                  <a:srgbClr val="000000"/>
                </a:solidFill>
              </a:rPr>
              <a:t>Sub heading at Arial 32pt</a:t>
            </a:r>
          </a:p>
        </p:txBody>
      </p:sp>
    </p:spTree>
    <p:extLst>
      <p:ext uri="{BB962C8B-B14F-4D97-AF65-F5344CB8AC3E}">
        <p14:creationId xmlns:p14="http://schemas.microsoft.com/office/powerpoint/2010/main" val="240213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73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2254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225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57338"/>
            <a:ext cx="4033838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390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2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67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03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177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81457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7846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359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414338"/>
            <a:ext cx="2054225" cy="6110287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4338"/>
            <a:ext cx="6011863" cy="611028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6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58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225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557338"/>
            <a:ext cx="4033838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4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06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07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645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069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427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UKHO_RGB_AW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72878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1413" y="333375"/>
            <a:ext cx="6264275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18488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3077" name="Rectangle 5"/>
          <p:cNvSpPr>
            <a:spLocks noChangeAspect="1"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093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/>
          <a:lstStyle>
            <a:lvl1pPr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04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9pPr>
    </p:titleStyle>
    <p:bodyStyle>
      <a:lvl1pPr marL="447675" indent="-447675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85A4D1"/>
        </a:buClr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62000" indent="-312738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85A4D1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2pPr>
      <a:lvl3pPr marL="952500" indent="-188913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85A4D1"/>
        </a:buClr>
        <a:buFont typeface="Courier New" pitchFamily="49" charset="0"/>
        <a:buChar char="­"/>
        <a:defRPr>
          <a:solidFill>
            <a:schemeClr val="tx1"/>
          </a:solidFill>
          <a:latin typeface="+mn-lt"/>
          <a:ea typeface="Arial" pitchFamily="34" charset="0"/>
          <a:cs typeface="+mn-cs"/>
        </a:defRPr>
      </a:lvl3pPr>
      <a:lvl4pPr marL="1652588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4pPr>
      <a:lvl5pPr marL="2060575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5pPr>
      <a:lvl6pPr marL="25177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6pPr>
      <a:lvl7pPr marL="29749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7pPr>
      <a:lvl8pPr marL="34321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8pPr>
      <a:lvl9pPr marL="38893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pitchFamily="34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14338"/>
            <a:ext cx="8207375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18488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5697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447675" indent="-447675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C8D1D5"/>
        </a:buClr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312738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C8D1D5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Arial" charset="0"/>
          <a:cs typeface="+mn-cs"/>
        </a:defRPr>
      </a:lvl2pPr>
      <a:lvl3pPr marL="952500" indent="-188913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chemeClr val="tx1"/>
        </a:buClr>
        <a:buFont typeface="Courier New" pitchFamily="49" charset="0"/>
        <a:buChar char="­"/>
        <a:defRPr>
          <a:solidFill>
            <a:schemeClr val="tx1"/>
          </a:solidFill>
          <a:latin typeface="+mn-lt"/>
          <a:ea typeface="Arial" charset="0"/>
          <a:cs typeface="+mn-cs"/>
        </a:defRPr>
      </a:lvl3pPr>
      <a:lvl4pPr marL="1652588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60575" indent="-2286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77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49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321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9375" indent="-2286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rgbClr val="53086C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11560" y="2204864"/>
            <a:ext cx="7666037" cy="316865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IHO Check Dataset</a:t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800" dirty="0" smtClean="0"/>
              <a:t>Thomas Mellor, </a:t>
            </a:r>
            <a:r>
              <a:rPr lang="en-US" altLang="en-US" sz="2800" dirty="0" err="1" smtClean="0"/>
              <a:t>CMarTech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FIMarEST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IHO </a:t>
            </a:r>
            <a:r>
              <a:rPr lang="en-US" altLang="en-US" sz="2800" dirty="0" err="1" smtClean="0"/>
              <a:t>ENCWG</a:t>
            </a:r>
            <a:r>
              <a:rPr lang="en-US" altLang="en-US" sz="2800" dirty="0" smtClean="0"/>
              <a:t> Chair</a:t>
            </a:r>
            <a:br>
              <a:rPr lang="en-US" altLang="en-US" sz="2800" dirty="0" smtClean="0"/>
            </a:br>
            <a:endParaRPr lang="en-US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916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02835" y="459753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IHO Check Dataset PL3.4 </a:t>
            </a:r>
            <a:endParaRPr lang="en-GB" sz="28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810" b="85667"/>
          <a:stretch/>
        </p:blipFill>
        <p:spPr>
          <a:xfrm>
            <a:off x="395536" y="1556792"/>
            <a:ext cx="8310254" cy="34563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6847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2835" y="459753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IHO Check PL 4.0 ECDIS Chart1 </a:t>
            </a:r>
            <a:endParaRPr lang="en-GB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" r="75600" b="73970"/>
          <a:stretch/>
        </p:blipFill>
        <p:spPr bwMode="auto">
          <a:xfrm>
            <a:off x="601715" y="1628800"/>
            <a:ext cx="2354894" cy="266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025"/>
          <a:stretch/>
        </p:blipFill>
        <p:spPr bwMode="auto">
          <a:xfrm>
            <a:off x="3059832" y="1597468"/>
            <a:ext cx="5970074" cy="435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874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772816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ECDIS legend </a:t>
            </a:r>
          </a:p>
          <a:p>
            <a:endParaRPr lang="en-GB" dirty="0"/>
          </a:p>
          <a:p>
            <a:r>
              <a:rPr lang="en-GB" smtClean="0"/>
              <a:t>ECDIS Chart 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801385"/>
      </p:ext>
    </p:extLst>
  </p:cSld>
  <p:clrMapOvr>
    <a:masterClrMapping/>
  </p:clrMapOvr>
</p:sld>
</file>

<file path=ppt/theme/theme1.xml><?xml version="1.0" encoding="utf-8"?>
<a:theme xmlns:a="http://schemas.openxmlformats.org/drawingml/2006/main" name="New Corporate template 2013">
  <a:themeElements>
    <a:clrScheme name="New Corporate template 201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 Corporate template 2013">
      <a:majorFont>
        <a:latin typeface="Arial"/>
        <a:ea typeface="MS PGothic"/>
        <a:cs typeface="Arial"/>
      </a:majorFont>
      <a:minorFont>
        <a:latin typeface="Arial"/>
        <a:ea typeface="MS PGothic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Corporate template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template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template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template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template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Corporate template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template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template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template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template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template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Corporate template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apter page">
  <a:themeElements>
    <a:clrScheme name="Chapter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pter pag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9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9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Chapter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89</Words>
  <Application>Microsoft Office PowerPoint</Application>
  <PresentationFormat>On-screen Show (4:3)</PresentationFormat>
  <Paragraphs>12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New Corporate template 2013</vt:lpstr>
      <vt:lpstr>Chapter page</vt:lpstr>
      <vt:lpstr>IHO Check Dataset  Thomas Mellor, CMarTech, FIMarEST IHO ENCWG Chair 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 Management</dc:title>
  <dc:creator>UKHOUSERP</dc:creator>
  <cp:lastModifiedBy>UKHOUSERP</cp:lastModifiedBy>
  <cp:revision>11</cp:revision>
  <dcterms:created xsi:type="dcterms:W3CDTF">2015-09-09T16:12:50Z</dcterms:created>
  <dcterms:modified xsi:type="dcterms:W3CDTF">2016-03-14T02:21:23Z</dcterms:modified>
</cp:coreProperties>
</file>