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0"/>
  </p:notesMasterIdLst>
  <p:handoutMasterIdLst>
    <p:handoutMasterId r:id="rId21"/>
  </p:handoutMasterIdLst>
  <p:sldIdLst>
    <p:sldId id="256" r:id="rId2"/>
    <p:sldId id="258" r:id="rId3"/>
    <p:sldId id="264" r:id="rId4"/>
    <p:sldId id="265" r:id="rId5"/>
    <p:sldId id="268" r:id="rId6"/>
    <p:sldId id="267" r:id="rId7"/>
    <p:sldId id="271" r:id="rId8"/>
    <p:sldId id="260" r:id="rId9"/>
    <p:sldId id="568" r:id="rId10"/>
    <p:sldId id="571" r:id="rId11"/>
    <p:sldId id="561" r:id="rId12"/>
    <p:sldId id="257" r:id="rId13"/>
    <p:sldId id="575" r:id="rId14"/>
    <p:sldId id="576" r:id="rId15"/>
    <p:sldId id="273" r:id="rId16"/>
    <p:sldId id="261" r:id="rId17"/>
    <p:sldId id="272" r:id="rId18"/>
    <p:sldId id="262" r:id="rId19"/>
  </p:sldIdLst>
  <p:sldSz cx="9144000" cy="6858000" type="screen4x3"/>
  <p:notesSz cx="6904038" cy="9220200"/>
  <p:defaultTextStyle>
    <a:defPPr>
      <a:defRPr lang="en-US"/>
    </a:defPPr>
    <a:lvl1pPr algn="l" rtl="0" eaLnBrk="0" fontAlgn="base" hangingPunct="0">
      <a:spcBef>
        <a:spcPct val="0"/>
      </a:spcBef>
      <a:spcAft>
        <a:spcPct val="0"/>
      </a:spcAft>
      <a:defRPr sz="1000" b="1" kern="1200">
        <a:solidFill>
          <a:schemeClr val="tx1"/>
        </a:solidFill>
        <a:latin typeface="CG Times" charset="0"/>
        <a:ea typeface="MS PGothic" charset="-128"/>
        <a:cs typeface="+mn-cs"/>
      </a:defRPr>
    </a:lvl1pPr>
    <a:lvl2pPr marL="457200" algn="l" rtl="0" eaLnBrk="0" fontAlgn="base" hangingPunct="0">
      <a:spcBef>
        <a:spcPct val="0"/>
      </a:spcBef>
      <a:spcAft>
        <a:spcPct val="0"/>
      </a:spcAft>
      <a:defRPr sz="1000" b="1" kern="1200">
        <a:solidFill>
          <a:schemeClr val="tx1"/>
        </a:solidFill>
        <a:latin typeface="CG Times" charset="0"/>
        <a:ea typeface="MS PGothic" charset="-128"/>
        <a:cs typeface="+mn-cs"/>
      </a:defRPr>
    </a:lvl2pPr>
    <a:lvl3pPr marL="914400" algn="l" rtl="0" eaLnBrk="0" fontAlgn="base" hangingPunct="0">
      <a:spcBef>
        <a:spcPct val="0"/>
      </a:spcBef>
      <a:spcAft>
        <a:spcPct val="0"/>
      </a:spcAft>
      <a:defRPr sz="1000" b="1" kern="1200">
        <a:solidFill>
          <a:schemeClr val="tx1"/>
        </a:solidFill>
        <a:latin typeface="CG Times" charset="0"/>
        <a:ea typeface="MS PGothic" charset="-128"/>
        <a:cs typeface="+mn-cs"/>
      </a:defRPr>
    </a:lvl3pPr>
    <a:lvl4pPr marL="1371600" algn="l" rtl="0" eaLnBrk="0" fontAlgn="base" hangingPunct="0">
      <a:spcBef>
        <a:spcPct val="0"/>
      </a:spcBef>
      <a:spcAft>
        <a:spcPct val="0"/>
      </a:spcAft>
      <a:defRPr sz="1000" b="1" kern="1200">
        <a:solidFill>
          <a:schemeClr val="tx1"/>
        </a:solidFill>
        <a:latin typeface="CG Times" charset="0"/>
        <a:ea typeface="MS PGothic" charset="-128"/>
        <a:cs typeface="+mn-cs"/>
      </a:defRPr>
    </a:lvl4pPr>
    <a:lvl5pPr marL="1828800" algn="l" rtl="0" eaLnBrk="0" fontAlgn="base" hangingPunct="0">
      <a:spcBef>
        <a:spcPct val="0"/>
      </a:spcBef>
      <a:spcAft>
        <a:spcPct val="0"/>
      </a:spcAft>
      <a:defRPr sz="1000" b="1" kern="1200">
        <a:solidFill>
          <a:schemeClr val="tx1"/>
        </a:solidFill>
        <a:latin typeface="CG Times" charset="0"/>
        <a:ea typeface="MS PGothic" charset="-128"/>
        <a:cs typeface="+mn-cs"/>
      </a:defRPr>
    </a:lvl5pPr>
    <a:lvl6pPr marL="2286000" algn="l" defTabSz="914400" rtl="0" eaLnBrk="1" latinLnBrk="0" hangingPunct="1">
      <a:defRPr sz="1000" b="1" kern="1200">
        <a:solidFill>
          <a:schemeClr val="tx1"/>
        </a:solidFill>
        <a:latin typeface="CG Times" charset="0"/>
        <a:ea typeface="MS PGothic" charset="-128"/>
        <a:cs typeface="+mn-cs"/>
      </a:defRPr>
    </a:lvl6pPr>
    <a:lvl7pPr marL="2743200" algn="l" defTabSz="914400" rtl="0" eaLnBrk="1" latinLnBrk="0" hangingPunct="1">
      <a:defRPr sz="1000" b="1" kern="1200">
        <a:solidFill>
          <a:schemeClr val="tx1"/>
        </a:solidFill>
        <a:latin typeface="CG Times" charset="0"/>
        <a:ea typeface="MS PGothic" charset="-128"/>
        <a:cs typeface="+mn-cs"/>
      </a:defRPr>
    </a:lvl7pPr>
    <a:lvl8pPr marL="3200400" algn="l" defTabSz="914400" rtl="0" eaLnBrk="1" latinLnBrk="0" hangingPunct="1">
      <a:defRPr sz="1000" b="1" kern="1200">
        <a:solidFill>
          <a:schemeClr val="tx1"/>
        </a:solidFill>
        <a:latin typeface="CG Times" charset="0"/>
        <a:ea typeface="MS PGothic" charset="-128"/>
        <a:cs typeface="+mn-cs"/>
      </a:defRPr>
    </a:lvl8pPr>
    <a:lvl9pPr marL="3657600" algn="l" defTabSz="914400" rtl="0" eaLnBrk="1" latinLnBrk="0" hangingPunct="1">
      <a:defRPr sz="1000" b="1" kern="1200">
        <a:solidFill>
          <a:schemeClr val="tx1"/>
        </a:solidFill>
        <a:latin typeface="CG Times" charset="0"/>
        <a:ea typeface="MS PGothic"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006600"/>
    <a:srgbClr val="000066"/>
    <a:srgbClr val="FFFF99"/>
    <a:srgbClr val="969696"/>
    <a:srgbClr val="CCFFFF"/>
    <a:srgbClr val="5C09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504" autoAdjust="0"/>
  </p:normalViewPr>
  <p:slideViewPr>
    <p:cSldViewPr>
      <p:cViewPr>
        <p:scale>
          <a:sx n="52" d="100"/>
          <a:sy n="52" d="100"/>
        </p:scale>
        <p:origin x="1650" y="1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11"/>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pPr>
              <a:defRPr/>
            </a:pPr>
            <a:fld id="{3D35F818-8F95-4D4B-8511-C68E4BFDA967}" type="slidenum">
              <a:rPr lang="en-US" altLang="en-US"/>
              <a:pPr>
                <a:defRPr/>
              </a:pPr>
              <a:t>‹#›</a:t>
            </a:fld>
            <a:endParaRPr lang="en-US" altLang="en-US"/>
          </a:p>
        </p:txBody>
      </p:sp>
    </p:spTree>
    <p:extLst>
      <p:ext uri="{BB962C8B-B14F-4D97-AF65-F5344CB8AC3E}">
        <p14:creationId xmlns:p14="http://schemas.microsoft.com/office/powerpoint/2010/main" val="123433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pPr>
              <a:defRPr/>
            </a:pPr>
            <a:fld id="{ED3BBFB6-EA16-814E-8BA7-170BD9422392}" type="slidenum">
              <a:rPr lang="en-US" altLang="en-US"/>
              <a:pPr>
                <a:defRPr/>
              </a:pPr>
              <a:t>‹#›</a:t>
            </a:fld>
            <a:endParaRPr lang="en-US" altLang="en-US"/>
          </a:p>
        </p:txBody>
      </p:sp>
    </p:spTree>
    <p:extLst>
      <p:ext uri="{BB962C8B-B14F-4D97-AF65-F5344CB8AC3E}">
        <p14:creationId xmlns:p14="http://schemas.microsoft.com/office/powerpoint/2010/main" val="490211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CA" dirty="0">
                <a:solidFill>
                  <a:schemeClr val="bg1"/>
                </a:solidFill>
                <a:effectLst>
                  <a:outerShdw blurRad="38100" dist="38100" dir="2700000" algn="tl">
                    <a:srgbClr val="000000">
                      <a:alpha val="43137"/>
                    </a:srgbClr>
                  </a:outerShdw>
                </a:effectLst>
                <a:latin typeface="Verdana"/>
                <a:ea typeface="ＭＳ Ｐゴシック" charset="0"/>
                <a:cs typeface="Verdana"/>
              </a:rPr>
              <a:t>Separate the carrier from the content. Where the carrier is the exchange format and the content been the administered information is quite only logical.  For example, before producing a financial report, incomes and expenditures are to be gathered and logically organized. Thus before exchanging MLBs, a State administer, manage and maintain the MLBs in some form of data model.</a:t>
            </a:r>
          </a:p>
          <a:p>
            <a:pPr>
              <a:defRPr/>
            </a:pPr>
            <a:endParaRPr lang="en-CA" dirty="0">
              <a:solidFill>
                <a:schemeClr val="bg1"/>
              </a:solidFill>
              <a:effectLst>
                <a:outerShdw blurRad="38100" dist="38100" dir="2700000" algn="tl">
                  <a:srgbClr val="000000">
                    <a:alpha val="43137"/>
                  </a:srgbClr>
                </a:outerShdw>
              </a:effectLst>
              <a:latin typeface="Verdana"/>
              <a:ea typeface="ＭＳ Ｐゴシック" charset="0"/>
              <a:cs typeface="Verdana"/>
            </a:endParaRPr>
          </a:p>
          <a:p>
            <a:pPr>
              <a:defRPr/>
            </a:pPr>
            <a:r>
              <a:rPr lang="en-CA" dirty="0">
                <a:solidFill>
                  <a:schemeClr val="bg1"/>
                </a:solidFill>
                <a:effectLst>
                  <a:outerShdw blurRad="38100" dist="38100" dir="2700000" algn="tl">
                    <a:srgbClr val="000000">
                      <a:alpha val="43137"/>
                    </a:srgbClr>
                  </a:outerShdw>
                </a:effectLst>
                <a:latin typeface="Verdana"/>
                <a:ea typeface="ＭＳ Ｐゴシック" charset="0"/>
                <a:cs typeface="Verdana"/>
              </a:rPr>
              <a:t>The S-121 data model is by all means not meant to be prescriptive, but instead it aims to be as open as possible. The data model, is really what hold the most information about the MLBs, whereas exchange formats may be only representing a subset of the information found in the data model, a subset extracted and formatted in such a way to fit specific purposes or use cases. </a:t>
            </a:r>
            <a:endParaRPr lang="en-CA" dirty="0">
              <a:ea typeface="ＭＳ Ｐゴシック" charset="0"/>
            </a:endParaRPr>
          </a:p>
        </p:txBody>
      </p:sp>
      <p:sp>
        <p:nvSpPr>
          <p:cNvPr id="4" name="Slide Number Placeholder 3"/>
          <p:cNvSpPr>
            <a:spLocks noGrp="1"/>
          </p:cNvSpPr>
          <p:nvPr>
            <p:ph type="sldNum" sz="quarter" idx="5"/>
          </p:nvPr>
        </p:nvSpPr>
        <p:spPr/>
        <p:txBody>
          <a:bodyPr/>
          <a:lstStyle/>
          <a:p>
            <a:pPr>
              <a:defRPr/>
            </a:pPr>
            <a:fld id="{3DD7276E-744B-4CB7-A07C-DCCCFD509AE8}"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03957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Treaty Limit</a:t>
            </a:r>
          </a:p>
          <a:p>
            <a:r>
              <a:rPr lang="en-AU" dirty="0"/>
              <a:t>Red is treaty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C7E48-296D-4679-84CC-C47872E6F2A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65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3BBFB6-EA16-814E-8BA7-170BD9422392}" type="slidenum">
              <a:rPr lang="en-US" altLang="en-US" smtClean="0"/>
              <a:pPr>
                <a:defRPr/>
              </a:pPr>
              <a:t>15</a:t>
            </a:fld>
            <a:endParaRPr lang="en-US" altLang="en-US"/>
          </a:p>
        </p:txBody>
      </p:sp>
    </p:spTree>
    <p:extLst>
      <p:ext uri="{BB962C8B-B14F-4D97-AF65-F5344CB8AC3E}">
        <p14:creationId xmlns:p14="http://schemas.microsoft.com/office/powerpoint/2010/main" val="3276981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800">
                <a:solidFill>
                  <a:srgbClr val="FFFFFF"/>
                </a:solidFill>
                <a:latin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a:t>Click to edit Master title style</a:t>
            </a:r>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a:t>Click to edit Master subtitle style</a:t>
            </a:r>
          </a:p>
        </p:txBody>
      </p:sp>
      <p:sp>
        <p:nvSpPr>
          <p:cNvPr id="10"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US" altLang="en-US" dirty="0"/>
              <a:t>Copyright © 2018 Open Geospatial Consortium</a:t>
            </a:r>
          </a:p>
        </p:txBody>
      </p:sp>
      <p:sp>
        <p:nvSpPr>
          <p:cNvPr id="11" name="Text Box 5"/>
          <p:cNvSpPr txBox="1">
            <a:spLocks noChangeArrowheads="1"/>
          </p:cNvSpPr>
          <p:nvPr userDrawn="1"/>
        </p:nvSpPr>
        <p:spPr bwMode="auto">
          <a:xfrm>
            <a:off x="4453322" y="1101689"/>
            <a:ext cx="1109278" cy="246221"/>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a:latin typeface="Arial" charset="0"/>
              </a:rPr>
              <a:t>Meeting Sponsors</a:t>
            </a:r>
          </a:p>
        </p:txBody>
      </p:sp>
      <p:pic>
        <p:nvPicPr>
          <p:cNvPr id="2" name="Picture 1"/>
          <p:cNvPicPr>
            <a:picLocks noChangeAspect="1"/>
          </p:cNvPicPr>
          <p:nvPr userDrawn="1"/>
        </p:nvPicPr>
        <p:blipFill rotWithShape="1">
          <a:blip r:embed="rId4"/>
          <a:srcRect t="18372" b="27099"/>
          <a:stretch/>
        </p:blipFill>
        <p:spPr>
          <a:xfrm>
            <a:off x="2209800" y="1371600"/>
            <a:ext cx="2690018" cy="1402592"/>
          </a:xfrm>
          <a:prstGeom prst="rect">
            <a:avLst/>
          </a:prstGeom>
        </p:spPr>
      </p:pic>
      <p:pic>
        <p:nvPicPr>
          <p:cNvPr id="7" name="Picture 6"/>
          <p:cNvPicPr>
            <a:picLocks noChangeAspect="1"/>
          </p:cNvPicPr>
          <p:nvPr userDrawn="1"/>
        </p:nvPicPr>
        <p:blipFill rotWithShape="1">
          <a:blip r:embed="rId5"/>
          <a:srcRect r="35000"/>
          <a:stretch/>
        </p:blipFill>
        <p:spPr>
          <a:xfrm>
            <a:off x="5435600" y="1811926"/>
            <a:ext cx="2184400" cy="702674"/>
          </a:xfrm>
          <a:prstGeom prst="rect">
            <a:avLst/>
          </a:prstGeom>
        </p:spPr>
      </p:pic>
    </p:spTree>
    <p:extLst>
      <p:ext uri="{BB962C8B-B14F-4D97-AF65-F5344CB8AC3E}">
        <p14:creationId xmlns:p14="http://schemas.microsoft.com/office/powerpoint/2010/main" val="176693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25F5C08-9863-464B-8ADE-A89BC4109059}" type="slidenum">
              <a:rPr lang="en-US" altLang="en-US"/>
              <a:pPr>
                <a:defRPr/>
              </a:pPr>
              <a:t>‹#›</a:t>
            </a:fld>
            <a:endParaRPr lang="en-US" altLang="en-US"/>
          </a:p>
        </p:txBody>
      </p:sp>
    </p:spTree>
    <p:extLst>
      <p:ext uri="{BB962C8B-B14F-4D97-AF65-F5344CB8AC3E}">
        <p14:creationId xmlns:p14="http://schemas.microsoft.com/office/powerpoint/2010/main" val="10945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7A3E5D2-22FF-DE40-BB45-5904AFD691AA}" type="slidenum">
              <a:rPr lang="en-US" altLang="en-US"/>
              <a:pPr>
                <a:defRPr/>
              </a:pPr>
              <a:t>‹#›</a:t>
            </a:fld>
            <a:endParaRPr lang="en-US" altLang="en-US"/>
          </a:p>
        </p:txBody>
      </p:sp>
    </p:spTree>
    <p:extLst>
      <p:ext uri="{BB962C8B-B14F-4D97-AF65-F5344CB8AC3E}">
        <p14:creationId xmlns:p14="http://schemas.microsoft.com/office/powerpoint/2010/main" val="102765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D89BF124-AF04-5448-81DF-7A81BF3CA465}" type="slidenum">
              <a:rPr lang="en-US" altLang="en-US"/>
              <a:pPr>
                <a:defRPr/>
              </a:pPr>
              <a:t>‹#›</a:t>
            </a:fld>
            <a:endParaRPr lang="en-US" altLang="en-US"/>
          </a:p>
        </p:txBody>
      </p:sp>
    </p:spTree>
    <p:extLst>
      <p:ext uri="{BB962C8B-B14F-4D97-AF65-F5344CB8AC3E}">
        <p14:creationId xmlns:p14="http://schemas.microsoft.com/office/powerpoint/2010/main" val="77508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1096FCB-D23A-A24C-9D82-3F41F4AC5DA0}" type="slidenum">
              <a:rPr lang="en-US" altLang="en-US"/>
              <a:pPr>
                <a:defRPr/>
              </a:pPr>
              <a:t>‹#›</a:t>
            </a:fld>
            <a:endParaRPr lang="en-US" altLang="en-US"/>
          </a:p>
        </p:txBody>
      </p:sp>
    </p:spTree>
    <p:extLst>
      <p:ext uri="{BB962C8B-B14F-4D97-AF65-F5344CB8AC3E}">
        <p14:creationId xmlns:p14="http://schemas.microsoft.com/office/powerpoint/2010/main" val="2693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A5966CF4-B06C-C644-947A-3193A300C1B1}" type="slidenum">
              <a:rPr lang="en-US" altLang="en-US"/>
              <a:pPr>
                <a:defRPr/>
              </a:pPr>
              <a:t>‹#›</a:t>
            </a:fld>
            <a:endParaRPr lang="en-US" altLang="en-US"/>
          </a:p>
        </p:txBody>
      </p:sp>
    </p:spTree>
    <p:extLst>
      <p:ext uri="{BB962C8B-B14F-4D97-AF65-F5344CB8AC3E}">
        <p14:creationId xmlns:p14="http://schemas.microsoft.com/office/powerpoint/2010/main" val="4561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4A46F97B-9CFF-B245-85B9-914B1C89C386}" type="slidenum">
              <a:rPr lang="en-US" altLang="en-US"/>
              <a:pPr>
                <a:defRPr/>
              </a:pPr>
              <a:t>‹#›</a:t>
            </a:fld>
            <a:endParaRPr lang="en-US" altLang="en-US"/>
          </a:p>
        </p:txBody>
      </p:sp>
    </p:spTree>
    <p:extLst>
      <p:ext uri="{BB962C8B-B14F-4D97-AF65-F5344CB8AC3E}">
        <p14:creationId xmlns:p14="http://schemas.microsoft.com/office/powerpoint/2010/main" val="2282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46045999-4989-CE46-9052-5F6CD8C2D654}" type="slidenum">
              <a:rPr lang="en-US" altLang="en-US"/>
              <a:pPr>
                <a:defRPr/>
              </a:pPr>
              <a:t>‹#›</a:t>
            </a:fld>
            <a:endParaRPr lang="en-US" altLang="en-US"/>
          </a:p>
        </p:txBody>
      </p:sp>
    </p:spTree>
    <p:extLst>
      <p:ext uri="{BB962C8B-B14F-4D97-AF65-F5344CB8AC3E}">
        <p14:creationId xmlns:p14="http://schemas.microsoft.com/office/powerpoint/2010/main" val="21290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E44E257F-3AC2-0942-956E-433F540C01CE}" type="slidenum">
              <a:rPr lang="en-US" altLang="en-US"/>
              <a:pPr>
                <a:defRPr/>
              </a:pPr>
              <a:t>‹#›</a:t>
            </a:fld>
            <a:endParaRPr lang="en-US" altLang="en-US"/>
          </a:p>
        </p:txBody>
      </p:sp>
    </p:spTree>
    <p:extLst>
      <p:ext uri="{BB962C8B-B14F-4D97-AF65-F5344CB8AC3E}">
        <p14:creationId xmlns:p14="http://schemas.microsoft.com/office/powerpoint/2010/main" val="58467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E435DC85-1E39-6F45-8D26-88CB57EE5C7C}" type="slidenum">
              <a:rPr lang="en-US" altLang="en-US"/>
              <a:pPr>
                <a:defRPr/>
              </a:pPr>
              <a:t>‹#›</a:t>
            </a:fld>
            <a:endParaRPr lang="en-US" altLang="en-US"/>
          </a:p>
        </p:txBody>
      </p:sp>
    </p:spTree>
    <p:extLst>
      <p:ext uri="{BB962C8B-B14F-4D97-AF65-F5344CB8AC3E}">
        <p14:creationId xmlns:p14="http://schemas.microsoft.com/office/powerpoint/2010/main" val="197751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20941DA-054F-A74C-AF1A-5876988B7CF6}" type="slidenum">
              <a:rPr lang="en-US" altLang="en-US"/>
              <a:pPr>
                <a:defRPr/>
              </a:pPr>
              <a:t>‹#›</a:t>
            </a:fld>
            <a:endParaRPr lang="en-US" altLang="en-US"/>
          </a:p>
        </p:txBody>
      </p:sp>
    </p:spTree>
    <p:extLst>
      <p:ext uri="{BB962C8B-B14F-4D97-AF65-F5344CB8AC3E}">
        <p14:creationId xmlns:p14="http://schemas.microsoft.com/office/powerpoint/2010/main" val="15859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defRPr>
            </a:lvl1pPr>
          </a:lstStyle>
          <a:p>
            <a:pPr>
              <a:defRPr/>
            </a:pPr>
            <a:r>
              <a:rPr lang="en-US" altLang="en-US" dirty="0"/>
              <a:t>Copyright © 2018 Open Geospatial Consortium</a:t>
            </a: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pPr>
              <a:defRPr/>
            </a:pPr>
            <a:fld id="{27D0F9EB-4EAC-1044-9312-C01285DE51F3}" type="slidenum">
              <a:rPr lang="en-US" altLang="en-US"/>
              <a:pPr>
                <a:defRPr/>
              </a:pPr>
              <a:t>‹#›</a:t>
            </a:fld>
            <a:endParaRPr lang="en-US" altLang="en-US"/>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a:solidFill>
                  <a:schemeClr val="tx2"/>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a:solidFill>
                  <a:schemeClr val="tx2"/>
                </a:solidFill>
                <a:latin typeface="Arial" charset="0"/>
              </a:rPr>
              <a:t>®</a:t>
            </a:r>
          </a:p>
        </p:txBody>
      </p:sp>
    </p:spTree>
  </p:cSld>
  <p:clrMap bg1="lt1" tx1="dk1" bg2="lt2" tx2="dk2" accent1="accent1" accent2="accent2" accent3="accent3" accent4="accent4" accent5="accent5" accent6="accent6" hlink="hlink" folHlink="folHlink"/>
  <p:sldLayoutIdLst>
    <p:sldLayoutId id="2147484002"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OGC Marine Domain Working Group (MDWG) Update</a:t>
            </a:r>
          </a:p>
        </p:txBody>
      </p:sp>
      <p:sp>
        <p:nvSpPr>
          <p:cNvPr id="3" name="Subtitle 2"/>
          <p:cNvSpPr>
            <a:spLocks noGrp="1"/>
          </p:cNvSpPr>
          <p:nvPr>
            <p:ph type="subTitle" idx="1"/>
          </p:nvPr>
        </p:nvSpPr>
        <p:spPr/>
        <p:txBody>
          <a:bodyPr/>
          <a:lstStyle/>
          <a:p>
            <a:r>
              <a:rPr lang="en-US" altLang="en-US" dirty="0">
                <a:ea typeface="MS PGothic" charset="-128"/>
              </a:rPr>
              <a:t>IHO HSSC Meeting</a:t>
            </a:r>
          </a:p>
          <a:p>
            <a:r>
              <a:rPr lang="en-US" altLang="en-US" dirty="0">
                <a:ea typeface="MS PGothic" charset="-128"/>
              </a:rPr>
              <a:t>Rostock, Germany</a:t>
            </a:r>
          </a:p>
          <a:p>
            <a:r>
              <a:rPr lang="en-US" altLang="en-US" dirty="0">
                <a:ea typeface="MS PGothic" charset="-128"/>
              </a:rPr>
              <a:t>Jonathan Pritchard IIC Technologies, Co-Chair</a:t>
            </a:r>
          </a:p>
          <a:p>
            <a:r>
              <a:rPr lang="en-US" altLang="en-US" dirty="0">
                <a:ea typeface="MS PGothic" charset="-128"/>
              </a:rPr>
              <a:t>16</a:t>
            </a:r>
            <a:r>
              <a:rPr lang="en-US" altLang="en-US" baseline="30000" dirty="0">
                <a:ea typeface="MS PGothic" charset="-128"/>
              </a:rPr>
              <a:t>th</a:t>
            </a:r>
            <a:r>
              <a:rPr lang="en-US" altLang="en-US" dirty="0">
                <a:ea typeface="MS PGothic" charset="-128"/>
              </a:rPr>
              <a:t> May 2018</a:t>
            </a:r>
          </a:p>
        </p:txBody>
      </p:sp>
      <p:sp>
        <p:nvSpPr>
          <p:cNvPr id="4" name="Footer Placeholder 3"/>
          <p:cNvSpPr>
            <a:spLocks noGrp="1"/>
          </p:cNvSpPr>
          <p:nvPr>
            <p:ph type="ftr" sz="quarter" idx="10"/>
          </p:nvPr>
        </p:nvSpPr>
        <p:spPr/>
        <p:txBody>
          <a:bodyPr/>
          <a:lstStyle/>
          <a:p>
            <a:pPr>
              <a:defRPr/>
            </a:pPr>
            <a:r>
              <a:rPr lang="en-US" altLang="en-US" dirty="0"/>
              <a:t>Copyright © 2018 Open Geospatial Consortium</a:t>
            </a:r>
          </a:p>
        </p:txBody>
      </p:sp>
      <p:sp>
        <p:nvSpPr>
          <p:cNvPr id="5" name="TextBox 4"/>
          <p:cNvSpPr txBox="1"/>
          <p:nvPr/>
        </p:nvSpPr>
        <p:spPr>
          <a:xfrm>
            <a:off x="4724181" y="1253896"/>
            <a:ext cx="914400" cy="914400"/>
          </a:xfrm>
          <a:prstGeom prst="rect">
            <a:avLst/>
          </a:prstGeom>
          <a:noFill/>
        </p:spPr>
        <p:txBody>
          <a:bodyPr wrap="none" rtlCol="0">
            <a:noAutofit/>
          </a:bodyPr>
          <a:lstStyle/>
          <a:p>
            <a:endParaRPr lang="en-US" dirty="0" err="1"/>
          </a:p>
        </p:txBody>
      </p:sp>
      <p:sp>
        <p:nvSpPr>
          <p:cNvPr id="6" name="Rectangle 5">
            <a:extLst>
              <a:ext uri="{FF2B5EF4-FFF2-40B4-BE49-F238E27FC236}">
                <a16:creationId xmlns:a16="http://schemas.microsoft.com/office/drawing/2014/main" id="{1ADF3A35-D537-434C-87BF-DDAFFE2981CF}"/>
              </a:ext>
            </a:extLst>
          </p:cNvPr>
          <p:cNvSpPr/>
          <p:nvPr/>
        </p:nvSpPr>
        <p:spPr bwMode="auto">
          <a:xfrm>
            <a:off x="3048000" y="1143000"/>
            <a:ext cx="5181600" cy="164170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tlCol="0" anchor="ctr"/>
          <a:lstStyle/>
          <a:p>
            <a:pPr algn="ctr"/>
            <a:endParaRPr lang="en-GB"/>
          </a:p>
        </p:txBody>
      </p:sp>
    </p:spTree>
    <p:extLst>
      <p:ext uri="{BB962C8B-B14F-4D97-AF65-F5344CB8AC3E}">
        <p14:creationId xmlns:p14="http://schemas.microsoft.com/office/powerpoint/2010/main" val="180692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1EB0-2D6F-4F56-93BB-384C934C85AB}"/>
              </a:ext>
            </a:extLst>
          </p:cNvPr>
          <p:cNvSpPr>
            <a:spLocks noGrp="1"/>
          </p:cNvSpPr>
          <p:nvPr>
            <p:ph type="title"/>
          </p:nvPr>
        </p:nvSpPr>
        <p:spPr/>
        <p:txBody>
          <a:bodyPr>
            <a:normAutofit/>
          </a:bodyPr>
          <a:lstStyle/>
          <a:p>
            <a:r>
              <a:rPr lang="en-GB" dirty="0"/>
              <a:t>Engaging a wider community</a:t>
            </a:r>
          </a:p>
        </p:txBody>
      </p:sp>
      <p:sp>
        <p:nvSpPr>
          <p:cNvPr id="3" name="Content Placeholder 2">
            <a:extLst>
              <a:ext uri="{FF2B5EF4-FFF2-40B4-BE49-F238E27FC236}">
                <a16:creationId xmlns:a16="http://schemas.microsoft.com/office/drawing/2014/main" id="{CE38DAFC-87BE-4060-B507-9E2A168E61F5}"/>
              </a:ext>
            </a:extLst>
          </p:cNvPr>
          <p:cNvSpPr>
            <a:spLocks noGrp="1"/>
          </p:cNvSpPr>
          <p:nvPr>
            <p:ph idx="1"/>
          </p:nvPr>
        </p:nvSpPr>
        <p:spPr/>
        <p:txBody>
          <a:bodyPr>
            <a:normAutofit/>
          </a:bodyPr>
          <a:lstStyle/>
          <a:p>
            <a:r>
              <a:rPr lang="en-GB" dirty="0"/>
              <a:t>Generic feature objects to allow a tailored approach by member states</a:t>
            </a:r>
          </a:p>
          <a:p>
            <a:r>
              <a:rPr lang="en-GB" dirty="0"/>
              <a:t>ISO19152 interoperability within S-121 standard through simple “hooks”</a:t>
            </a:r>
          </a:p>
          <a:p>
            <a:r>
              <a:rPr lang="en-GB" dirty="0"/>
              <a:t>Engagement of OGC through Pilot project to :</a:t>
            </a:r>
          </a:p>
          <a:p>
            <a:pPr lvl="1"/>
            <a:r>
              <a:rPr lang="en-GB" dirty="0"/>
              <a:t>Creation of web services layer for data</a:t>
            </a:r>
          </a:p>
          <a:p>
            <a:pPr lvl="1"/>
            <a:r>
              <a:rPr lang="en-GB" dirty="0"/>
              <a:t>Reference implementations within COTS and open source software and their interoperability</a:t>
            </a:r>
          </a:p>
          <a:p>
            <a:pPr lvl="1"/>
            <a:r>
              <a:rPr lang="en-GB" dirty="0"/>
              <a:t>“Exchange” use cases, refinement of “deposit” use case.</a:t>
            </a:r>
          </a:p>
          <a:p>
            <a:pPr lvl="1"/>
            <a:r>
              <a:rPr lang="en-GB" dirty="0"/>
              <a:t>Testing the model, promoting its potential.</a:t>
            </a:r>
          </a:p>
          <a:p>
            <a:r>
              <a:rPr lang="en-GB" dirty="0"/>
              <a:t>Outreach to other organisations and meetings to encourage </a:t>
            </a:r>
            <a:r>
              <a:rPr lang="en-GB" dirty="0" err="1"/>
              <a:t>takeup</a:t>
            </a:r>
            <a:r>
              <a:rPr lang="en-GB" dirty="0"/>
              <a:t> and involvement.</a:t>
            </a:r>
          </a:p>
        </p:txBody>
      </p:sp>
    </p:spTree>
    <p:extLst>
      <p:ext uri="{BB962C8B-B14F-4D97-AF65-F5344CB8AC3E}">
        <p14:creationId xmlns:p14="http://schemas.microsoft.com/office/powerpoint/2010/main" val="266396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defRPr/>
            </a:pPr>
            <a:r>
              <a:rPr lang="en-CA" dirty="0">
                <a:effectLst/>
                <a:ea typeface="+mj-ea"/>
              </a:rPr>
              <a:t>The S-121 model Structure</a:t>
            </a:r>
          </a:p>
        </p:txBody>
      </p:sp>
      <p:sp>
        <p:nvSpPr>
          <p:cNvPr id="5" name="Content Placeholder 4"/>
          <p:cNvSpPr>
            <a:spLocks noGrp="1"/>
          </p:cNvSpPr>
          <p:nvPr>
            <p:ph idx="1"/>
            <p:custDataLst>
              <p:tags r:id="rId2"/>
            </p:custDataLst>
          </p:nvPr>
        </p:nvSpPr>
        <p:spPr>
          <a:xfrm>
            <a:off x="4167191" y="2619378"/>
            <a:ext cx="3997537" cy="1439863"/>
          </a:xfrm>
        </p:spPr>
        <p:txBody>
          <a:bodyPr anchor="ctr"/>
          <a:lstStyle/>
          <a:p>
            <a:pPr marL="0" indent="0">
              <a:buNone/>
              <a:defRPr/>
            </a:pPr>
            <a:r>
              <a:rPr lang="en-CA" sz="1800" b="1" i="1" dirty="0"/>
              <a:t>Administration, management and maintenance of MLB features</a:t>
            </a:r>
          </a:p>
        </p:txBody>
      </p:sp>
      <p:sp>
        <p:nvSpPr>
          <p:cNvPr id="6" name="Content Placeholder 4"/>
          <p:cNvSpPr txBox="1">
            <a:spLocks/>
          </p:cNvSpPr>
          <p:nvPr>
            <p:custDataLst>
              <p:tags r:id="rId3"/>
            </p:custDataLst>
          </p:nvPr>
        </p:nvSpPr>
        <p:spPr bwMode="auto">
          <a:xfrm>
            <a:off x="1745456" y="3151191"/>
            <a:ext cx="1509713"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marL="342900" indent="-342900" algn="l" rtl="0" eaLnBrk="0" fontAlgn="base" hangingPunct="0">
              <a:spcBef>
                <a:spcPct val="20000"/>
              </a:spcBef>
              <a:spcAft>
                <a:spcPct val="0"/>
              </a:spcAft>
              <a:buSzPct val="60000"/>
              <a:buFont typeface="Wingdings" pitchFamily="2" charset="2"/>
              <a:buChar char="§"/>
              <a:defRPr sz="280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SzPct val="50000"/>
              <a:buFont typeface="Wingdings" pitchFamily="2" charset="2"/>
              <a:buChar char="§"/>
              <a:defRPr sz="2400">
                <a:solidFill>
                  <a:schemeClr val="bg1"/>
                </a:solidFill>
                <a:effectLst>
                  <a:outerShdw blurRad="38100" dist="38100" dir="2700000" algn="tl">
                    <a:srgbClr val="000000">
                      <a:alpha val="43137"/>
                    </a:srgbClr>
                  </a:outerShdw>
                </a:effectLst>
                <a:latin typeface="Calibri" panose="020F0502020204030204" pitchFamily="34" charset="0"/>
                <a:ea typeface="+mn-ea"/>
              </a:defRPr>
            </a:lvl2pPr>
            <a:lvl3pPr marL="1143000" indent="-228600" algn="l" rtl="0" eaLnBrk="0" fontAlgn="base" hangingPunct="0">
              <a:spcBef>
                <a:spcPct val="20000"/>
              </a:spcBef>
              <a:spcAft>
                <a:spcPct val="0"/>
              </a:spcAft>
              <a:buSzPct val="90000"/>
              <a:buChar char="•"/>
              <a:defRPr sz="2400">
                <a:solidFill>
                  <a:schemeClr val="bg1"/>
                </a:solidFill>
                <a:effectLst>
                  <a:outerShdw blurRad="38100" dist="38100" dir="2700000" algn="tl">
                    <a:srgbClr val="000000">
                      <a:alpha val="43137"/>
                    </a:srgbClr>
                  </a:outerShdw>
                </a:effectLst>
                <a:latin typeface="Calibri" panose="020F0502020204030204" pitchFamily="34" charset="0"/>
                <a:ea typeface="+mn-ea"/>
              </a:defRPr>
            </a:lvl3pPr>
            <a:lvl4pPr marL="1600200" indent="-228600" algn="l" rtl="0" eaLnBrk="0" fontAlgn="base" hangingPunct="0">
              <a:spcBef>
                <a:spcPct val="20000"/>
              </a:spcBef>
              <a:spcAft>
                <a:spcPct val="0"/>
              </a:spcAft>
              <a:buSzPct val="60000"/>
              <a:buFont typeface="Wingdings" pitchFamily="2" charset="2"/>
              <a:buChar char="§"/>
              <a:defRPr sz="2000">
                <a:solidFill>
                  <a:schemeClr val="bg1"/>
                </a:solidFill>
                <a:effectLst>
                  <a:outerShdw blurRad="38100" dist="38100" dir="2700000" algn="tl">
                    <a:srgbClr val="000000">
                      <a:alpha val="43137"/>
                    </a:srgbClr>
                  </a:outerShdw>
                </a:effectLst>
                <a:latin typeface="Calibri" panose="020F0502020204030204" pitchFamily="34" charset="0"/>
                <a:ea typeface="+mn-ea"/>
              </a:defRPr>
            </a:lvl4pPr>
            <a:lvl5pPr marL="2057400" indent="-228600" algn="l" rtl="0" eaLnBrk="0" fontAlgn="base" hangingPunct="0">
              <a:spcBef>
                <a:spcPct val="20000"/>
              </a:spcBef>
              <a:spcAft>
                <a:spcPct val="0"/>
              </a:spcAft>
              <a:buSzPct val="60000"/>
              <a:buFont typeface="Wingdings" pitchFamily="2" charset="2"/>
              <a:buChar char="§"/>
              <a:defRPr sz="2000">
                <a:solidFill>
                  <a:schemeClr val="bg1"/>
                </a:solidFill>
                <a:effectLst>
                  <a:outerShdw blurRad="38100" dist="38100" dir="2700000" algn="tl">
                    <a:srgbClr val="000000">
                      <a:alpha val="43137"/>
                    </a:srgbClr>
                  </a:outerShdw>
                </a:effectLst>
                <a:latin typeface="Calibri" panose="020F0502020204030204" pitchFamily="34" charset="0"/>
                <a:ea typeface="+mn-ea"/>
              </a:defRPr>
            </a:lvl5pPr>
            <a:lvl6pPr marL="2514600" indent="-228600" algn="l" rtl="0" fontAlgn="base">
              <a:spcBef>
                <a:spcPct val="20000"/>
              </a:spcBef>
              <a:spcAft>
                <a:spcPct val="0"/>
              </a:spcAft>
              <a:buSzPct val="60000"/>
              <a:buChar char="o"/>
              <a:defRPr sz="2000">
                <a:solidFill>
                  <a:schemeClr val="tx1"/>
                </a:solidFill>
                <a:latin typeface="+mn-lt"/>
                <a:ea typeface="+mn-ea"/>
              </a:defRPr>
            </a:lvl6pPr>
            <a:lvl7pPr marL="2971800" indent="-228600" algn="l" rtl="0" fontAlgn="base">
              <a:spcBef>
                <a:spcPct val="20000"/>
              </a:spcBef>
              <a:spcAft>
                <a:spcPct val="0"/>
              </a:spcAft>
              <a:buSzPct val="60000"/>
              <a:buChar char="o"/>
              <a:defRPr sz="2000">
                <a:solidFill>
                  <a:schemeClr val="tx1"/>
                </a:solidFill>
                <a:latin typeface="+mn-lt"/>
                <a:ea typeface="+mn-ea"/>
              </a:defRPr>
            </a:lvl7pPr>
            <a:lvl8pPr marL="3429000" indent="-228600" algn="l" rtl="0" fontAlgn="base">
              <a:spcBef>
                <a:spcPct val="20000"/>
              </a:spcBef>
              <a:spcAft>
                <a:spcPct val="0"/>
              </a:spcAft>
              <a:buSzPct val="60000"/>
              <a:buChar char="o"/>
              <a:defRPr sz="2000">
                <a:solidFill>
                  <a:schemeClr val="tx1"/>
                </a:solidFill>
                <a:latin typeface="+mn-lt"/>
                <a:ea typeface="+mn-ea"/>
              </a:defRPr>
            </a:lvl8pPr>
            <a:lvl9pPr marL="3886200" indent="-228600" algn="l" rtl="0" fontAlgn="base">
              <a:spcBef>
                <a:spcPct val="20000"/>
              </a:spcBef>
              <a:spcAft>
                <a:spcPct val="0"/>
              </a:spcAft>
              <a:buSzPct val="60000"/>
              <a:buChar char="o"/>
              <a:defRPr sz="2000">
                <a:solidFill>
                  <a:schemeClr val="tx1"/>
                </a:solidFill>
                <a:latin typeface="+mn-lt"/>
                <a:ea typeface="+mn-ea"/>
              </a:defRPr>
            </a:lvl9pPr>
          </a:lstStyle>
          <a:p>
            <a:pPr marL="0" indent="0" algn="r">
              <a:buNone/>
              <a:defRPr/>
            </a:pPr>
            <a:r>
              <a:rPr lang="en-CA" sz="1800" dirty="0">
                <a:solidFill>
                  <a:schemeClr val="tx1"/>
                </a:solidFill>
                <a:latin typeface="Verdana"/>
                <a:cs typeface="Verdana"/>
              </a:rPr>
              <a:t>Data Model</a:t>
            </a:r>
          </a:p>
        </p:txBody>
      </p:sp>
      <p:sp>
        <p:nvSpPr>
          <p:cNvPr id="7" name="Content Placeholder 4"/>
          <p:cNvSpPr txBox="1">
            <a:spLocks/>
          </p:cNvSpPr>
          <p:nvPr>
            <p:custDataLst>
              <p:tags r:id="rId4"/>
            </p:custDataLst>
          </p:nvPr>
        </p:nvSpPr>
        <p:spPr bwMode="auto">
          <a:xfrm>
            <a:off x="1803797" y="4616453"/>
            <a:ext cx="1451372"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marL="342900" indent="-342900" algn="l" rtl="0" eaLnBrk="0" fontAlgn="base" hangingPunct="0">
              <a:spcBef>
                <a:spcPct val="20000"/>
              </a:spcBef>
              <a:spcAft>
                <a:spcPct val="0"/>
              </a:spcAft>
              <a:buSzPct val="60000"/>
              <a:buFont typeface="Wingdings" pitchFamily="2" charset="2"/>
              <a:buChar char="§"/>
              <a:defRPr sz="280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SzPct val="50000"/>
              <a:buFont typeface="Wingdings" pitchFamily="2" charset="2"/>
              <a:buChar char="§"/>
              <a:defRPr sz="2400">
                <a:solidFill>
                  <a:schemeClr val="bg1"/>
                </a:solidFill>
                <a:effectLst>
                  <a:outerShdw blurRad="38100" dist="38100" dir="2700000" algn="tl">
                    <a:srgbClr val="000000">
                      <a:alpha val="43137"/>
                    </a:srgbClr>
                  </a:outerShdw>
                </a:effectLst>
                <a:latin typeface="Calibri" panose="020F0502020204030204" pitchFamily="34" charset="0"/>
                <a:ea typeface="+mn-ea"/>
              </a:defRPr>
            </a:lvl2pPr>
            <a:lvl3pPr marL="1143000" indent="-228600" algn="l" rtl="0" eaLnBrk="0" fontAlgn="base" hangingPunct="0">
              <a:spcBef>
                <a:spcPct val="20000"/>
              </a:spcBef>
              <a:spcAft>
                <a:spcPct val="0"/>
              </a:spcAft>
              <a:buSzPct val="90000"/>
              <a:buChar char="•"/>
              <a:defRPr sz="2400">
                <a:solidFill>
                  <a:schemeClr val="bg1"/>
                </a:solidFill>
                <a:effectLst>
                  <a:outerShdw blurRad="38100" dist="38100" dir="2700000" algn="tl">
                    <a:srgbClr val="000000">
                      <a:alpha val="43137"/>
                    </a:srgbClr>
                  </a:outerShdw>
                </a:effectLst>
                <a:latin typeface="Calibri" panose="020F0502020204030204" pitchFamily="34" charset="0"/>
                <a:ea typeface="+mn-ea"/>
              </a:defRPr>
            </a:lvl3pPr>
            <a:lvl4pPr marL="1600200" indent="-228600" algn="l" rtl="0" eaLnBrk="0" fontAlgn="base" hangingPunct="0">
              <a:spcBef>
                <a:spcPct val="20000"/>
              </a:spcBef>
              <a:spcAft>
                <a:spcPct val="0"/>
              </a:spcAft>
              <a:buSzPct val="60000"/>
              <a:buFont typeface="Wingdings" pitchFamily="2" charset="2"/>
              <a:buChar char="§"/>
              <a:defRPr sz="2000">
                <a:solidFill>
                  <a:schemeClr val="bg1"/>
                </a:solidFill>
                <a:effectLst>
                  <a:outerShdw blurRad="38100" dist="38100" dir="2700000" algn="tl">
                    <a:srgbClr val="000000">
                      <a:alpha val="43137"/>
                    </a:srgbClr>
                  </a:outerShdw>
                </a:effectLst>
                <a:latin typeface="Calibri" panose="020F0502020204030204" pitchFamily="34" charset="0"/>
                <a:ea typeface="+mn-ea"/>
              </a:defRPr>
            </a:lvl4pPr>
            <a:lvl5pPr marL="2057400" indent="-228600" algn="l" rtl="0" eaLnBrk="0" fontAlgn="base" hangingPunct="0">
              <a:spcBef>
                <a:spcPct val="20000"/>
              </a:spcBef>
              <a:spcAft>
                <a:spcPct val="0"/>
              </a:spcAft>
              <a:buSzPct val="60000"/>
              <a:buFont typeface="Wingdings" pitchFamily="2" charset="2"/>
              <a:buChar char="§"/>
              <a:defRPr sz="2000">
                <a:solidFill>
                  <a:schemeClr val="bg1"/>
                </a:solidFill>
                <a:effectLst>
                  <a:outerShdw blurRad="38100" dist="38100" dir="2700000" algn="tl">
                    <a:srgbClr val="000000">
                      <a:alpha val="43137"/>
                    </a:srgbClr>
                  </a:outerShdw>
                </a:effectLst>
                <a:latin typeface="Calibri" panose="020F0502020204030204" pitchFamily="34" charset="0"/>
                <a:ea typeface="+mn-ea"/>
              </a:defRPr>
            </a:lvl5pPr>
            <a:lvl6pPr marL="2514600" indent="-228600" algn="l" rtl="0" fontAlgn="base">
              <a:spcBef>
                <a:spcPct val="20000"/>
              </a:spcBef>
              <a:spcAft>
                <a:spcPct val="0"/>
              </a:spcAft>
              <a:buSzPct val="60000"/>
              <a:buChar char="o"/>
              <a:defRPr sz="2000">
                <a:solidFill>
                  <a:schemeClr val="tx1"/>
                </a:solidFill>
                <a:latin typeface="+mn-lt"/>
                <a:ea typeface="+mn-ea"/>
              </a:defRPr>
            </a:lvl6pPr>
            <a:lvl7pPr marL="2971800" indent="-228600" algn="l" rtl="0" fontAlgn="base">
              <a:spcBef>
                <a:spcPct val="20000"/>
              </a:spcBef>
              <a:spcAft>
                <a:spcPct val="0"/>
              </a:spcAft>
              <a:buSzPct val="60000"/>
              <a:buChar char="o"/>
              <a:defRPr sz="2000">
                <a:solidFill>
                  <a:schemeClr val="tx1"/>
                </a:solidFill>
                <a:latin typeface="+mn-lt"/>
                <a:ea typeface="+mn-ea"/>
              </a:defRPr>
            </a:lvl7pPr>
            <a:lvl8pPr marL="3429000" indent="-228600" algn="l" rtl="0" fontAlgn="base">
              <a:spcBef>
                <a:spcPct val="20000"/>
              </a:spcBef>
              <a:spcAft>
                <a:spcPct val="0"/>
              </a:spcAft>
              <a:buSzPct val="60000"/>
              <a:buChar char="o"/>
              <a:defRPr sz="2000">
                <a:solidFill>
                  <a:schemeClr val="tx1"/>
                </a:solidFill>
                <a:latin typeface="+mn-lt"/>
                <a:ea typeface="+mn-ea"/>
              </a:defRPr>
            </a:lvl8pPr>
            <a:lvl9pPr marL="3886200" indent="-228600" algn="l" rtl="0" fontAlgn="base">
              <a:spcBef>
                <a:spcPct val="20000"/>
              </a:spcBef>
              <a:spcAft>
                <a:spcPct val="0"/>
              </a:spcAft>
              <a:buSzPct val="60000"/>
              <a:buChar char="o"/>
              <a:defRPr sz="2000">
                <a:solidFill>
                  <a:schemeClr val="tx1"/>
                </a:solidFill>
                <a:latin typeface="+mn-lt"/>
                <a:ea typeface="+mn-ea"/>
              </a:defRPr>
            </a:lvl9pPr>
          </a:lstStyle>
          <a:p>
            <a:pPr marL="0" indent="0" algn="r">
              <a:buNone/>
              <a:defRPr/>
            </a:pPr>
            <a:r>
              <a:rPr lang="en-CA" sz="1800" dirty="0">
                <a:solidFill>
                  <a:schemeClr val="tx1"/>
                </a:solidFill>
                <a:latin typeface="Verdana"/>
                <a:cs typeface="Verdana"/>
              </a:rPr>
              <a:t>Exchange formats</a:t>
            </a:r>
          </a:p>
        </p:txBody>
      </p:sp>
      <p:sp>
        <p:nvSpPr>
          <p:cNvPr id="8" name="Content Placeholder 4"/>
          <p:cNvSpPr txBox="1">
            <a:spLocks/>
          </p:cNvSpPr>
          <p:nvPr>
            <p:custDataLst>
              <p:tags r:id="rId5"/>
            </p:custDataLst>
          </p:nvPr>
        </p:nvSpPr>
        <p:spPr bwMode="auto">
          <a:xfrm>
            <a:off x="4167191" y="4103688"/>
            <a:ext cx="3768936"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marL="342900" indent="-342900" algn="l" rtl="0" eaLnBrk="0" fontAlgn="base" hangingPunct="0">
              <a:spcBef>
                <a:spcPct val="20000"/>
              </a:spcBef>
              <a:spcAft>
                <a:spcPct val="0"/>
              </a:spcAft>
              <a:buSzPct val="60000"/>
              <a:buFont typeface="Wingdings" pitchFamily="2" charset="2"/>
              <a:buChar char="§"/>
              <a:defRPr sz="280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SzPct val="50000"/>
              <a:buFont typeface="Wingdings" pitchFamily="2" charset="2"/>
              <a:buChar char="§"/>
              <a:defRPr sz="2400">
                <a:solidFill>
                  <a:schemeClr val="bg1"/>
                </a:solidFill>
                <a:effectLst>
                  <a:outerShdw blurRad="38100" dist="38100" dir="2700000" algn="tl">
                    <a:srgbClr val="000000">
                      <a:alpha val="43137"/>
                    </a:srgbClr>
                  </a:outerShdw>
                </a:effectLst>
                <a:latin typeface="Calibri" panose="020F0502020204030204" pitchFamily="34" charset="0"/>
                <a:ea typeface="+mn-ea"/>
              </a:defRPr>
            </a:lvl2pPr>
            <a:lvl3pPr marL="1143000" indent="-228600" algn="l" rtl="0" eaLnBrk="0" fontAlgn="base" hangingPunct="0">
              <a:spcBef>
                <a:spcPct val="20000"/>
              </a:spcBef>
              <a:spcAft>
                <a:spcPct val="0"/>
              </a:spcAft>
              <a:buSzPct val="90000"/>
              <a:buChar char="•"/>
              <a:defRPr sz="2400">
                <a:solidFill>
                  <a:schemeClr val="bg1"/>
                </a:solidFill>
                <a:effectLst>
                  <a:outerShdw blurRad="38100" dist="38100" dir="2700000" algn="tl">
                    <a:srgbClr val="000000">
                      <a:alpha val="43137"/>
                    </a:srgbClr>
                  </a:outerShdw>
                </a:effectLst>
                <a:latin typeface="Calibri" panose="020F0502020204030204" pitchFamily="34" charset="0"/>
                <a:ea typeface="+mn-ea"/>
              </a:defRPr>
            </a:lvl3pPr>
            <a:lvl4pPr marL="1600200" indent="-228600" algn="l" rtl="0" eaLnBrk="0" fontAlgn="base" hangingPunct="0">
              <a:spcBef>
                <a:spcPct val="20000"/>
              </a:spcBef>
              <a:spcAft>
                <a:spcPct val="0"/>
              </a:spcAft>
              <a:buSzPct val="60000"/>
              <a:buFont typeface="Wingdings" pitchFamily="2" charset="2"/>
              <a:buChar char="§"/>
              <a:defRPr sz="2000">
                <a:solidFill>
                  <a:schemeClr val="bg1"/>
                </a:solidFill>
                <a:effectLst>
                  <a:outerShdw blurRad="38100" dist="38100" dir="2700000" algn="tl">
                    <a:srgbClr val="000000">
                      <a:alpha val="43137"/>
                    </a:srgbClr>
                  </a:outerShdw>
                </a:effectLst>
                <a:latin typeface="Calibri" panose="020F0502020204030204" pitchFamily="34" charset="0"/>
                <a:ea typeface="+mn-ea"/>
              </a:defRPr>
            </a:lvl4pPr>
            <a:lvl5pPr marL="2057400" indent="-228600" algn="l" rtl="0" eaLnBrk="0" fontAlgn="base" hangingPunct="0">
              <a:spcBef>
                <a:spcPct val="20000"/>
              </a:spcBef>
              <a:spcAft>
                <a:spcPct val="0"/>
              </a:spcAft>
              <a:buSzPct val="60000"/>
              <a:buFont typeface="Wingdings" pitchFamily="2" charset="2"/>
              <a:buChar char="§"/>
              <a:defRPr sz="2000">
                <a:solidFill>
                  <a:schemeClr val="bg1"/>
                </a:solidFill>
                <a:effectLst>
                  <a:outerShdw blurRad="38100" dist="38100" dir="2700000" algn="tl">
                    <a:srgbClr val="000000">
                      <a:alpha val="43137"/>
                    </a:srgbClr>
                  </a:outerShdw>
                </a:effectLst>
                <a:latin typeface="Calibri" panose="020F0502020204030204" pitchFamily="34" charset="0"/>
                <a:ea typeface="+mn-ea"/>
              </a:defRPr>
            </a:lvl5pPr>
            <a:lvl6pPr marL="2514600" indent="-228600" algn="l" rtl="0" fontAlgn="base">
              <a:spcBef>
                <a:spcPct val="20000"/>
              </a:spcBef>
              <a:spcAft>
                <a:spcPct val="0"/>
              </a:spcAft>
              <a:buSzPct val="60000"/>
              <a:buChar char="o"/>
              <a:defRPr sz="2000">
                <a:solidFill>
                  <a:schemeClr val="tx1"/>
                </a:solidFill>
                <a:latin typeface="+mn-lt"/>
                <a:ea typeface="+mn-ea"/>
              </a:defRPr>
            </a:lvl6pPr>
            <a:lvl7pPr marL="2971800" indent="-228600" algn="l" rtl="0" fontAlgn="base">
              <a:spcBef>
                <a:spcPct val="20000"/>
              </a:spcBef>
              <a:spcAft>
                <a:spcPct val="0"/>
              </a:spcAft>
              <a:buSzPct val="60000"/>
              <a:buChar char="o"/>
              <a:defRPr sz="2000">
                <a:solidFill>
                  <a:schemeClr val="tx1"/>
                </a:solidFill>
                <a:latin typeface="+mn-lt"/>
                <a:ea typeface="+mn-ea"/>
              </a:defRPr>
            </a:lvl7pPr>
            <a:lvl8pPr marL="3429000" indent="-228600" algn="l" rtl="0" fontAlgn="base">
              <a:spcBef>
                <a:spcPct val="20000"/>
              </a:spcBef>
              <a:spcAft>
                <a:spcPct val="0"/>
              </a:spcAft>
              <a:buSzPct val="60000"/>
              <a:buChar char="o"/>
              <a:defRPr sz="2000">
                <a:solidFill>
                  <a:schemeClr val="tx1"/>
                </a:solidFill>
                <a:latin typeface="+mn-lt"/>
                <a:ea typeface="+mn-ea"/>
              </a:defRPr>
            </a:lvl8pPr>
            <a:lvl9pPr marL="3886200" indent="-228600" algn="l" rtl="0" fontAlgn="base">
              <a:spcBef>
                <a:spcPct val="20000"/>
              </a:spcBef>
              <a:spcAft>
                <a:spcPct val="0"/>
              </a:spcAft>
              <a:buSzPct val="60000"/>
              <a:buChar char="o"/>
              <a:defRPr sz="2000">
                <a:solidFill>
                  <a:schemeClr val="tx1"/>
                </a:solidFill>
                <a:latin typeface="+mn-lt"/>
                <a:ea typeface="+mn-ea"/>
              </a:defRPr>
            </a:lvl9pPr>
          </a:lstStyle>
          <a:p>
            <a:pPr marL="0" indent="0">
              <a:buNone/>
              <a:defRPr/>
            </a:pPr>
            <a:r>
              <a:rPr lang="en-CA" sz="1800" i="1" dirty="0">
                <a:solidFill>
                  <a:schemeClr val="tx1"/>
                </a:solidFill>
                <a:latin typeface="Verdana"/>
                <a:cs typeface="Verdana"/>
              </a:rPr>
              <a:t>Distribution and accessibility</a:t>
            </a:r>
          </a:p>
        </p:txBody>
      </p:sp>
      <p:cxnSp>
        <p:nvCxnSpPr>
          <p:cNvPr id="10" name="Straight Arrow Connector 9"/>
          <p:cNvCxnSpPr>
            <a:cxnSpLocks/>
            <a:stCxn id="5" idx="1"/>
            <a:endCxn id="6" idx="3"/>
          </p:cNvCxnSpPr>
          <p:nvPr>
            <p:custDataLst>
              <p:tags r:id="rId6"/>
            </p:custDataLst>
          </p:nvPr>
        </p:nvCxnSpPr>
        <p:spPr>
          <a:xfrm flipH="1">
            <a:off x="3255169" y="3339309"/>
            <a:ext cx="91202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a:stCxn id="8" idx="1"/>
            <a:endCxn id="7" idx="3"/>
          </p:cNvCxnSpPr>
          <p:nvPr>
            <p:custDataLst>
              <p:tags r:id="rId7"/>
            </p:custDataLst>
          </p:nvPr>
        </p:nvCxnSpPr>
        <p:spPr>
          <a:xfrm flipH="1">
            <a:off x="3255169" y="4823619"/>
            <a:ext cx="912022" cy="79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custDataLst>
              <p:tags r:id="rId8"/>
            </p:custDataLst>
          </p:nvPr>
        </p:nvSpPr>
        <p:spPr/>
        <p:txBody>
          <a:bodyPr/>
          <a:lstStyle/>
          <a:p>
            <a:pPr>
              <a:defRPr/>
            </a:pPr>
            <a:endParaRPr lang="en-CA" dirty="0">
              <a:solidFill>
                <a:schemeClr val="tx1"/>
              </a:solidFill>
              <a:effectLst>
                <a:outerShdw blurRad="38100" dist="38100" dir="2700000" algn="tl">
                  <a:srgbClr val="FFFFFF">
                    <a:alpha val="43000"/>
                  </a:srgbClr>
                </a:outerShdw>
              </a:effectLst>
              <a:latin typeface="Verdana"/>
              <a:cs typeface="Verdana"/>
            </a:endParaRPr>
          </a:p>
        </p:txBody>
      </p:sp>
      <p:sp>
        <p:nvSpPr>
          <p:cNvPr id="9" name="Rectangle 8"/>
          <p:cNvSpPr/>
          <p:nvPr>
            <p:custDataLst>
              <p:tags r:id="rId9"/>
            </p:custDataLst>
          </p:nvPr>
        </p:nvSpPr>
        <p:spPr>
          <a:xfrm>
            <a:off x="1078127" y="2002635"/>
            <a:ext cx="6858000" cy="811212"/>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20000"/>
              </a:spcBef>
              <a:spcAft>
                <a:spcPct val="0"/>
              </a:spcAft>
              <a:buSzPct val="60000"/>
              <a:buFont typeface="Wingdings" pitchFamily="2" charset="2"/>
              <a:buNone/>
              <a:defRPr/>
            </a:pPr>
            <a:r>
              <a:rPr lang="en-CA" sz="1200" i="1" dirty="0">
                <a:effectLst>
                  <a:outerShdw blurRad="38100" dist="38100" dir="2700000" algn="tl">
                    <a:srgbClr val="000000">
                      <a:alpha val="43137"/>
                    </a:srgbClr>
                  </a:outerShdw>
                </a:effectLst>
                <a:latin typeface="Verdana"/>
                <a:cs typeface="Verdana"/>
              </a:rPr>
              <a:t>Two levels which following ISO TC211 principle separating</a:t>
            </a:r>
          </a:p>
          <a:p>
            <a:pPr algn="ctr" eaLnBrk="0" fontAlgn="base" hangingPunct="0">
              <a:spcBef>
                <a:spcPct val="20000"/>
              </a:spcBef>
              <a:spcAft>
                <a:spcPct val="0"/>
              </a:spcAft>
              <a:buSzPct val="60000"/>
              <a:buFont typeface="Wingdings" pitchFamily="2" charset="2"/>
              <a:buNone/>
              <a:defRPr/>
            </a:pPr>
            <a:r>
              <a:rPr lang="en-CA" sz="1200" i="1" dirty="0">
                <a:effectLst>
                  <a:outerShdw blurRad="38100" dist="38100" dir="2700000" algn="tl">
                    <a:srgbClr val="000000">
                      <a:alpha val="43137"/>
                    </a:srgbClr>
                  </a:outerShdw>
                </a:effectLst>
                <a:latin typeface="Verdana"/>
                <a:cs typeface="Verdana"/>
              </a:rPr>
              <a:t>“carrier from content”.</a:t>
            </a:r>
          </a:p>
        </p:txBody>
      </p:sp>
    </p:spTree>
    <p:extLst>
      <p:ext uri="{BB962C8B-B14F-4D97-AF65-F5344CB8AC3E}">
        <p14:creationId xmlns:p14="http://schemas.microsoft.com/office/powerpoint/2010/main" val="276941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7F1C9-A1DA-41FE-AF35-D763327FFB8C}"/>
              </a:ext>
            </a:extLst>
          </p:cNvPr>
          <p:cNvPicPr>
            <a:picLocks noChangeAspect="1"/>
          </p:cNvPicPr>
          <p:nvPr/>
        </p:nvPicPr>
        <p:blipFill rotWithShape="1">
          <a:blip r:embed="rId3"/>
          <a:srcRect t="18325" r="35215" b="9657"/>
          <a:stretch/>
        </p:blipFill>
        <p:spPr>
          <a:xfrm>
            <a:off x="111036" y="974339"/>
            <a:ext cx="4905103" cy="3046340"/>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437" y="2856860"/>
            <a:ext cx="4604528" cy="302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32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710" y="1751007"/>
            <a:ext cx="5016104" cy="3713560"/>
          </a:xfrm>
        </p:spPr>
      </p:pic>
      <p:pic>
        <p:nvPicPr>
          <p:cNvPr id="1843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476" y="3373829"/>
            <a:ext cx="3270647" cy="221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0110" y="2777325"/>
            <a:ext cx="1296591" cy="863204"/>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CA" sz="1800">
              <a:solidFill>
                <a:srgbClr val="FFFFFF"/>
              </a:solidFill>
              <a:latin typeface="Arial Narrow"/>
              <a:ea typeface="ＭＳ Ｐゴシック"/>
            </a:endParaRPr>
          </a:p>
        </p:txBody>
      </p:sp>
      <p:cxnSp>
        <p:nvCxnSpPr>
          <p:cNvPr id="8" name="Straight Connector 7"/>
          <p:cNvCxnSpPr/>
          <p:nvPr/>
        </p:nvCxnSpPr>
        <p:spPr>
          <a:xfrm>
            <a:off x="2666701" y="2777325"/>
            <a:ext cx="3756422" cy="5965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70110" y="3640529"/>
            <a:ext cx="1782366" cy="1951434"/>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3E172B65-0F5B-4D4A-A965-C84F3DE449CC}"/>
              </a:ext>
            </a:extLst>
          </p:cNvPr>
          <p:cNvSpPr/>
          <p:nvPr/>
        </p:nvSpPr>
        <p:spPr>
          <a:xfrm>
            <a:off x="4779169" y="1063508"/>
            <a:ext cx="4290122" cy="1318053"/>
          </a:xfrm>
          <a:prstGeom prst="rect">
            <a:avLst/>
          </a:prstGeom>
        </p:spPr>
        <p:txBody>
          <a:bodyPr wrap="square">
            <a:spAutoFit/>
          </a:bodyPr>
          <a:lstStyle/>
          <a:p>
            <a:pPr>
              <a:lnSpc>
                <a:spcPct val="90000"/>
              </a:lnSpc>
              <a:defRPr/>
            </a:pPr>
            <a:r>
              <a:rPr lang="en-CA" sz="1800" dirty="0"/>
              <a:t>Labrador coast territorial sea and baseline:</a:t>
            </a:r>
          </a:p>
          <a:p>
            <a:pPr>
              <a:lnSpc>
                <a:spcPct val="90000"/>
              </a:lnSpc>
              <a:defRPr/>
            </a:pPr>
            <a:endParaRPr lang="en-CA" sz="750" dirty="0"/>
          </a:p>
          <a:p>
            <a:pPr>
              <a:lnSpc>
                <a:spcPct val="90000"/>
              </a:lnSpc>
              <a:defRPr/>
            </a:pPr>
            <a:endParaRPr lang="en-CA" sz="750" dirty="0"/>
          </a:p>
          <a:p>
            <a:pPr marL="942975" lvl="2" indent="-342900">
              <a:lnSpc>
                <a:spcPct val="90000"/>
              </a:lnSpc>
              <a:buFont typeface="Arial" panose="020B0604020202020204" pitchFamily="34" charset="0"/>
              <a:buChar char="•"/>
              <a:defRPr/>
            </a:pPr>
            <a:r>
              <a:rPr lang="en-CA" sz="750" dirty="0"/>
              <a:t>Ten straight baseline points off the coast of Labrador (points)</a:t>
            </a:r>
          </a:p>
          <a:p>
            <a:pPr marL="942975" lvl="2" indent="-342900">
              <a:lnSpc>
                <a:spcPct val="90000"/>
              </a:lnSpc>
              <a:buFont typeface="Arial" panose="020B0604020202020204" pitchFamily="34" charset="0"/>
              <a:buChar char="•"/>
              <a:defRPr/>
            </a:pPr>
            <a:r>
              <a:rPr lang="en-CA" sz="750" dirty="0"/>
              <a:t>Segments of straight baseline joining these points (curves)</a:t>
            </a:r>
          </a:p>
          <a:p>
            <a:pPr marL="942975" lvl="2" indent="-342900">
              <a:lnSpc>
                <a:spcPct val="90000"/>
              </a:lnSpc>
              <a:buFont typeface="Arial" panose="020B0604020202020204" pitchFamily="34" charset="0"/>
              <a:buChar char="•"/>
              <a:defRPr/>
            </a:pPr>
            <a:r>
              <a:rPr lang="en-CA" sz="750" dirty="0"/>
              <a:t>Outer limit of the Territorial Sea built from the baseline (curves)</a:t>
            </a:r>
          </a:p>
          <a:p>
            <a:pPr marL="942975" lvl="2" indent="-342900">
              <a:lnSpc>
                <a:spcPct val="90000"/>
              </a:lnSpc>
              <a:buFont typeface="Arial" panose="020B0604020202020204" pitchFamily="34" charset="0"/>
              <a:buChar char="•"/>
              <a:defRPr/>
            </a:pPr>
            <a:r>
              <a:rPr lang="en-CA" sz="750" dirty="0"/>
              <a:t>Territorial sea area bounded by the outer limit and the baseline (surface/area)</a:t>
            </a:r>
          </a:p>
        </p:txBody>
      </p:sp>
      <p:pic>
        <p:nvPicPr>
          <p:cNvPr id="11" name="Content Placeholder 3">
            <a:extLst>
              <a:ext uri="{FF2B5EF4-FFF2-40B4-BE49-F238E27FC236}">
                <a16:creationId xmlns:a16="http://schemas.microsoft.com/office/drawing/2014/main" id="{CB871887-4E1E-441B-A51A-1832F4A6005B}"/>
              </a:ext>
            </a:extLst>
          </p:cNvPr>
          <p:cNvPicPr>
            <a:picLocks noChangeAspect="1"/>
          </p:cNvPicPr>
          <p:nvPr/>
        </p:nvPicPr>
        <p:blipFill>
          <a:blip r:embed="rId4"/>
          <a:stretch>
            <a:fillRect/>
          </a:stretch>
        </p:blipFill>
        <p:spPr>
          <a:xfrm>
            <a:off x="6547201" y="3415001"/>
            <a:ext cx="2596799" cy="213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4A9E2364-EA1D-4105-83B7-F325A48BADDD}"/>
              </a:ext>
            </a:extLst>
          </p:cNvPr>
          <p:cNvCxnSpPr>
            <a:cxnSpLocks/>
          </p:cNvCxnSpPr>
          <p:nvPr/>
        </p:nvCxnSpPr>
        <p:spPr>
          <a:xfrm flipH="1">
            <a:off x="4852221" y="4441108"/>
            <a:ext cx="169498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C117988E-4F5A-4AE5-A4E4-23C639C13BEC}"/>
              </a:ext>
            </a:extLst>
          </p:cNvPr>
          <p:cNvSpPr/>
          <p:nvPr/>
        </p:nvSpPr>
        <p:spPr>
          <a:xfrm>
            <a:off x="139688" y="1016065"/>
            <a:ext cx="4572000" cy="323165"/>
          </a:xfrm>
          <a:prstGeom prst="rect">
            <a:avLst/>
          </a:prstGeom>
        </p:spPr>
        <p:txBody>
          <a:bodyPr>
            <a:spAutoFit/>
          </a:bodyPr>
          <a:lstStyle/>
          <a:p>
            <a:r>
              <a:rPr lang="en-US" sz="750" dirty="0"/>
              <a:t>Canadian example data: </a:t>
            </a:r>
          </a:p>
          <a:p>
            <a:r>
              <a:rPr lang="en-US" sz="750" dirty="0"/>
              <a:t>A territorial sea area with its straight baseline</a:t>
            </a:r>
          </a:p>
        </p:txBody>
      </p:sp>
      <p:sp>
        <p:nvSpPr>
          <p:cNvPr id="5" name="TextBox 4">
            <a:extLst>
              <a:ext uri="{FF2B5EF4-FFF2-40B4-BE49-F238E27FC236}">
                <a16:creationId xmlns:a16="http://schemas.microsoft.com/office/drawing/2014/main" id="{A44E45C4-BA06-438D-8FB5-F1F2C23EDE00}"/>
              </a:ext>
            </a:extLst>
          </p:cNvPr>
          <p:cNvSpPr txBox="1"/>
          <p:nvPr/>
        </p:nvSpPr>
        <p:spPr>
          <a:xfrm>
            <a:off x="5993606" y="5700713"/>
            <a:ext cx="519694" cy="207749"/>
          </a:xfrm>
          <a:prstGeom prst="rect">
            <a:avLst/>
          </a:prstGeom>
          <a:noFill/>
        </p:spPr>
        <p:txBody>
          <a:bodyPr wrap="none" rtlCol="0">
            <a:spAutoFit/>
          </a:bodyPr>
          <a:lstStyle/>
          <a:p>
            <a:r>
              <a:rPr lang="en-GB" sz="750" dirty="0"/>
              <a:t>S-121 </a:t>
            </a:r>
            <a:r>
              <a:rPr lang="en-GB" sz="750" dirty="0">
                <a:sym typeface="Wingdings" panose="05000000000000000000" pitchFamily="2" charset="2"/>
              </a:rPr>
              <a:t></a:t>
            </a:r>
            <a:endParaRPr lang="en-GB" sz="750" dirty="0"/>
          </a:p>
        </p:txBody>
      </p:sp>
      <p:cxnSp>
        <p:nvCxnSpPr>
          <p:cNvPr id="13" name="Straight Arrow Connector 12">
            <a:extLst>
              <a:ext uri="{FF2B5EF4-FFF2-40B4-BE49-F238E27FC236}">
                <a16:creationId xmlns:a16="http://schemas.microsoft.com/office/drawing/2014/main" id="{C5362581-5537-4B2B-9D5A-C18E55A8B194}"/>
              </a:ext>
            </a:extLst>
          </p:cNvPr>
          <p:cNvCxnSpPr>
            <a:stCxn id="5" idx="0"/>
          </p:cNvCxnSpPr>
          <p:nvPr/>
        </p:nvCxnSpPr>
        <p:spPr>
          <a:xfrm flipV="1">
            <a:off x="6253453" y="5591963"/>
            <a:ext cx="293749" cy="10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58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98FD-A951-4EC9-B85C-21B11101CA74}"/>
              </a:ext>
            </a:extLst>
          </p:cNvPr>
          <p:cNvSpPr>
            <a:spLocks noGrp="1"/>
          </p:cNvSpPr>
          <p:nvPr>
            <p:ph type="title"/>
          </p:nvPr>
        </p:nvSpPr>
        <p:spPr/>
        <p:txBody>
          <a:bodyPr/>
          <a:lstStyle/>
          <a:p>
            <a:r>
              <a:rPr lang="en-GB" dirty="0"/>
              <a:t>Pilot project goals</a:t>
            </a:r>
          </a:p>
        </p:txBody>
      </p:sp>
      <p:sp>
        <p:nvSpPr>
          <p:cNvPr id="3" name="Content Placeholder 2">
            <a:extLst>
              <a:ext uri="{FF2B5EF4-FFF2-40B4-BE49-F238E27FC236}">
                <a16:creationId xmlns:a16="http://schemas.microsoft.com/office/drawing/2014/main" id="{5846FF9B-3895-48AB-9E1A-C10B738C717C}"/>
              </a:ext>
            </a:extLst>
          </p:cNvPr>
          <p:cNvSpPr>
            <a:spLocks noGrp="1"/>
          </p:cNvSpPr>
          <p:nvPr>
            <p:ph idx="1"/>
          </p:nvPr>
        </p:nvSpPr>
        <p:spPr/>
        <p:txBody>
          <a:bodyPr/>
          <a:lstStyle/>
          <a:p>
            <a:pPr>
              <a:lnSpc>
                <a:spcPct val="150000"/>
              </a:lnSpc>
            </a:pPr>
            <a:r>
              <a:rPr lang="en-GB" dirty="0"/>
              <a:t>Exchange format conformance tests</a:t>
            </a:r>
          </a:p>
          <a:p>
            <a:pPr>
              <a:lnSpc>
                <a:spcPct val="150000"/>
              </a:lnSpc>
            </a:pPr>
            <a:r>
              <a:rPr lang="en-GB" dirty="0"/>
              <a:t>GIS reference implementations, including open source</a:t>
            </a:r>
          </a:p>
          <a:p>
            <a:pPr>
              <a:lnSpc>
                <a:spcPct val="150000"/>
              </a:lnSpc>
            </a:pPr>
            <a:r>
              <a:rPr lang="en-GB" dirty="0"/>
              <a:t>Universal Exchange format</a:t>
            </a:r>
          </a:p>
          <a:p>
            <a:pPr>
              <a:lnSpc>
                <a:spcPct val="150000"/>
              </a:lnSpc>
            </a:pPr>
            <a:r>
              <a:rPr lang="en-GB" dirty="0"/>
              <a:t>Input to legal dissemination format</a:t>
            </a:r>
          </a:p>
          <a:p>
            <a:pPr>
              <a:lnSpc>
                <a:spcPct val="150000"/>
              </a:lnSpc>
            </a:pPr>
            <a:r>
              <a:rPr lang="en-GB" dirty="0"/>
              <a:t>Administrative Overlays </a:t>
            </a:r>
          </a:p>
          <a:p>
            <a:pPr>
              <a:lnSpc>
                <a:spcPct val="150000"/>
              </a:lnSpc>
            </a:pPr>
            <a:r>
              <a:rPr lang="en-GB" dirty="0"/>
              <a:t>Portrayal via web services, including LADM elements</a:t>
            </a:r>
          </a:p>
          <a:p>
            <a:pPr>
              <a:lnSpc>
                <a:spcPct val="150000"/>
              </a:lnSpc>
            </a:pPr>
            <a:r>
              <a:rPr lang="en-GB" dirty="0"/>
              <a:t>Modelling of state specific objects</a:t>
            </a:r>
          </a:p>
          <a:p>
            <a:pPr>
              <a:lnSpc>
                <a:spcPct val="150000"/>
              </a:lnSpc>
            </a:pPr>
            <a:endParaRPr lang="en-GB" dirty="0"/>
          </a:p>
        </p:txBody>
      </p:sp>
      <p:sp>
        <p:nvSpPr>
          <p:cNvPr id="4" name="Footer Placeholder 3">
            <a:extLst>
              <a:ext uri="{FF2B5EF4-FFF2-40B4-BE49-F238E27FC236}">
                <a16:creationId xmlns:a16="http://schemas.microsoft.com/office/drawing/2014/main" id="{EAFE49DB-5A32-408F-B6CD-61C457D9AD6F}"/>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27910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D32D-3204-4AEC-B29B-0FC4A2FD5C46}"/>
              </a:ext>
            </a:extLst>
          </p:cNvPr>
          <p:cNvSpPr>
            <a:spLocks noGrp="1"/>
          </p:cNvSpPr>
          <p:nvPr>
            <p:ph type="title"/>
          </p:nvPr>
        </p:nvSpPr>
        <p:spPr/>
        <p:txBody>
          <a:bodyPr/>
          <a:lstStyle/>
          <a:p>
            <a:r>
              <a:rPr lang="en-US" dirty="0"/>
              <a:t>OGC meetings</a:t>
            </a:r>
            <a:endParaRPr lang="en-GB" dirty="0"/>
          </a:p>
        </p:txBody>
      </p:sp>
      <p:sp>
        <p:nvSpPr>
          <p:cNvPr id="3" name="Content Placeholder 2">
            <a:extLst>
              <a:ext uri="{FF2B5EF4-FFF2-40B4-BE49-F238E27FC236}">
                <a16:creationId xmlns:a16="http://schemas.microsoft.com/office/drawing/2014/main" id="{2C3090F7-F82B-454D-933C-EA5F998B25AC}"/>
              </a:ext>
            </a:extLst>
          </p:cNvPr>
          <p:cNvSpPr>
            <a:spLocks noGrp="1"/>
          </p:cNvSpPr>
          <p:nvPr>
            <p:ph idx="1"/>
          </p:nvPr>
        </p:nvSpPr>
        <p:spPr/>
        <p:txBody>
          <a:bodyPr/>
          <a:lstStyle/>
          <a:p>
            <a:pPr>
              <a:lnSpc>
                <a:spcPct val="150000"/>
              </a:lnSpc>
            </a:pPr>
            <a:r>
              <a:rPr lang="en-US" dirty="0"/>
              <a:t>December 4</a:t>
            </a:r>
            <a:r>
              <a:rPr lang="en-US" baseline="30000" dirty="0"/>
              <a:t>th</a:t>
            </a:r>
            <a:r>
              <a:rPr lang="en-US" dirty="0"/>
              <a:t> to 8</a:t>
            </a:r>
            <a:r>
              <a:rPr lang="en-US" baseline="30000" dirty="0"/>
              <a:t>th</a:t>
            </a:r>
            <a:r>
              <a:rPr lang="en-US" dirty="0"/>
              <a:t>, North Palmerston NZ, Hosted by Manaaki, Whenua, Land Care research</a:t>
            </a:r>
          </a:p>
          <a:p>
            <a:pPr>
              <a:lnSpc>
                <a:spcPct val="150000"/>
              </a:lnSpc>
            </a:pPr>
            <a:r>
              <a:rPr lang="en-US" dirty="0"/>
              <a:t>March 19</a:t>
            </a:r>
            <a:r>
              <a:rPr lang="en-US" baseline="30000" dirty="0"/>
              <a:t>th</a:t>
            </a:r>
            <a:r>
              <a:rPr lang="en-US" dirty="0"/>
              <a:t> to 23</a:t>
            </a:r>
            <a:r>
              <a:rPr lang="en-US" baseline="30000" dirty="0"/>
              <a:t>rd</a:t>
            </a:r>
            <a:r>
              <a:rPr lang="en-US" dirty="0"/>
              <a:t>, 2018 ,  Orleans, France</a:t>
            </a:r>
          </a:p>
          <a:p>
            <a:pPr>
              <a:lnSpc>
                <a:spcPct val="150000"/>
              </a:lnSpc>
            </a:pPr>
            <a:r>
              <a:rPr lang="en-US" dirty="0"/>
              <a:t>June 4</a:t>
            </a:r>
            <a:r>
              <a:rPr lang="en-US" baseline="30000" dirty="0"/>
              <a:t>th</a:t>
            </a:r>
            <a:r>
              <a:rPr lang="en-US" dirty="0"/>
              <a:t> to 8</a:t>
            </a:r>
            <a:r>
              <a:rPr lang="en-US" baseline="30000" dirty="0"/>
              <a:t>th</a:t>
            </a:r>
            <a:r>
              <a:rPr lang="en-US" dirty="0"/>
              <a:t>,  2018, Fort Collins, Co, USA</a:t>
            </a:r>
          </a:p>
          <a:p>
            <a:pPr>
              <a:lnSpc>
                <a:spcPct val="150000"/>
              </a:lnSpc>
            </a:pPr>
            <a:r>
              <a:rPr lang="en-US" dirty="0"/>
              <a:t>September , 2018,  Stuttgart, Germany</a:t>
            </a:r>
          </a:p>
          <a:p>
            <a:pPr>
              <a:lnSpc>
                <a:spcPct val="150000"/>
              </a:lnSpc>
            </a:pPr>
            <a:endParaRPr lang="en-GB" dirty="0"/>
          </a:p>
        </p:txBody>
      </p:sp>
      <p:sp>
        <p:nvSpPr>
          <p:cNvPr id="4" name="Footer Placeholder 3">
            <a:extLst>
              <a:ext uri="{FF2B5EF4-FFF2-40B4-BE49-F238E27FC236}">
                <a16:creationId xmlns:a16="http://schemas.microsoft.com/office/drawing/2014/main" id="{FBF44F66-DCC9-47F8-9228-7415037A3BEA}"/>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419867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Activities:</a:t>
            </a:r>
          </a:p>
        </p:txBody>
      </p:sp>
      <p:sp>
        <p:nvSpPr>
          <p:cNvPr id="3" name="Content Placeholder 2"/>
          <p:cNvSpPr>
            <a:spLocks noGrp="1"/>
          </p:cNvSpPr>
          <p:nvPr>
            <p:ph idx="1"/>
          </p:nvPr>
        </p:nvSpPr>
        <p:spPr/>
        <p:txBody>
          <a:bodyPr/>
          <a:lstStyle/>
          <a:p>
            <a:r>
              <a:rPr lang="en-GB" dirty="0"/>
              <a:t>All things “UN-GGIM”</a:t>
            </a:r>
          </a:p>
          <a:p>
            <a:pPr lvl="1"/>
            <a:r>
              <a:rPr lang="en-GB" dirty="0"/>
              <a:t>Updates of OGC framework and standards documents for upcoming UN-GGIM meetings</a:t>
            </a:r>
          </a:p>
          <a:p>
            <a:pPr lvl="1"/>
            <a:r>
              <a:rPr lang="en-GB" dirty="0"/>
              <a:t>Review of UN-GGIM Europe outputs, “feature names” and “Administrative Units”</a:t>
            </a:r>
          </a:p>
          <a:p>
            <a:pPr lvl="1"/>
            <a:r>
              <a:rPr lang="en-GB" dirty="0"/>
              <a:t>Input to LADM conference Washington DC</a:t>
            </a:r>
          </a:p>
          <a:p>
            <a:r>
              <a:rPr lang="en-US" dirty="0"/>
              <a:t>UN-GGIM Marine Geospatial Information Working Group (MGIWG)</a:t>
            </a:r>
          </a:p>
          <a:p>
            <a:r>
              <a:rPr lang="en-US" dirty="0"/>
              <a:t>Projects</a:t>
            </a:r>
          </a:p>
          <a:p>
            <a:pPr lvl="1"/>
            <a:r>
              <a:rPr lang="en-US" dirty="0"/>
              <a:t>CDS for MSDI</a:t>
            </a:r>
          </a:p>
          <a:p>
            <a:pPr lvl="1"/>
            <a:r>
              <a:rPr lang="en-US" dirty="0"/>
              <a:t>Pilot projects: </a:t>
            </a:r>
            <a:r>
              <a:rPr lang="en-US" u="sng" dirty="0"/>
              <a:t>we want to do more!</a:t>
            </a:r>
          </a:p>
          <a:p>
            <a:r>
              <a:rPr lang="en-US" dirty="0"/>
              <a:t>IHO/OGC relationship – how can we make it work for mutual benefit. Sharing Best Practice</a:t>
            </a:r>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333834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Working Group on Marine Geospatial Information (MGIWG)</a:t>
            </a:r>
          </a:p>
        </p:txBody>
      </p:sp>
      <p:sp>
        <p:nvSpPr>
          <p:cNvPr id="3" name="Content Placeholder 2"/>
          <p:cNvSpPr>
            <a:spLocks noGrp="1"/>
          </p:cNvSpPr>
          <p:nvPr>
            <p:ph idx="1"/>
          </p:nvPr>
        </p:nvSpPr>
        <p:spPr>
          <a:xfrm>
            <a:off x="342900" y="1295400"/>
            <a:ext cx="8458200" cy="4891088"/>
          </a:xfrm>
        </p:spPr>
        <p:txBody>
          <a:bodyPr>
            <a:normAutofit fontScale="92500" lnSpcReduction="10000"/>
          </a:bodyPr>
          <a:lstStyle/>
          <a:p>
            <a:pPr>
              <a:lnSpc>
                <a:spcPct val="120000"/>
              </a:lnSpc>
            </a:pPr>
            <a:r>
              <a:rPr lang="en-GB" sz="1800" dirty="0"/>
              <a:t>7</a:t>
            </a:r>
            <a:r>
              <a:rPr lang="en-GB" sz="1800" baseline="30000" dirty="0"/>
              <a:t>th</a:t>
            </a:r>
            <a:r>
              <a:rPr lang="en-GB" sz="1800" dirty="0"/>
              <a:t> session of Committee of Experts on Global Geospatial Information Management (August 2017)</a:t>
            </a:r>
          </a:p>
          <a:p>
            <a:pPr>
              <a:lnSpc>
                <a:spcPct val="120000"/>
              </a:lnSpc>
            </a:pPr>
            <a:r>
              <a:rPr lang="en-GB" sz="1800" dirty="0"/>
              <a:t>Proposal by US, IHO to “provide a forum for dialogue and coordination between Member States, the United Nations system, the International Hydrographic Organization, and other international organisations and experts with a view to encourage enhanced global cooperation to substantively address issues related to the availability and application of marine geospatial information”</a:t>
            </a:r>
          </a:p>
          <a:p>
            <a:pPr>
              <a:lnSpc>
                <a:spcPct val="120000"/>
              </a:lnSpc>
            </a:pPr>
            <a:r>
              <a:rPr lang="en-GB" sz="1800" dirty="0"/>
              <a:t>Proposed MGIWG will:</a:t>
            </a:r>
          </a:p>
          <a:p>
            <a:pPr lvl="1">
              <a:lnSpc>
                <a:spcPct val="120000"/>
              </a:lnSpc>
            </a:pPr>
            <a:r>
              <a:rPr lang="en-GB" sz="1600" dirty="0"/>
              <a:t>Play a leading role at the policy level</a:t>
            </a:r>
          </a:p>
          <a:p>
            <a:pPr lvl="1">
              <a:lnSpc>
                <a:spcPct val="120000"/>
              </a:lnSpc>
            </a:pPr>
            <a:r>
              <a:rPr lang="en-GB" sz="1600" dirty="0"/>
              <a:t>Encourage the use of internationally agreed-upon geospatial information frameworks, schemas, systems and established standards</a:t>
            </a:r>
          </a:p>
          <a:p>
            <a:pPr lvl="1">
              <a:lnSpc>
                <a:spcPct val="120000"/>
              </a:lnSpc>
            </a:pPr>
            <a:r>
              <a:rPr lang="en-GB" sz="1600" dirty="0"/>
              <a:t>Support the Committee of Experts in the development of norms, principles, guides and standards.</a:t>
            </a:r>
          </a:p>
          <a:p>
            <a:pPr>
              <a:lnSpc>
                <a:spcPct val="120000"/>
              </a:lnSpc>
            </a:pPr>
            <a:r>
              <a:rPr lang="en-GB" sz="1800" dirty="0"/>
              <a:t>TORs proposed</a:t>
            </a:r>
          </a:p>
          <a:p>
            <a:pPr>
              <a:lnSpc>
                <a:spcPct val="120000"/>
              </a:lnSpc>
            </a:pPr>
            <a:r>
              <a:rPr lang="en-GB" sz="1800" dirty="0"/>
              <a:t>Side event organised to discuss importance of marine geospatial information and its relevance to SDG, particularly SDG14</a:t>
            </a:r>
          </a:p>
        </p:txBody>
      </p:sp>
    </p:spTree>
    <p:extLst>
      <p:ext uri="{BB962C8B-B14F-4D97-AF65-F5344CB8AC3E}">
        <p14:creationId xmlns:p14="http://schemas.microsoft.com/office/powerpoint/2010/main" val="64669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Plan…</a:t>
            </a:r>
          </a:p>
        </p:txBody>
      </p:sp>
      <p:sp>
        <p:nvSpPr>
          <p:cNvPr id="3" name="Content Placeholder 2"/>
          <p:cNvSpPr>
            <a:spLocks noGrp="1"/>
          </p:cNvSpPr>
          <p:nvPr>
            <p:ph idx="1"/>
          </p:nvPr>
        </p:nvSpPr>
        <p:spPr>
          <a:xfrm>
            <a:off x="231775" y="1207805"/>
            <a:ext cx="8458200" cy="4891088"/>
          </a:xfrm>
        </p:spPr>
        <p:txBody>
          <a:bodyPr/>
          <a:lstStyle/>
          <a:p>
            <a:r>
              <a:rPr lang="en-GB" sz="1800" dirty="0"/>
              <a:t>Continue to support standards development and innovation in the marine environment in key areas:</a:t>
            </a:r>
          </a:p>
          <a:p>
            <a:pPr lvl="1"/>
            <a:r>
              <a:rPr lang="en-GB" sz="1600" dirty="0"/>
              <a:t>Bathymetry</a:t>
            </a:r>
          </a:p>
          <a:p>
            <a:pPr lvl="1"/>
            <a:r>
              <a:rPr lang="en-GB" sz="1600" dirty="0"/>
              <a:t>MSDI</a:t>
            </a:r>
          </a:p>
          <a:p>
            <a:pPr lvl="1"/>
            <a:r>
              <a:rPr lang="en-GB" sz="1600" dirty="0"/>
              <a:t>Forge links with other DWGs/SWGs in areas of marine interest: DGGS, Point Cloud, Web services, WFS 3.0, Big Data, Linked Data</a:t>
            </a:r>
          </a:p>
          <a:p>
            <a:r>
              <a:rPr lang="en-GB" sz="1800" dirty="0"/>
              <a:t>Support development of standards in marine where required. Feedback on how standards need development from industry, government and academia</a:t>
            </a:r>
          </a:p>
          <a:p>
            <a:r>
              <a:rPr lang="en-GB" sz="1800" dirty="0"/>
              <a:t>Act as a liaison point for other marine organisations</a:t>
            </a:r>
          </a:p>
          <a:p>
            <a:pPr lvl="1"/>
            <a:r>
              <a:rPr lang="en-GB" sz="1600" dirty="0"/>
              <a:t>IHO / MSDI, UN-GGIM, ISO, GEBCO</a:t>
            </a:r>
          </a:p>
          <a:p>
            <a:r>
              <a:rPr lang="en-GB" sz="1800" dirty="0"/>
              <a:t>Actively develop the community of marine standards</a:t>
            </a:r>
          </a:p>
          <a:p>
            <a:pPr lvl="1"/>
            <a:r>
              <a:rPr lang="en-GB" sz="1600" dirty="0"/>
              <a:t>Develop relationship with marine science, IOC to reduce disparity in standards use globally</a:t>
            </a:r>
          </a:p>
          <a:p>
            <a:pPr lvl="1"/>
            <a:r>
              <a:rPr lang="en-GB" sz="1600" dirty="0"/>
              <a:t>Work with IHO to get tighter integration and interoperability between our domains</a:t>
            </a:r>
          </a:p>
          <a:p>
            <a:pPr lvl="1"/>
            <a:r>
              <a:rPr lang="en-GB" sz="1600" dirty="0"/>
              <a:t>Develop relationship with GEBCO 2030</a:t>
            </a:r>
          </a:p>
          <a:p>
            <a:r>
              <a:rPr lang="en-GB" sz="2000" dirty="0"/>
              <a:t>Have </a:t>
            </a:r>
            <a:r>
              <a:rPr lang="en-GB" sz="2000" b="1" u="sng" dirty="0"/>
              <a:t>GREAT</a:t>
            </a:r>
            <a:r>
              <a:rPr lang="en-GB" sz="2000" dirty="0"/>
              <a:t> future Technical Committee meetings – combine workplan items with great presentations. </a:t>
            </a:r>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183342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 MDWG2</a:t>
            </a:r>
          </a:p>
        </p:txBody>
      </p:sp>
      <p:sp>
        <p:nvSpPr>
          <p:cNvPr id="3" name="Content Placeholder 2"/>
          <p:cNvSpPr>
            <a:spLocks noGrp="1"/>
          </p:cNvSpPr>
          <p:nvPr>
            <p:ph idx="1"/>
          </p:nvPr>
        </p:nvSpPr>
        <p:spPr/>
        <p:txBody>
          <a:bodyPr/>
          <a:lstStyle/>
          <a:p>
            <a:endParaRPr lang="en-GB" dirty="0"/>
          </a:p>
          <a:p>
            <a:r>
              <a:rPr lang="en-GB" dirty="0"/>
              <a:t>MDWG full day meeting held 2</a:t>
            </a:r>
            <a:r>
              <a:rPr lang="en-GB" baseline="30000" dirty="0"/>
              <a:t>nd</a:t>
            </a:r>
            <a:r>
              <a:rPr lang="en-GB" dirty="0"/>
              <a:t> Feb 2018 – Niteroi, Brazil</a:t>
            </a:r>
          </a:p>
          <a:p>
            <a:r>
              <a:rPr lang="en-GB" dirty="0"/>
              <a:t>In conjunction with IHO Marine Spatial Data Infrastructure working group (MSDIWG) </a:t>
            </a:r>
          </a:p>
          <a:p>
            <a:r>
              <a:rPr lang="en-GB" sz="1800" dirty="0"/>
              <a:t>Content of meeting:</a:t>
            </a:r>
          </a:p>
          <a:p>
            <a:pPr lvl="1"/>
            <a:r>
              <a:rPr lang="en-GB" sz="1600" dirty="0"/>
              <a:t>Input to IHO MSDIWG. Review of key relevant OGC activities</a:t>
            </a:r>
          </a:p>
          <a:p>
            <a:pPr lvl="2"/>
            <a:r>
              <a:rPr lang="en-GB" sz="1400" dirty="0"/>
              <a:t>DGGS</a:t>
            </a:r>
          </a:p>
          <a:p>
            <a:pPr lvl="2"/>
            <a:r>
              <a:rPr lang="en-GB" sz="1400" dirty="0"/>
              <a:t>Testbed 14</a:t>
            </a:r>
          </a:p>
          <a:p>
            <a:pPr lvl="1"/>
            <a:r>
              <a:rPr lang="en-GB" sz="1600" dirty="0"/>
              <a:t>Interesting Things…</a:t>
            </a:r>
          </a:p>
          <a:p>
            <a:pPr lvl="1"/>
            <a:r>
              <a:rPr lang="en-GB" sz="1600" dirty="0"/>
              <a:t>Update on existing initiatives within MDWG</a:t>
            </a:r>
          </a:p>
          <a:p>
            <a:pPr lvl="2"/>
            <a:r>
              <a:rPr lang="en-GB" sz="1400" dirty="0"/>
              <a:t>Concept Development Study on MSDI</a:t>
            </a:r>
          </a:p>
          <a:p>
            <a:pPr lvl="1"/>
            <a:r>
              <a:rPr lang="en-GB" sz="1600" dirty="0"/>
              <a:t>New activities and strategies</a:t>
            </a:r>
          </a:p>
          <a:p>
            <a:pPr lvl="2"/>
            <a:r>
              <a:rPr lang="en-GB" sz="1400" dirty="0"/>
              <a:t>GEBCO 2030</a:t>
            </a:r>
          </a:p>
          <a:p>
            <a:pPr lvl="2"/>
            <a:r>
              <a:rPr lang="en-GB" sz="1400" dirty="0"/>
              <a:t>S-121 Pilot Study</a:t>
            </a:r>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422669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81000" y="1722437"/>
            <a:ext cx="82296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a:lstStyle>
          <a:p>
            <a:pPr>
              <a:buSzPct val="70000"/>
            </a:pPr>
            <a:r>
              <a:rPr lang="en-US" b="0" kern="0" dirty="0"/>
              <a:t>GEBCO ambition of the world’s seafloor at 100m resolution (minimum) by 2030</a:t>
            </a:r>
          </a:p>
          <a:p>
            <a:pPr>
              <a:buSzPct val="70000"/>
            </a:pPr>
            <a:r>
              <a:rPr lang="en-US" b="0" kern="0" dirty="0"/>
              <a:t>Regional data centers</a:t>
            </a:r>
          </a:p>
          <a:p>
            <a:pPr>
              <a:buSzPct val="70000"/>
            </a:pPr>
            <a:r>
              <a:rPr lang="en-US" b="0" kern="0" dirty="0"/>
              <a:t>Data flows from hydrographic</a:t>
            </a:r>
          </a:p>
          <a:p>
            <a:pPr marL="0" indent="0">
              <a:buSzPct val="70000"/>
              <a:buNone/>
            </a:pPr>
            <a:r>
              <a:rPr lang="en-US" b="0" kern="0" dirty="0"/>
              <a:t>    offices, scientific institutes</a:t>
            </a:r>
          </a:p>
          <a:p>
            <a:pPr>
              <a:buSzPct val="70000"/>
            </a:pPr>
            <a:r>
              <a:rPr lang="en-US" b="0" kern="0" dirty="0"/>
              <a:t>Data being collected on a </a:t>
            </a:r>
          </a:p>
          <a:p>
            <a:pPr marL="0" indent="0">
              <a:buSzPct val="70000"/>
              <a:buNone/>
            </a:pPr>
            <a:r>
              <a:rPr lang="en-US" b="0" kern="0" dirty="0"/>
              <a:t>     range of platforms</a:t>
            </a:r>
          </a:p>
          <a:p>
            <a:pPr>
              <a:buSzPct val="70000"/>
            </a:pPr>
            <a:r>
              <a:rPr lang="en-US" b="0" kern="0" dirty="0"/>
              <a:t>Satellite derived bathymetry</a:t>
            </a:r>
          </a:p>
          <a:p>
            <a:pPr>
              <a:buSzPct val="70000"/>
            </a:pPr>
            <a:r>
              <a:rPr lang="en-US" b="0" kern="0" dirty="0"/>
              <a:t>Crowd sourced bathymetry</a:t>
            </a:r>
          </a:p>
          <a:p>
            <a:pPr>
              <a:buSzPct val="70000"/>
            </a:pPr>
            <a:r>
              <a:rPr lang="en-US" b="0" kern="0" dirty="0"/>
              <a:t>Ocean Discovery </a:t>
            </a:r>
            <a:r>
              <a:rPr lang="en-US" b="0" kern="0" dirty="0" err="1"/>
              <a:t>Xprize</a:t>
            </a:r>
            <a:endParaRPr lang="en-US" b="0" kern="0" dirty="0"/>
          </a:p>
          <a:p>
            <a:pPr eaLnBrk="1" hangingPunct="1"/>
            <a:endParaRPr lang="en-US" altLang="en-US" b="0" kern="0" dirty="0"/>
          </a:p>
        </p:txBody>
      </p:sp>
      <p:sp>
        <p:nvSpPr>
          <p:cNvPr id="614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92E5C"/>
              </a:buClr>
              <a:buChar char="•"/>
              <a:defRPr sz="24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rgbClr val="092E5C"/>
              </a:buClr>
              <a:buChar char="–"/>
              <a:defRPr sz="20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rgbClr val="092E5C"/>
              </a:buClr>
              <a:buChar char="•"/>
              <a:defRPr>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rgbClr val="092E5C"/>
              </a:buClr>
              <a:buChar char="–"/>
              <a:defRPr sz="1600">
                <a:solidFill>
                  <a:schemeClr val="tx2"/>
                </a:solidFill>
                <a:latin typeface="Arial" panose="020B0604020202020204" pitchFamily="34" charset="0"/>
                <a:ea typeface="MS PGothic" panose="020B0600070205080204" pitchFamily="34" charset="-128"/>
              </a:defRPr>
            </a:lvl4pPr>
            <a:lvl5pPr marL="2057400" indent="-228600">
              <a:spcBef>
                <a:spcPct val="20000"/>
              </a:spcBef>
              <a:buClr>
                <a:srgbClr val="092E5C"/>
              </a:buClr>
              <a:buChar char="»"/>
              <a:defRPr sz="1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9pPr>
          </a:lstStyle>
          <a:p>
            <a:pPr>
              <a:spcBef>
                <a:spcPct val="0"/>
              </a:spcBef>
              <a:buClrTx/>
              <a:buFontTx/>
              <a:buNone/>
            </a:pPr>
            <a:r>
              <a:rPr lang="en-US" altLang="en-US" sz="900" dirty="0">
                <a:solidFill>
                  <a:srgbClr val="092E5C"/>
                </a:solidFill>
              </a:rPr>
              <a:t>Copyright © 2018 Open Geospatial Consortium</a:t>
            </a:r>
          </a:p>
        </p:txBody>
      </p:sp>
      <p:sp>
        <p:nvSpPr>
          <p:cNvPr id="6" name="Text Box 4"/>
          <p:cNvSpPr txBox="1">
            <a:spLocks noChangeArrowheads="1"/>
          </p:cNvSpPr>
          <p:nvPr/>
        </p:nvSpPr>
        <p:spPr bwMode="auto">
          <a:xfrm>
            <a:off x="609600" y="228600"/>
            <a:ext cx="80010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2800" b="1">
                <a:solidFill>
                  <a:srgbClr val="004D83"/>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hangingPunct="0">
              <a:lnSpc>
                <a:spcPct val="90000"/>
              </a:lnSpc>
              <a:spcBef>
                <a:spcPct val="0"/>
              </a:spcBef>
            </a:pPr>
            <a:r>
              <a:rPr lang="en-GB" sz="3200" b="0" kern="0" dirty="0">
                <a:solidFill>
                  <a:srgbClr val="092E5C"/>
                </a:solidFill>
                <a:effectLst>
                  <a:outerShdw blurRad="38100" dist="38100" dir="2700000" algn="tl">
                    <a:srgbClr val="C0C0C0"/>
                  </a:outerShdw>
                </a:effectLst>
                <a:latin typeface="Arial"/>
                <a:ea typeface="MS PGothic" pitchFamily="34" charset="-128"/>
              </a:rPr>
              <a:t>Interesting things 1 – GEBCO 2030</a:t>
            </a:r>
          </a:p>
          <a:p>
            <a:pPr algn="ctr" eaLnBrk="0" hangingPunct="0">
              <a:lnSpc>
                <a:spcPct val="90000"/>
              </a:lnSpc>
              <a:spcBef>
                <a:spcPct val="0"/>
              </a:spcBef>
            </a:pPr>
            <a:endParaRPr lang="en-GB" sz="3200" b="0" kern="0" dirty="0">
              <a:solidFill>
                <a:srgbClr val="092E5C"/>
              </a:solidFill>
              <a:effectLst>
                <a:outerShdw blurRad="38100" dist="38100" dir="2700000" algn="tl">
                  <a:srgbClr val="C0C0C0"/>
                </a:outerShdw>
              </a:effectLst>
              <a:latin typeface="Arial"/>
              <a:ea typeface="MS PGothic" pitchFamily="34" charset="-128"/>
            </a:endParaRPr>
          </a:p>
          <a:p>
            <a:pPr algn="ctr" eaLnBrk="0" hangingPunct="0">
              <a:lnSpc>
                <a:spcPct val="90000"/>
              </a:lnSpc>
              <a:spcBef>
                <a:spcPct val="0"/>
              </a:spcBef>
            </a:pPr>
            <a:r>
              <a:rPr lang="en-US" sz="3200" b="0" dirty="0">
                <a:solidFill>
                  <a:srgbClr val="092E5C"/>
                </a:solidFill>
                <a:effectLst>
                  <a:outerShdw blurRad="38100" dist="38100" dir="2700000" algn="tl">
                    <a:srgbClr val="C0C0C0"/>
                  </a:outerShdw>
                </a:effectLst>
                <a:latin typeface="+mj-lt"/>
                <a:ea typeface="MS PGothic" pitchFamily="34" charset="-128"/>
                <a:cs typeface="MS PGothic" charset="0"/>
              </a:rPr>
              <a:t>Bathymetry has never had such focus!!</a:t>
            </a:r>
            <a:endParaRPr lang="en-US" altLang="en-US" sz="3200" b="0" dirty="0">
              <a:solidFill>
                <a:srgbClr val="092E5C"/>
              </a:solidFill>
              <a:effectLst>
                <a:outerShdw blurRad="38100" dist="38100" dir="2700000" algn="tl">
                  <a:srgbClr val="C0C0C0"/>
                </a:outerShdw>
              </a:effectLst>
              <a:latin typeface="+mj-lt"/>
              <a:ea typeface="MS PGothic" pitchFamily="34" charset="-128"/>
              <a:cs typeface="MS PGothic"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501" y="2667000"/>
            <a:ext cx="403809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29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Interoperability will be key</a:t>
            </a:r>
            <a:endParaRPr lang="en-US" altLang="en-US" dirty="0"/>
          </a:p>
        </p:txBody>
      </p:sp>
      <p:sp>
        <p:nvSpPr>
          <p:cNvPr id="819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92E5C"/>
              </a:buClr>
              <a:buChar char="•"/>
              <a:defRPr sz="24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rgbClr val="092E5C"/>
              </a:buClr>
              <a:buChar char="–"/>
              <a:defRPr sz="20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rgbClr val="092E5C"/>
              </a:buClr>
              <a:buChar char="•"/>
              <a:defRPr>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rgbClr val="092E5C"/>
              </a:buClr>
              <a:buChar char="–"/>
              <a:defRPr sz="1600">
                <a:solidFill>
                  <a:schemeClr val="tx2"/>
                </a:solidFill>
                <a:latin typeface="Arial" panose="020B0604020202020204" pitchFamily="34" charset="0"/>
                <a:ea typeface="MS PGothic" panose="020B0600070205080204" pitchFamily="34" charset="-128"/>
              </a:defRPr>
            </a:lvl4pPr>
            <a:lvl5pPr marL="2057400" indent="-228600">
              <a:spcBef>
                <a:spcPct val="20000"/>
              </a:spcBef>
              <a:buClr>
                <a:srgbClr val="092E5C"/>
              </a:buClr>
              <a:buChar char="»"/>
              <a:defRPr sz="1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92E5C"/>
              </a:buClr>
              <a:buChar char="»"/>
              <a:defRPr sz="1600">
                <a:solidFill>
                  <a:schemeClr val="tx2"/>
                </a:solidFill>
                <a:latin typeface="Arial" panose="020B0604020202020204" pitchFamily="34" charset="0"/>
                <a:ea typeface="MS PGothic" panose="020B0600070205080204" pitchFamily="34" charset="-128"/>
              </a:defRPr>
            </a:lvl9pPr>
          </a:lstStyle>
          <a:p>
            <a:pPr>
              <a:spcBef>
                <a:spcPct val="0"/>
              </a:spcBef>
              <a:buClrTx/>
              <a:buFontTx/>
              <a:buNone/>
            </a:pPr>
            <a:r>
              <a:rPr lang="en-US" altLang="en-US" sz="900" dirty="0">
                <a:solidFill>
                  <a:srgbClr val="092E5C"/>
                </a:solidFill>
              </a:rPr>
              <a:t>Copyright © 2018 Open Geospatial Consortium</a:t>
            </a:r>
          </a:p>
        </p:txBody>
      </p:sp>
      <p:sp>
        <p:nvSpPr>
          <p:cNvPr id="6" name="Rectangle 3"/>
          <p:cNvSpPr txBox="1">
            <a:spLocks noChangeArrowheads="1"/>
          </p:cNvSpPr>
          <p:nvPr/>
        </p:nvSpPr>
        <p:spPr bwMode="auto">
          <a:xfrm>
            <a:off x="381000" y="1295400"/>
            <a:ext cx="8382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a:lstStyle>
          <a:p>
            <a:pPr>
              <a:buSzPct val="70000"/>
            </a:pPr>
            <a:r>
              <a:rPr lang="en-US" b="0" kern="0" dirty="0"/>
              <a:t>Formats for bathymetry </a:t>
            </a:r>
          </a:p>
          <a:p>
            <a:pPr lvl="1"/>
            <a:r>
              <a:rPr lang="en-US" b="0" kern="0" dirty="0"/>
              <a:t>Point Clouds, Grids, VR Grids</a:t>
            </a:r>
          </a:p>
          <a:p>
            <a:pPr lvl="1"/>
            <a:r>
              <a:rPr lang="en-US" b="0" kern="0" dirty="0"/>
              <a:t>S-102, BAG, GEOTIFF, HDF, CSAR etc.</a:t>
            </a:r>
          </a:p>
          <a:p>
            <a:pPr lvl="1">
              <a:buSzPct val="70000"/>
            </a:pPr>
            <a:r>
              <a:rPr lang="en-US" b="0" kern="0" dirty="0"/>
              <a:t>Standardized metadata profiles: </a:t>
            </a:r>
            <a:r>
              <a:rPr lang="en-US" sz="2200" b="0" kern="0" dirty="0"/>
              <a:t>Quality, Uncertainty, Datums </a:t>
            </a:r>
          </a:p>
          <a:p>
            <a:pPr>
              <a:buSzPct val="70000"/>
            </a:pPr>
            <a:r>
              <a:rPr lang="en-US" b="0" kern="0" dirty="0"/>
              <a:t>Federated databases - Web services connecting database content to public portal</a:t>
            </a:r>
          </a:p>
          <a:p>
            <a:pPr>
              <a:buSzPct val="70000"/>
            </a:pPr>
            <a:r>
              <a:rPr lang="en-US" b="0" dirty="0"/>
              <a:t>A multi-year opportunity to rollout the latest enabling technology. Could cover DGGS, Point Cloud, Big Data/ML  and many other OGC areas.</a:t>
            </a:r>
          </a:p>
          <a:p>
            <a:pPr>
              <a:buSzPct val="70000"/>
            </a:pPr>
            <a:r>
              <a:rPr lang="en-US" b="0" kern="0" dirty="0"/>
              <a:t>The OGC Marine DWG should be a key stakeholder</a:t>
            </a:r>
          </a:p>
          <a:p>
            <a:pPr lvl="1">
              <a:buSzPct val="70000"/>
            </a:pPr>
            <a:r>
              <a:rPr lang="en-US" b="0" kern="0" dirty="0"/>
              <a:t>Reaching out to the GEBCO steering committee suggesting the involvement of the OGC Marine DWG and IHO MSDIWG</a:t>
            </a:r>
          </a:p>
          <a:p>
            <a:pPr lvl="1">
              <a:buSzPct val="70000"/>
            </a:pPr>
            <a:endParaRPr lang="en-US" b="0" kern="0" dirty="0"/>
          </a:p>
          <a:p>
            <a:pPr lvl="1">
              <a:buSzPct val="70000"/>
            </a:pPr>
            <a:endParaRPr lang="en-US" b="0" dirty="0"/>
          </a:p>
          <a:p>
            <a:pPr>
              <a:buSzPct val="70000"/>
            </a:pPr>
            <a:endParaRPr lang="en-US" b="0" kern="0" dirty="0"/>
          </a:p>
          <a:p>
            <a:pPr eaLnBrk="1" hangingPunct="1"/>
            <a:endParaRPr lang="en-US" altLang="en-US" b="0" kern="0" dirty="0"/>
          </a:p>
        </p:txBody>
      </p:sp>
    </p:spTree>
    <p:extLst>
      <p:ext uri="{BB962C8B-B14F-4D97-AF65-F5344CB8AC3E}">
        <p14:creationId xmlns:p14="http://schemas.microsoft.com/office/powerpoint/2010/main" val="388123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 r="94" b="19210"/>
          <a:stretch/>
        </p:blipFill>
        <p:spPr bwMode="auto">
          <a:xfrm>
            <a:off x="2858729" y="1963616"/>
            <a:ext cx="6248400" cy="4132384"/>
          </a:xfrm>
          <a:prstGeom prst="rect">
            <a:avLst/>
          </a:prstGeom>
          <a:solidFill>
            <a:schemeClr val="bg1"/>
          </a:solidFill>
          <a:ln>
            <a:noFill/>
          </a:ln>
        </p:spPr>
      </p:pic>
      <p:sp>
        <p:nvSpPr>
          <p:cNvPr id="6" name="Rectangle 5">
            <a:extLst>
              <a:ext uri="{FF2B5EF4-FFF2-40B4-BE49-F238E27FC236}">
                <a16:creationId xmlns:a16="http://schemas.microsoft.com/office/drawing/2014/main" id="{CF7D6D62-A5E4-498B-8403-5C55A30EE815}"/>
              </a:ext>
            </a:extLst>
          </p:cNvPr>
          <p:cNvSpPr/>
          <p:nvPr/>
        </p:nvSpPr>
        <p:spPr bwMode="auto">
          <a:xfrm>
            <a:off x="2747604" y="1621570"/>
            <a:ext cx="3082925" cy="26368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tlCol="0" anchor="ctr"/>
          <a:lstStyle/>
          <a:p>
            <a:pPr algn="ctr"/>
            <a:endParaRPr lang="en-GB"/>
          </a:p>
        </p:txBody>
      </p:sp>
      <p:sp>
        <p:nvSpPr>
          <p:cNvPr id="2" name="Title 1"/>
          <p:cNvSpPr>
            <a:spLocks noGrp="1"/>
          </p:cNvSpPr>
          <p:nvPr>
            <p:ph type="title"/>
          </p:nvPr>
        </p:nvSpPr>
        <p:spPr/>
        <p:txBody>
          <a:bodyPr/>
          <a:lstStyle/>
          <a:p>
            <a:r>
              <a:rPr lang="en-GB" sz="2800" dirty="0"/>
              <a:t>Interesting Things 2 – OGC </a:t>
            </a:r>
            <a:r>
              <a:rPr lang="en-GB" sz="2800" dirty="0" err="1"/>
              <a:t>PipelineML</a:t>
            </a:r>
            <a:r>
              <a:rPr lang="en-GB" sz="2800" dirty="0"/>
              <a:t> &amp; S-100</a:t>
            </a:r>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
        <p:nvSpPr>
          <p:cNvPr id="5" name="Rectangle 4"/>
          <p:cNvSpPr/>
          <p:nvPr/>
        </p:nvSpPr>
        <p:spPr bwMode="auto">
          <a:xfrm>
            <a:off x="2971800" y="1981200"/>
            <a:ext cx="2895600" cy="2286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tlCol="0" anchor="ctr"/>
          <a:lstStyle/>
          <a:p>
            <a:pPr algn="ctr"/>
            <a:endParaRPr lang="en-GB" dirty="0"/>
          </a:p>
        </p:txBody>
      </p:sp>
      <p:sp>
        <p:nvSpPr>
          <p:cNvPr id="3" name="Content Placeholder 2"/>
          <p:cNvSpPr>
            <a:spLocks noGrp="1"/>
          </p:cNvSpPr>
          <p:nvPr>
            <p:ph idx="1"/>
          </p:nvPr>
        </p:nvSpPr>
        <p:spPr>
          <a:xfrm>
            <a:off x="346075" y="1279525"/>
            <a:ext cx="8458200" cy="1311275"/>
          </a:xfrm>
        </p:spPr>
        <p:txBody>
          <a:bodyPr/>
          <a:lstStyle/>
          <a:p>
            <a:r>
              <a:rPr lang="en-GB" dirty="0"/>
              <a:t>Presentation from Industry partner Petrobras</a:t>
            </a:r>
          </a:p>
          <a:p>
            <a:r>
              <a:rPr lang="en-GB" dirty="0"/>
              <a:t>Standardisation of subsea pipeline data interchange</a:t>
            </a:r>
          </a:p>
          <a:p>
            <a:r>
              <a:rPr lang="en-GB" dirty="0"/>
              <a:t>For wells, pipelines, platforms, moorings, </a:t>
            </a:r>
            <a:r>
              <a:rPr lang="en-GB" dirty="0" err="1"/>
              <a:t>etc</a:t>
            </a:r>
            <a:r>
              <a:rPr lang="en-GB" dirty="0"/>
              <a:t>…</a:t>
            </a:r>
          </a:p>
          <a:p>
            <a:r>
              <a:rPr lang="en-GB" dirty="0"/>
              <a:t>“OOGI specification”</a:t>
            </a:r>
          </a:p>
          <a:p>
            <a:r>
              <a:rPr lang="en-GB" dirty="0"/>
              <a:t>Offshore Oil and Gas</a:t>
            </a:r>
          </a:p>
          <a:p>
            <a:r>
              <a:rPr lang="en-GB" dirty="0"/>
              <a:t>Involves IOGP / Geomatics</a:t>
            </a:r>
          </a:p>
          <a:p>
            <a:r>
              <a:rPr lang="en-GB" dirty="0"/>
              <a:t>Integrates IHO S-100 / ISO / OGC</a:t>
            </a:r>
          </a:p>
          <a:p>
            <a:endParaRPr lang="en-GB" dirty="0"/>
          </a:p>
        </p:txBody>
      </p:sp>
    </p:spTree>
    <p:extLst>
      <p:ext uri="{BB962C8B-B14F-4D97-AF65-F5344CB8AC3E}">
        <p14:creationId xmlns:p14="http://schemas.microsoft.com/office/powerpoint/2010/main" val="380253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40" t="4840" r="4445" b="14996"/>
          <a:stretch/>
        </p:blipFill>
        <p:spPr bwMode="auto">
          <a:xfrm>
            <a:off x="668215" y="1424354"/>
            <a:ext cx="8053754" cy="455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Interesting Things 2 – Cables, Pipelines</a:t>
            </a:r>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29933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this good?</a:t>
            </a:r>
          </a:p>
        </p:txBody>
      </p:sp>
      <p:sp>
        <p:nvSpPr>
          <p:cNvPr id="3" name="Content Placeholder 2"/>
          <p:cNvSpPr>
            <a:spLocks noGrp="1"/>
          </p:cNvSpPr>
          <p:nvPr>
            <p:ph idx="1"/>
          </p:nvPr>
        </p:nvSpPr>
        <p:spPr/>
        <p:txBody>
          <a:bodyPr/>
          <a:lstStyle/>
          <a:p>
            <a:r>
              <a:rPr lang="en-GB" dirty="0"/>
              <a:t>Great opportunity to bring together IHO standards (IHO S-100) to model content and OGC innovation and standards for distribution and web services.</a:t>
            </a:r>
          </a:p>
          <a:p>
            <a:endParaRPr lang="en-GB" dirty="0"/>
          </a:p>
          <a:p>
            <a:r>
              <a:rPr lang="en-GB" dirty="0"/>
              <a:t>Uses industry subject matter experts</a:t>
            </a:r>
          </a:p>
          <a:p>
            <a:endParaRPr lang="en-GB" dirty="0"/>
          </a:p>
          <a:p>
            <a:r>
              <a:rPr lang="en-GB" dirty="0"/>
              <a:t>Can engineer in links to land based standards and showcase interoperability</a:t>
            </a:r>
          </a:p>
          <a:p>
            <a:endParaRPr lang="en-GB" dirty="0"/>
          </a:p>
          <a:p>
            <a:r>
              <a:rPr lang="en-GB" dirty="0"/>
              <a:t>Mirrors approach in Maritime Limits and Boundaries S-121 OGC pilot project</a:t>
            </a:r>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369848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Interesting things 3</a:t>
            </a:r>
            <a:br>
              <a:rPr lang="en-GB" dirty="0"/>
            </a:br>
            <a:r>
              <a:rPr lang="en-GB" dirty="0"/>
              <a:t>Maritime Boundaries and Limits</a:t>
            </a:r>
          </a:p>
        </p:txBody>
      </p:sp>
      <p:sp>
        <p:nvSpPr>
          <p:cNvPr id="3" name="Content Placeholder 2"/>
          <p:cNvSpPr>
            <a:spLocks noGrp="1"/>
          </p:cNvSpPr>
          <p:nvPr>
            <p:ph idx="1"/>
          </p:nvPr>
        </p:nvSpPr>
        <p:spPr/>
        <p:txBody>
          <a:bodyPr/>
          <a:lstStyle/>
          <a:p>
            <a:r>
              <a:rPr lang="en-GB" dirty="0"/>
              <a:t>Fundamental data for spatial data infrastructure, fundamental for many applications</a:t>
            </a:r>
          </a:p>
          <a:p>
            <a:r>
              <a:rPr lang="en-GB" dirty="0"/>
              <a:t>Different models exist between marine and land for representation of areas, zones, parcels, </a:t>
            </a:r>
            <a:r>
              <a:rPr lang="en-GB" dirty="0" err="1"/>
              <a:t>etc</a:t>
            </a:r>
            <a:r>
              <a:rPr lang="en-GB" dirty="0"/>
              <a:t>…</a:t>
            </a:r>
          </a:p>
          <a:p>
            <a:r>
              <a:rPr lang="en-GB" dirty="0"/>
              <a:t>Maritime limits and boundaries are modelled under an IHO working group – standard IHO S-121</a:t>
            </a:r>
          </a:p>
          <a:p>
            <a:r>
              <a:rPr lang="en-GB" dirty="0"/>
              <a:t>OGC pilot project has been proposed to explore the integration of the data model with OGC standards for encoding and distribution via web services.</a:t>
            </a:r>
          </a:p>
          <a:p>
            <a:r>
              <a:rPr lang="en-GB" dirty="0"/>
              <a:t>Pilot project will also explore the LADM/MLB “hooks” in the emerging standard.</a:t>
            </a:r>
          </a:p>
          <a:p>
            <a:r>
              <a:rPr lang="en-GB" dirty="0"/>
              <a:t>Great example of IHO modelled content in OGC standards</a:t>
            </a:r>
          </a:p>
          <a:p>
            <a:endParaRPr lang="en-GB" dirty="0"/>
          </a:p>
        </p:txBody>
      </p:sp>
      <p:sp>
        <p:nvSpPr>
          <p:cNvPr id="4" name="Footer Placeholder 3"/>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173198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10C5CA-D2E4-4A5C-A9F6-C9184F94DACA}"/>
              </a:ext>
            </a:extLst>
          </p:cNvPr>
          <p:cNvPicPr>
            <a:picLocks noChangeAspect="1"/>
          </p:cNvPicPr>
          <p:nvPr/>
        </p:nvPicPr>
        <p:blipFill>
          <a:blip r:embed="rId2"/>
          <a:stretch>
            <a:fillRect/>
          </a:stretch>
        </p:blipFill>
        <p:spPr>
          <a:xfrm>
            <a:off x="5161548" y="1685205"/>
            <a:ext cx="2075251" cy="2934650"/>
          </a:xfrm>
          <a:prstGeom prst="rect">
            <a:avLst/>
          </a:prstGeom>
        </p:spPr>
      </p:pic>
      <p:sp>
        <p:nvSpPr>
          <p:cNvPr id="2" name="Title 1">
            <a:extLst>
              <a:ext uri="{FF2B5EF4-FFF2-40B4-BE49-F238E27FC236}">
                <a16:creationId xmlns:a16="http://schemas.microsoft.com/office/drawing/2014/main" id="{E99711A7-1BC8-45AB-BB6C-2CE3887576F3}"/>
              </a:ext>
            </a:extLst>
          </p:cNvPr>
          <p:cNvSpPr>
            <a:spLocks noGrp="1"/>
          </p:cNvSpPr>
          <p:nvPr>
            <p:ph type="title"/>
          </p:nvPr>
        </p:nvSpPr>
        <p:spPr>
          <a:xfrm>
            <a:off x="198207" y="-3572"/>
            <a:ext cx="5821593" cy="994172"/>
          </a:xfrm>
        </p:spPr>
        <p:txBody>
          <a:bodyPr/>
          <a:lstStyle/>
          <a:p>
            <a:r>
              <a:rPr lang="en-GB" dirty="0"/>
              <a:t>The Environment is Changing</a:t>
            </a:r>
          </a:p>
        </p:txBody>
      </p:sp>
      <p:sp>
        <p:nvSpPr>
          <p:cNvPr id="3" name="Content Placeholder 2">
            <a:extLst>
              <a:ext uri="{FF2B5EF4-FFF2-40B4-BE49-F238E27FC236}">
                <a16:creationId xmlns:a16="http://schemas.microsoft.com/office/drawing/2014/main" id="{B1272C87-587C-438C-8ED3-A0176F45EF0F}"/>
              </a:ext>
            </a:extLst>
          </p:cNvPr>
          <p:cNvSpPr>
            <a:spLocks noGrp="1"/>
          </p:cNvSpPr>
          <p:nvPr>
            <p:ph idx="1"/>
          </p:nvPr>
        </p:nvSpPr>
        <p:spPr>
          <a:xfrm>
            <a:off x="145498" y="1596719"/>
            <a:ext cx="4382015" cy="3833981"/>
          </a:xfrm>
        </p:spPr>
        <p:txBody>
          <a:bodyPr>
            <a:normAutofit fontScale="85000" lnSpcReduction="20000"/>
          </a:bodyPr>
          <a:lstStyle/>
          <a:p>
            <a:r>
              <a:rPr lang="en-GB" sz="1800" dirty="0"/>
              <a:t>ISO19152 – Support interoperability with Land Administration standard</a:t>
            </a:r>
          </a:p>
          <a:p>
            <a:r>
              <a:rPr lang="en-GB" sz="1800" dirty="0"/>
              <a:t>Diversifying uses for data</a:t>
            </a:r>
          </a:p>
          <a:p>
            <a:pPr lvl="1"/>
            <a:r>
              <a:rPr lang="en-GB" sz="1500" dirty="0"/>
              <a:t>“digitalisation”</a:t>
            </a:r>
          </a:p>
          <a:p>
            <a:pPr lvl="1"/>
            <a:r>
              <a:rPr lang="en-GB" sz="1500" dirty="0"/>
              <a:t>MSDI</a:t>
            </a:r>
          </a:p>
          <a:p>
            <a:pPr lvl="1"/>
            <a:r>
              <a:rPr lang="en-GB" sz="1500" dirty="0"/>
              <a:t>Marine Cadastre</a:t>
            </a:r>
          </a:p>
          <a:p>
            <a:pPr lvl="1"/>
            <a:r>
              <a:rPr lang="en-GB" sz="1500" dirty="0"/>
              <a:t>Marine Protected Areas</a:t>
            </a:r>
          </a:p>
          <a:p>
            <a:pPr lvl="1"/>
            <a:r>
              <a:rPr lang="en-GB" sz="1500" dirty="0"/>
              <a:t>Marine Spatial Planning (MSP)</a:t>
            </a:r>
          </a:p>
          <a:p>
            <a:pPr lvl="1"/>
            <a:r>
              <a:rPr lang="en-GB" sz="1500" dirty="0"/>
              <a:t>UN sustainable Development Goals SDG 14</a:t>
            </a:r>
          </a:p>
          <a:p>
            <a:pPr lvl="1"/>
            <a:r>
              <a:rPr lang="en-GB" sz="1500" dirty="0"/>
              <a:t>UN-GGIM</a:t>
            </a:r>
          </a:p>
          <a:p>
            <a:pPr lvl="1"/>
            <a:r>
              <a:rPr lang="en-GB" sz="1500" dirty="0"/>
              <a:t>INSPIRE </a:t>
            </a:r>
          </a:p>
          <a:p>
            <a:r>
              <a:rPr lang="en-GB" sz="1800" dirty="0"/>
              <a:t>Maritime Limits and boundaries is a </a:t>
            </a:r>
            <a:r>
              <a:rPr lang="en-GB" sz="1800" u="sng" dirty="0"/>
              <a:t>fundamental</a:t>
            </a:r>
            <a:r>
              <a:rPr lang="en-GB" sz="1800" dirty="0"/>
              <a:t> dataset in the context of MSDI, its application to Marine Spatial Planning and the progress towards the UN’s sustainable Development Goals.</a:t>
            </a:r>
          </a:p>
          <a:p>
            <a:r>
              <a:rPr lang="en-GB" sz="1800" dirty="0"/>
              <a:t>Hydrographic data has far wider uses and potential.</a:t>
            </a:r>
          </a:p>
          <a:p>
            <a:endParaRPr lang="en-GB" sz="1800" dirty="0"/>
          </a:p>
          <a:p>
            <a:endParaRPr lang="en-GB" sz="1800" dirty="0"/>
          </a:p>
        </p:txBody>
      </p:sp>
      <p:sp>
        <p:nvSpPr>
          <p:cNvPr id="4" name="Rectangle 3">
            <a:extLst>
              <a:ext uri="{FF2B5EF4-FFF2-40B4-BE49-F238E27FC236}">
                <a16:creationId xmlns:a16="http://schemas.microsoft.com/office/drawing/2014/main" id="{3FBF842B-3E5B-4E86-ADA6-00F29502B972}"/>
              </a:ext>
            </a:extLst>
          </p:cNvPr>
          <p:cNvSpPr/>
          <p:nvPr/>
        </p:nvSpPr>
        <p:spPr>
          <a:xfrm>
            <a:off x="4656709" y="4321290"/>
            <a:ext cx="4382015" cy="1384995"/>
          </a:xfrm>
          <a:prstGeom prst="rect">
            <a:avLst/>
          </a:prstGeom>
        </p:spPr>
        <p:txBody>
          <a:bodyPr wrap="square">
            <a:spAutoFit/>
          </a:bodyPr>
          <a:lstStyle/>
          <a:p>
            <a:r>
              <a:rPr lang="en-US" sz="1200" dirty="0"/>
              <a:t>SDG14 Target 14.C.1</a:t>
            </a:r>
          </a:p>
          <a:p>
            <a:r>
              <a:rPr lang="en-US" sz="1200" dirty="0">
                <a:solidFill>
                  <a:srgbClr val="FF0000"/>
                </a:solidFill>
              </a:rPr>
              <a:t>Number of countries making progress in ratifying, accepting and implementing through legal, policy and institutional frameworks, ocean-related instruments that implement international law, as reflected in the United Nation Convention on the Law of the Sea, for the conservation and sustainable use of the oceans and their resources</a:t>
            </a:r>
            <a:endParaRPr lang="en-GB" sz="1200" dirty="0">
              <a:solidFill>
                <a:srgbClr val="FF0000"/>
              </a:solidFill>
            </a:endParaRPr>
          </a:p>
        </p:txBody>
      </p:sp>
      <p:pic>
        <p:nvPicPr>
          <p:cNvPr id="5" name="Picture 4">
            <a:extLst>
              <a:ext uri="{FF2B5EF4-FFF2-40B4-BE49-F238E27FC236}">
                <a16:creationId xmlns:a16="http://schemas.microsoft.com/office/drawing/2014/main" id="{471ECC8C-FB34-4151-8C16-199F9AC84860}"/>
              </a:ext>
            </a:extLst>
          </p:cNvPr>
          <p:cNvPicPr>
            <a:picLocks noChangeAspect="1"/>
          </p:cNvPicPr>
          <p:nvPr/>
        </p:nvPicPr>
        <p:blipFill>
          <a:blip r:embed="rId3"/>
          <a:stretch>
            <a:fillRect/>
          </a:stretch>
        </p:blipFill>
        <p:spPr>
          <a:xfrm>
            <a:off x="6667243" y="1042452"/>
            <a:ext cx="2216819" cy="2542999"/>
          </a:xfrm>
          <a:prstGeom prst="rect">
            <a:avLst/>
          </a:prstGeom>
        </p:spPr>
      </p:pic>
    </p:spTree>
    <p:extLst>
      <p:ext uri="{BB962C8B-B14F-4D97-AF65-F5344CB8AC3E}">
        <p14:creationId xmlns:p14="http://schemas.microsoft.com/office/powerpoint/2010/main" val="1251977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OGC_PowerPoin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1462</Words>
  <Application>Microsoft Office PowerPoint</Application>
  <PresentationFormat>On-screen Show (4:3)</PresentationFormat>
  <Paragraphs>172</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MS PGothic</vt:lpstr>
      <vt:lpstr>MS PGothic</vt:lpstr>
      <vt:lpstr>Arial</vt:lpstr>
      <vt:lpstr>Arial Black</vt:lpstr>
      <vt:lpstr>Arial Narrow</vt:lpstr>
      <vt:lpstr>Calibri</vt:lpstr>
      <vt:lpstr>CG Times</vt:lpstr>
      <vt:lpstr>Times New Roman</vt:lpstr>
      <vt:lpstr>Verdana</vt:lpstr>
      <vt:lpstr>Wingdings</vt:lpstr>
      <vt:lpstr>OGC_PowerPoint_Template</vt:lpstr>
      <vt:lpstr>OGC Marine Domain Working Group (MDWG) Update</vt:lpstr>
      <vt:lpstr>Update – MDWG2</vt:lpstr>
      <vt:lpstr>PowerPoint Presentation</vt:lpstr>
      <vt:lpstr>Interoperability will be key</vt:lpstr>
      <vt:lpstr>Interesting Things 2 – OGC PipelineML &amp; S-100</vt:lpstr>
      <vt:lpstr>Interesting Things 2 – Cables, Pipelines</vt:lpstr>
      <vt:lpstr>Why is this good?</vt:lpstr>
      <vt:lpstr>Interesting things 3 Maritime Boundaries and Limits</vt:lpstr>
      <vt:lpstr>The Environment is Changing</vt:lpstr>
      <vt:lpstr>Engaging a wider community</vt:lpstr>
      <vt:lpstr>The S-121 model Structure</vt:lpstr>
      <vt:lpstr>PowerPoint Presentation</vt:lpstr>
      <vt:lpstr>PowerPoint Presentation</vt:lpstr>
      <vt:lpstr>Pilot project goals</vt:lpstr>
      <vt:lpstr>OGC meetings</vt:lpstr>
      <vt:lpstr>Other Activities:</vt:lpstr>
      <vt:lpstr>Working Group on Marine Geospatial Information (MGIWG)</vt:lpstr>
      <vt:lpstr>Our Plan…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Volunteered Geographic Information (VGI) Workshop</dc:title>
  <dc:subject>OGC TC/PC</dc:subject>
  <dc:creator>Scott Simmons</dc:creator>
  <cp:lastModifiedBy>Jonathan Pritchard</cp:lastModifiedBy>
  <cp:revision>74</cp:revision>
  <cp:lastPrinted>2003-02-03T21:59:32Z</cp:lastPrinted>
  <dcterms:created xsi:type="dcterms:W3CDTF">2015-09-08T23:47:11Z</dcterms:created>
  <dcterms:modified xsi:type="dcterms:W3CDTF">2018-05-15T07:44:15Z</dcterms:modified>
</cp:coreProperties>
</file>