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63" r:id="rId2"/>
    <p:sldId id="365" r:id="rId3"/>
    <p:sldId id="377" r:id="rId4"/>
    <p:sldId id="379" r:id="rId5"/>
    <p:sldId id="443" r:id="rId6"/>
    <p:sldId id="410" r:id="rId7"/>
    <p:sldId id="439" r:id="rId8"/>
    <p:sldId id="445" r:id="rId9"/>
    <p:sldId id="435" r:id="rId10"/>
    <p:sldId id="446" r:id="rId11"/>
    <p:sldId id="451" r:id="rId12"/>
    <p:sldId id="433" r:id="rId13"/>
    <p:sldId id="449" r:id="rId14"/>
    <p:sldId id="448" r:id="rId15"/>
    <p:sldId id="430" r:id="rId16"/>
    <p:sldId id="444" r:id="rId17"/>
    <p:sldId id="450" r:id="rId18"/>
    <p:sldId id="441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94C8"/>
    <a:srgbClr val="0094EE"/>
    <a:srgbClr val="0088EE"/>
    <a:srgbClr val="007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0" autoAdjust="0"/>
    <p:restoredTop sz="94660"/>
  </p:normalViewPr>
  <p:slideViewPr>
    <p:cSldViewPr>
      <p:cViewPr>
        <p:scale>
          <a:sx n="95" d="100"/>
          <a:sy n="95" d="100"/>
        </p:scale>
        <p:origin x="534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4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044C4-310A-4EC3-8391-9684BAA0ABEB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753FA-E3B6-412C-86D9-7530585D5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445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59A4E-4A9B-460D-AF51-03146E1B9F01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CE3D5-BD27-4E5A-AAAD-615CC37AE4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60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0FB517-CC8B-4EF1-974C-57E6F4FC0CBB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272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0FB517-CC8B-4EF1-974C-57E6F4FC0CBB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026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084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ert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1876425" y="647700"/>
            <a:ext cx="7143750" cy="127000"/>
          </a:xfrm>
          <a:prstGeom prst="rect">
            <a:avLst/>
          </a:prstGeom>
          <a:solidFill>
            <a:srgbClr val="003366">
              <a:alpha val="8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68313" y="58769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58769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8769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23A42F-6F2B-4465-88F7-52FE0535C304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414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567737" cy="5184081"/>
          </a:xfrm>
          <a:prstGeom prst="rect">
            <a:avLst/>
          </a:prstGeom>
        </p:spPr>
        <p:txBody>
          <a:bodyPr/>
          <a:lstStyle>
            <a:lvl1pPr>
              <a:buFont typeface="Calibri" pitchFamily="34" charset="0"/>
              <a:buChar char="•"/>
              <a:defRPr>
                <a:latin typeface="+mn-lt"/>
              </a:defRPr>
            </a:lvl1pPr>
            <a:lvl2pPr>
              <a:buFont typeface="Calibri" pitchFamily="34" charset="0"/>
              <a:buChar char="•"/>
              <a:defRPr>
                <a:latin typeface="+mn-lt"/>
              </a:defRPr>
            </a:lvl2pPr>
            <a:lvl3pPr>
              <a:buFont typeface="Calibri" pitchFamily="34" charset="0"/>
              <a:buChar char="•"/>
              <a:defRPr>
                <a:latin typeface="+mn-lt"/>
              </a:defRPr>
            </a:lvl3pPr>
            <a:lvl4pPr>
              <a:buFont typeface="Calibri" pitchFamily="34" charset="0"/>
              <a:buChar char="•"/>
              <a:defRPr>
                <a:latin typeface="+mn-lt"/>
              </a:defRPr>
            </a:lvl4pPr>
            <a:lvl5pPr>
              <a:buFont typeface="Calibri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953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2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935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5575"/>
            <a:ext cx="172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1876425" y="620713"/>
            <a:ext cx="7143750" cy="161925"/>
          </a:xfrm>
          <a:prstGeom prst="rect">
            <a:avLst/>
          </a:prstGeom>
          <a:solidFill>
            <a:srgbClr val="003366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107950" y="6380163"/>
            <a:ext cx="6191250" cy="144462"/>
          </a:xfrm>
          <a:prstGeom prst="rect">
            <a:avLst/>
          </a:prstGeom>
          <a:solidFill>
            <a:srgbClr val="003366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8636000" y="6380163"/>
            <a:ext cx="400050" cy="144462"/>
          </a:xfrm>
          <a:prstGeom prst="rect">
            <a:avLst/>
          </a:prstGeom>
          <a:solidFill>
            <a:srgbClr val="003366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6300788" y="6381750"/>
            <a:ext cx="237648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000" b="1">
                <a:solidFill>
                  <a:srgbClr val="003366"/>
                </a:solidFill>
              </a:rPr>
              <a:t>Leading the way; making a difference</a:t>
            </a:r>
          </a:p>
        </p:txBody>
      </p:sp>
    </p:spTree>
    <p:extLst>
      <p:ext uri="{BB962C8B-B14F-4D97-AF65-F5344CB8AC3E}">
        <p14:creationId xmlns:p14="http://schemas.microsoft.com/office/powerpoint/2010/main" val="3754967143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Intert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1876425" y="647700"/>
            <a:ext cx="7143750" cy="127000"/>
          </a:xfrm>
          <a:prstGeom prst="rect">
            <a:avLst/>
          </a:prstGeom>
          <a:solidFill>
            <a:srgbClr val="003366">
              <a:alpha val="8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97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813" y="1"/>
            <a:ext cx="7596187" cy="764704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12776"/>
            <a:ext cx="8675687" cy="48245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17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261" y="764704"/>
            <a:ext cx="7596187" cy="9810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97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22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68313" y="1196975"/>
            <a:ext cx="8567737" cy="547211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47813" y="-99391"/>
            <a:ext cx="7596187" cy="864096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93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813" y="-99391"/>
            <a:ext cx="7596187" cy="864096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23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364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2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0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060575"/>
            <a:ext cx="8675687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876425" y="647700"/>
            <a:ext cx="7143750" cy="127000"/>
          </a:xfrm>
          <a:prstGeom prst="rect">
            <a:avLst/>
          </a:prstGeom>
          <a:solidFill>
            <a:srgbClr val="00068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07950" y="6524625"/>
            <a:ext cx="6191250" cy="134938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636000" y="6524625"/>
            <a:ext cx="400050" cy="134938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300788" y="6526213"/>
            <a:ext cx="2376487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 dirty="0">
                <a:solidFill>
                  <a:srgbClr val="002060"/>
                </a:solidFill>
              </a:rPr>
              <a:t>Leading the way; Making a difference</a:t>
            </a:r>
          </a:p>
        </p:txBody>
      </p:sp>
      <p:sp>
        <p:nvSpPr>
          <p:cNvPr id="2055" name="Title Placeholder 13"/>
          <p:cNvSpPr>
            <a:spLocks noGrp="1"/>
          </p:cNvSpPr>
          <p:nvPr>
            <p:ph type="title"/>
          </p:nvPr>
        </p:nvSpPr>
        <p:spPr bwMode="auto">
          <a:xfrm>
            <a:off x="611188" y="7651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056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950" y="155575"/>
            <a:ext cx="172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266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accent2"/>
          </a:solidFill>
          <a:latin typeface="Calibri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accent2"/>
          </a:solidFill>
          <a:latin typeface="Calibri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accent2"/>
          </a:solidFill>
          <a:latin typeface="Calibri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accent2"/>
          </a:solidFill>
          <a:latin typeface="Calibri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intertanko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owerpoint_base_slide_l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15227" y="44591"/>
            <a:ext cx="7772400" cy="1368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7600" b="1" dirty="0">
                <a:solidFill>
                  <a:schemeClr val="bg1"/>
                </a:solidFill>
              </a:rPr>
              <a:t>INTERTANKO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452232" y="333375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Calibri" pitchFamily="34" charset="0"/>
              <a:buNone/>
            </a:pPr>
            <a:endParaRPr lang="en-GB" altLang="en-US" sz="2400" b="1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Calibri" pitchFamily="34" charset="0"/>
              <a:buNone/>
            </a:pPr>
            <a:r>
              <a:rPr lang="en-GB" altLang="en-US" b="1" dirty="0">
                <a:solidFill>
                  <a:schemeClr val="bg1"/>
                </a:solidFill>
              </a:rPr>
              <a:t>Johan Gahnström</a:t>
            </a:r>
            <a:br>
              <a:rPr lang="en-GB" altLang="en-US" b="1" dirty="0">
                <a:solidFill>
                  <a:schemeClr val="bg1"/>
                </a:solidFill>
              </a:rPr>
            </a:b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31" y="2159145"/>
            <a:ext cx="9108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IHO HSSC 10</a:t>
            </a:r>
          </a:p>
          <a:p>
            <a:pPr algn="ctr"/>
            <a:r>
              <a:rPr lang="en-GB" sz="3200" b="1" dirty="0">
                <a:solidFill>
                  <a:schemeClr val="bg1"/>
                </a:solidFill>
              </a:rPr>
              <a:t>Short update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6634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Cyber Security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Kick off meeting for third edition of the joint industry guidelines in May (sometimes wrongly referred to as the BIMCO guidelines…)</a:t>
            </a:r>
          </a:p>
          <a:p>
            <a:r>
              <a:rPr lang="en-GB" dirty="0"/>
              <a:t>IACS have a working group on establishing shipbuilding standards for newbuilt ships</a:t>
            </a:r>
          </a:p>
          <a:p>
            <a:endParaRPr lang="sv-SE" dirty="0"/>
          </a:p>
          <a:p>
            <a:r>
              <a:rPr lang="sv-SE" dirty="0"/>
              <a:t>H</a:t>
            </a:r>
            <a:r>
              <a:rPr lang="en-GB" dirty="0" err="1"/>
              <a:t>igh</a:t>
            </a:r>
            <a:r>
              <a:rPr lang="en-GB" dirty="0"/>
              <a:t> on INTERTANKO agenda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098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Powerpoint_base_slide_l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20808" y="512339"/>
            <a:ext cx="7772400" cy="204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95536" y="1988840"/>
            <a:ext cx="8097672" cy="1611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Calibri" pitchFamily="34" charset="0"/>
              <a:buNone/>
            </a:pPr>
            <a:r>
              <a:rPr lang="sv-SE" altLang="en-US" b="1" dirty="0">
                <a:solidFill>
                  <a:schemeClr val="bg1"/>
                </a:solidFill>
              </a:rPr>
              <a:t>Some thoughts and questions</a:t>
            </a:r>
            <a:endParaRPr lang="en-GB" altLang="en-US" b="1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Calibri" pitchFamily="34" charset="0"/>
              <a:buNone/>
            </a:pPr>
            <a:endParaRPr lang="en-GB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854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 &amp; P notices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5"/>
            <a:ext cx="9144000" cy="576063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INTERTANKO notes the IHO progress on recognizing that T&amp;P notices in general </a:t>
            </a:r>
            <a:r>
              <a:rPr lang="en-GB" b="1" u="sng" dirty="0"/>
              <a:t>do not </a:t>
            </a:r>
            <a:r>
              <a:rPr lang="en-GB" dirty="0"/>
              <a:t>have a role in ENC production and that the weekly updates should include T&amp;P notices.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INTERTANKO also recognizes that the new Presentation library allows for timed entries in ENC updates.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However, INTERTANKO do, despite the fact that this has been recognised by IHO-HSSC, there is still not a finalised solution and UKHO is still issuing AIO because there is a need to do so.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 speedy implementation by HO’s is high on the members wish list.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As is a list of participating HO’s</a:t>
            </a:r>
          </a:p>
        </p:txBody>
      </p:sp>
    </p:spTree>
    <p:extLst>
      <p:ext uri="{BB962C8B-B14F-4D97-AF65-F5344CB8AC3E}">
        <p14:creationId xmlns:p14="http://schemas.microsoft.com/office/powerpoint/2010/main" val="304080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581C2-FB8E-4B9C-A730-E8D8C09F2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Depth contours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0F6D6-D994-46B5-9F18-3D28F4375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764705"/>
            <a:ext cx="9144000" cy="5472607"/>
          </a:xfrm>
        </p:spPr>
        <p:txBody>
          <a:bodyPr/>
          <a:lstStyle/>
          <a:p>
            <a:r>
              <a:rPr lang="sv-SE" dirty="0"/>
              <a:t>We are very greatful to the work done by ENCWG on higer density depth contours</a:t>
            </a:r>
          </a:p>
          <a:p>
            <a:r>
              <a:rPr lang="sv-SE" dirty="0"/>
              <a:t>We look forward to a widespread implementation of this to all HO’s</a:t>
            </a:r>
          </a:p>
          <a:p>
            <a:endParaRPr lang="sv-SE" dirty="0"/>
          </a:p>
          <a:p>
            <a:r>
              <a:rPr lang="sv-SE" dirty="0"/>
              <a:t>An alternate route for S-57/ECDIS would be to populate with higher density bathymetry and allow for automatic Depth Contours generation based on safety depth</a:t>
            </a:r>
          </a:p>
          <a:p>
            <a:r>
              <a:rPr lang="sv-SE" dirty="0"/>
              <a:t> (no-go areas are drawn today manually!)</a:t>
            </a:r>
          </a:p>
        </p:txBody>
      </p:sp>
    </p:spTree>
    <p:extLst>
      <p:ext uri="{BB962C8B-B14F-4D97-AF65-F5344CB8AC3E}">
        <p14:creationId xmlns:p14="http://schemas.microsoft.com/office/powerpoint/2010/main" val="2892513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57681-1023-4BC2-A76E-B88E9A1DA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Quality of underlying ENC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7A45B-1543-4588-A141-56EF15CB9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4704"/>
            <a:ext cx="9071223" cy="5688631"/>
          </a:xfrm>
        </p:spPr>
        <p:txBody>
          <a:bodyPr/>
          <a:lstStyle/>
          <a:p>
            <a:r>
              <a:rPr lang="en-GB" sz="2400" dirty="0"/>
              <a:t>Example (many </a:t>
            </a:r>
            <a:r>
              <a:rPr lang="en-GB" sz="2400" dirty="0" err="1"/>
              <a:t>many</a:t>
            </a:r>
            <a:r>
              <a:rPr lang="en-GB" sz="2400" dirty="0"/>
              <a:t> more exist):</a:t>
            </a:r>
          </a:p>
          <a:p>
            <a:r>
              <a:rPr lang="en-GB" sz="2400" dirty="0"/>
              <a:t>A vessel arrives at a port in Spain. In the updated chart the channel depth is 10.6 meters</a:t>
            </a:r>
          </a:p>
          <a:p>
            <a:r>
              <a:rPr lang="en-GB" sz="2400" dirty="0"/>
              <a:t>The port via agent says the channel actually has 13 meters depth</a:t>
            </a:r>
          </a:p>
          <a:p>
            <a:r>
              <a:rPr lang="en-GB" sz="2400" dirty="0"/>
              <a:t>Ship ask the port to support evidence that the depth is what they say. This is not produced.</a:t>
            </a:r>
          </a:p>
          <a:p>
            <a:r>
              <a:rPr lang="en-GB" sz="2400" dirty="0"/>
              <a:t>Ship refuses to enter the port.</a:t>
            </a:r>
          </a:p>
          <a:p>
            <a:r>
              <a:rPr lang="en-GB" sz="2400" dirty="0"/>
              <a:t>Ship and master on HOLD by charter (cannot trade for this charterer) </a:t>
            </a:r>
          </a:p>
          <a:p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How should a ship act when there is a difference between a port and an official ENC when no proof is provided by the port? Note that the commercial pressure is huge…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How does HO’s collaborate with ports? Is it push or pull?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06529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1641" y="1"/>
            <a:ext cx="7812360" cy="764704"/>
          </a:xfrm>
        </p:spPr>
        <p:txBody>
          <a:bodyPr/>
          <a:lstStyle/>
          <a:p>
            <a:r>
              <a:rPr lang="en-GB" sz="2800" dirty="0"/>
              <a:t>Upgrade to the newest IHO presentation library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760640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sv-SE" b="1" u="sng" dirty="0"/>
              <a:t>What we learned:</a:t>
            </a:r>
            <a:endParaRPr lang="en-GB" b="1" u="sng" dirty="0"/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GB" dirty="0"/>
              <a:t>For future larger upgrades, two dates:</a:t>
            </a:r>
          </a:p>
          <a:p>
            <a:pPr marL="1257300" lvl="2" indent="-457200">
              <a:buFont typeface="Courier New" panose="02070309020205020404" pitchFamily="49" charset="0"/>
              <a:buChar char="o"/>
            </a:pPr>
            <a:r>
              <a:rPr lang="en-GB" dirty="0"/>
              <a:t>One for manufacturers to have the software upgrades available for </a:t>
            </a:r>
            <a:r>
              <a:rPr lang="en-GB" u="sng" dirty="0"/>
              <a:t>ALL</a:t>
            </a:r>
            <a:r>
              <a:rPr lang="en-GB" dirty="0"/>
              <a:t> equipment</a:t>
            </a:r>
          </a:p>
          <a:p>
            <a:pPr marL="1257300" lvl="2" indent="-457200">
              <a:buFont typeface="Courier New" panose="02070309020205020404" pitchFamily="49" charset="0"/>
              <a:buChar char="o"/>
            </a:pPr>
            <a:r>
              <a:rPr lang="en-GB" dirty="0"/>
              <a:t>One for when the ships to have it installed on-board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sv-SE" dirty="0"/>
              <a:t>With the paper from China to IMO MSC saying that upgraded ECDIS systems require a new Type approval. Upgrades to ECDIS software to be kept at long intervals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sv-SE" dirty="0"/>
              <a:t>A learning and preferably interactive teaching tool for end users is needed. This upgrade changed how the tool for safe navigation behave. How would it be done for the airline industry?</a:t>
            </a:r>
            <a:endParaRPr lang="en-GB" dirty="0"/>
          </a:p>
          <a:p>
            <a:pPr marL="1257300" lvl="2" indent="-457200">
              <a:buFont typeface="Courier New" panose="02070309020205020404" pitchFamily="49" charset="0"/>
              <a:buChar char="o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780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/>
              <a:t>S-Mode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3999" cy="547260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Interlay between layers such as radar and ECDIS but also future S-100 layers. S-98 does it to some extent. But what says that other layers/PS cant be displayed beyond S-98. How do we do then?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sv-SE" sz="2400" dirty="0"/>
              <a:t>W</a:t>
            </a:r>
            <a:r>
              <a:rPr lang="en-GB" sz="2400" dirty="0"/>
              <a:t>ho is in control of ECDIS and layers/PS ensuring that an ECDIS always acts as a safety of navigation tool?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 user should be able to perform the same type of task in a similar way regardless if it’s a radar, ECDIS or a combination. (example VRM and EBL)</a:t>
            </a:r>
          </a:p>
          <a:p>
            <a:pPr marL="400050" lvl="1" indent="0">
              <a:buNone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38242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6D07E-F9D9-4816-9CD8-257F9D4F4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S-100 questions and reflections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31973-9978-40AF-987C-CDA8B0896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836712"/>
            <a:ext cx="9144000" cy="5688632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INTERTANKO is in general </a:t>
            </a:r>
            <a:r>
              <a:rPr lang="en-GB" dirty="0"/>
              <a:t>positive</a:t>
            </a:r>
            <a:r>
              <a:rPr lang="sv-SE" dirty="0"/>
              <a:t> to the development of a standard that </a:t>
            </a:r>
            <a:r>
              <a:rPr lang="en-GB" dirty="0"/>
              <a:t>addresses</a:t>
            </a:r>
            <a:r>
              <a:rPr lang="sv-SE" dirty="0"/>
              <a:t> E-Navigation. BUT...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Should S-100 be a carriage requirement or be voluntary?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sv-SE" dirty="0"/>
              <a:t>T</a:t>
            </a:r>
            <a:r>
              <a:rPr lang="en-GB" dirty="0"/>
              <a:t>he ECDIS is a tool for safe navigation replacing paper charts. Where should all information go?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Who has the overall control of interactions between PS. S-98 only identifies some layers/PS…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sv-SE" dirty="0"/>
              <a:t>If a carrige requirement: How will changes to a PS be done/pushed out, this can change how the ECDIS operates (data is depicted) but does not require an upgrade of the software...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Where do end users go when we identify a need for PS?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S-1xx for a radar image?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sv-SE" dirty="0"/>
              <a:t>S-1xx for a ship layout and a terminal layout including mooring points and loading arms (cargo equipment), fenders etc. (compatibility studies)</a:t>
            </a:r>
            <a:endParaRPr lang="en-GB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sv-SE" dirty="0"/>
              <a:t>S-1xx Currents at various water depths (example Rotterdam)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sv-SE" dirty="0"/>
              <a:t>?? Elevation and buildings on the shore side (3D?)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sv-SE" dirty="0"/>
              <a:t>S-2xx Depiction on actual layout of AtoN (2D/3D)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If S-100 will be a carriage requirement, the upgrade must be timed and coordinated with the release of S-mode.  Both must </a:t>
            </a:r>
            <a:r>
              <a:rPr lang="en-GB"/>
              <a:t>be mature.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536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908720"/>
            <a:ext cx="5148063" cy="3432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825500"/>
            <a:ext cx="3779912" cy="512378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sv-SE" sz="5300" dirty="0"/>
              <a:t>Thank you</a:t>
            </a:r>
            <a:br>
              <a:rPr lang="sv-SE" dirty="0"/>
            </a:br>
            <a:r>
              <a:rPr lang="sv-SE" sz="1600" b="1" dirty="0"/>
              <a:t>Capt. Johan Gahnström</a:t>
            </a:r>
            <a:br>
              <a:rPr lang="sv-SE" sz="1600" b="1" dirty="0"/>
            </a:br>
            <a:br>
              <a:rPr lang="sv-SE" sz="1800" dirty="0">
                <a:solidFill>
                  <a:schemeClr val="accent1"/>
                </a:solidFill>
              </a:rPr>
            </a:br>
            <a:r>
              <a:rPr lang="sv-SE" sz="1600" b="1" dirty="0"/>
              <a:t>johan.gahnstrom@intertanko.com</a:t>
            </a:r>
            <a:br>
              <a:rPr lang="sv-SE" sz="1600" b="1" dirty="0"/>
            </a:br>
            <a:br>
              <a:rPr lang="sv-SE" sz="1600" b="1" dirty="0"/>
            </a:br>
            <a:r>
              <a:rPr lang="sv-SE" sz="1600" b="1" dirty="0"/>
              <a:t>+44 (788) 400 20 68</a:t>
            </a:r>
            <a:br>
              <a:rPr lang="sv-SE" sz="1600" b="1" dirty="0"/>
            </a:br>
            <a:br>
              <a:rPr lang="sv-SE" sz="1600" b="1" dirty="0"/>
            </a:br>
            <a:br>
              <a:rPr lang="sv-SE" sz="1600" b="1" dirty="0"/>
            </a:br>
            <a:br>
              <a:rPr lang="sv-SE" sz="1600" b="1" dirty="0"/>
            </a:br>
            <a:br>
              <a:rPr lang="sv-SE" sz="1600" b="1" dirty="0"/>
            </a:br>
            <a:r>
              <a:rPr lang="sv-SE" sz="1600" b="1" dirty="0"/>
              <a:t>For participation in evaluation of standards etc. Use:</a:t>
            </a:r>
            <a:br>
              <a:rPr lang="sv-SE" sz="1600" b="1" dirty="0"/>
            </a:br>
            <a:br>
              <a:rPr lang="sv-SE" sz="1600" b="1" dirty="0"/>
            </a:br>
            <a:r>
              <a:rPr lang="sv-SE" sz="1600" b="1" dirty="0"/>
              <a:t>marine@intertanko.com</a:t>
            </a:r>
            <a:br>
              <a:rPr lang="sv-SE" sz="1600" dirty="0">
                <a:solidFill>
                  <a:schemeClr val="bg1"/>
                </a:solidFill>
              </a:rPr>
            </a:br>
            <a:r>
              <a:rPr lang="sv-SE" sz="1600" dirty="0">
                <a:solidFill>
                  <a:schemeClr val="bg1"/>
                </a:solidFill>
              </a:rPr>
              <a:t>johan@competensea.com</a:t>
            </a:r>
            <a:br>
              <a:rPr lang="sv-SE" sz="1600" dirty="0">
                <a:solidFill>
                  <a:schemeClr val="bg1"/>
                </a:solidFill>
              </a:rPr>
            </a:br>
            <a:r>
              <a:rPr lang="sv-SE" sz="1600" dirty="0">
                <a:solidFill>
                  <a:schemeClr val="bg1"/>
                </a:solidFill>
              </a:rPr>
              <a:t>CompetenSea</a:t>
            </a:r>
            <a:br>
              <a:rPr lang="sv-SE" sz="1600" dirty="0">
                <a:solidFill>
                  <a:schemeClr val="bg1"/>
                </a:solidFill>
              </a:rPr>
            </a:br>
            <a:r>
              <a:rPr lang="sv-SE" sz="1600" dirty="0">
                <a:solidFill>
                  <a:schemeClr val="bg1"/>
                </a:solidFill>
              </a:rPr>
              <a:t>www.competensea.com</a:t>
            </a:r>
            <a:endParaRPr lang="sv-SE" sz="27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11776" y="5733256"/>
            <a:ext cx="54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2"/>
                </a:solidFill>
                <a:latin typeface="Calibri" pitchFamily="34" charset="0"/>
                <a:ea typeface="+mj-ea"/>
                <a:cs typeface="+mj-cs"/>
              </a:rPr>
              <a:t>More information?</a:t>
            </a:r>
          </a:p>
          <a:p>
            <a:r>
              <a:rPr lang="en-GB" sz="1600" b="1" dirty="0">
                <a:solidFill>
                  <a:schemeClr val="accent2"/>
                </a:solidFill>
                <a:latin typeface="Calibri" pitchFamily="34" charset="0"/>
                <a:ea typeface="+mj-ea"/>
                <a:cs typeface="+mj-cs"/>
              </a:rPr>
              <a:t>INTERTANKO web page:     </a:t>
            </a:r>
            <a:r>
              <a:rPr lang="en-GB" sz="1600" b="1" dirty="0">
                <a:solidFill>
                  <a:schemeClr val="accent2"/>
                </a:solidFill>
                <a:latin typeface="Calibri" pitchFamily="34" charset="0"/>
                <a:ea typeface="+mj-ea"/>
                <a:cs typeface="+mj-cs"/>
                <a:hlinkClick r:id="rId4"/>
              </a:rPr>
              <a:t>www.intertanko.com</a:t>
            </a:r>
            <a:endParaRPr lang="en-GB" sz="1600" b="1" dirty="0">
              <a:solidFill>
                <a:schemeClr val="accent2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2699" y="4118629"/>
            <a:ext cx="26452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>
                <a:solidFill>
                  <a:schemeClr val="bg1"/>
                </a:solidFill>
              </a:rPr>
              <a:t>Port of Gotheburg, Sweden: Photo: Johan Gahnström</a:t>
            </a:r>
          </a:p>
        </p:txBody>
      </p:sp>
    </p:spTree>
    <p:extLst>
      <p:ext uri="{BB962C8B-B14F-4D97-AF65-F5344CB8AC3E}">
        <p14:creationId xmlns:p14="http://schemas.microsoft.com/office/powerpoint/2010/main" val="3518379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72008"/>
            <a:ext cx="8316416" cy="764704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3600" b="1" kern="0" dirty="0">
              <a:solidFill>
                <a:srgbClr val="333399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6056" y="1399703"/>
            <a:ext cx="4032448" cy="4693593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Members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>
              <a:spcAft>
                <a:spcPts val="1000"/>
              </a:spcAft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Lead continuous improvement of tanker industry’s performance     </a:t>
            </a:r>
            <a:endParaRPr lang="en-GB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Strive to achieve the goals of:  </a:t>
            </a:r>
          </a:p>
          <a:p>
            <a:endParaRPr lang="en-GB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ZERO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 fatalities </a:t>
            </a:r>
            <a:endParaRPr lang="en-GB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ZERO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 pollution </a:t>
            </a:r>
            <a:endParaRPr lang="en-GB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ZERO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 detentions </a:t>
            </a:r>
            <a:endParaRPr lang="en-GB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Deliver highest quality services to meet stakeholders’ expectations</a:t>
            </a:r>
            <a:endParaRPr lang="en-GB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Promote availability and use of personnel with best marine skills and competencies </a:t>
            </a:r>
            <a:endParaRPr lang="en-GB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2519" y="131194"/>
            <a:ext cx="8634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kern="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+mj-ea"/>
              </a:rPr>
              <a:t>INTERTANKO 2018</a:t>
            </a:r>
            <a:endParaRPr lang="en-GB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96" y="1412776"/>
            <a:ext cx="4976338" cy="46935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1801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6083" y="44624"/>
            <a:ext cx="8634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kern="0" dirty="0">
                <a:solidFill>
                  <a:srgbClr val="333399"/>
                </a:solidFill>
                <a:latin typeface="Calibri" pitchFamily="34" charset="0"/>
                <a:ea typeface="+mj-ea"/>
              </a:rPr>
              <a:t>Members working for Members</a:t>
            </a:r>
            <a:endParaRPr lang="en-GB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764704"/>
            <a:ext cx="939653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40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005">
            <a:off x="6799263" y="2230438"/>
            <a:ext cx="2878137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 descr="C:\Users\katharina\AppData\Local\Microsoft\Windows\Temporary Internet Files\Content.Outlook\ZCI76RKL\dry-dock-checklist_2017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4644">
            <a:off x="-52714" y="1976165"/>
            <a:ext cx="3067050" cy="4333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3" descr="C:\Users\katharina\AppData\Local\Microsoft\Windows\Temporary Internet Files\Content.Outlook\ZCI76RKL\EU_MRV_Cover_V1.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996" y="1755775"/>
            <a:ext cx="2981325" cy="42179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itle 1"/>
          <p:cNvSpPr>
            <a:spLocks noGrp="1"/>
          </p:cNvSpPr>
          <p:nvPr>
            <p:ph type="title"/>
          </p:nvPr>
        </p:nvSpPr>
        <p:spPr>
          <a:xfrm>
            <a:off x="1547813" y="-100013"/>
            <a:ext cx="7596187" cy="865188"/>
          </a:xfrm>
        </p:spPr>
        <p:txBody>
          <a:bodyPr/>
          <a:lstStyle/>
          <a:p>
            <a:r>
              <a:rPr lang="en-GB" altLang="en-US" b="1"/>
              <a:t>Guidance and Research</a:t>
            </a:r>
          </a:p>
        </p:txBody>
      </p:sp>
      <p:pic>
        <p:nvPicPr>
          <p:cNvPr id="19462" name="Picture 6" descr="C:\Users\katharina\AppData\Local\Microsoft\Windows\Temporary Internet Files\Content.Outlook\ZCI76RKL\Fuel_study_FOBAS_Cov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0013">
            <a:off x="316942" y="1709032"/>
            <a:ext cx="2665413" cy="37655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5" descr="C:\Users\katharina\AppData\Local\Microsoft\Windows\Temporary Internet Files\Content.Outlook\ZCI76RKL\Guidance-on-Monitoring-and-Sampling-for-Compliance-with-the-2013-VGP-print_new_1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123">
            <a:off x="6286288" y="1194620"/>
            <a:ext cx="2882900" cy="40719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30" y="1407997"/>
            <a:ext cx="2613937" cy="3693126"/>
          </a:xfrm>
          <a:prstGeom prst="rect">
            <a:avLst/>
          </a:prstGeom>
          <a:ln w="57150">
            <a:solidFill>
              <a:srgbClr val="FF0000"/>
            </a:solidFill>
            <a:prstDash val="dash"/>
          </a:ln>
        </p:spPr>
      </p:pic>
      <p:pic>
        <p:nvPicPr>
          <p:cNvPr id="9" name="Picture 2" descr="C:\Users\katharina\AppData\Local\Microsoft\Windows\Temporary Internet Files\Content.Outlook\ZCI76RKL\Gap-analysis-cover_new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808">
            <a:off x="3966750" y="1398545"/>
            <a:ext cx="2520851" cy="356106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889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2" cstate="screen"/>
          <a:srcRect l="125" t="12462" r="-125" b="38265"/>
          <a:stretch/>
        </p:blipFill>
        <p:spPr bwMode="auto">
          <a:xfrm>
            <a:off x="395536" y="5356340"/>
            <a:ext cx="9772358" cy="112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33277">
            <a:off x="5710100" y="2548904"/>
            <a:ext cx="3807969" cy="324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552" y="930503"/>
            <a:ext cx="8748464" cy="4802753"/>
          </a:xfrm>
        </p:spPr>
        <p:txBody>
          <a:bodyPr/>
          <a:lstStyle/>
          <a:p>
            <a:pPr algn="l" eaLnBrk="1" fontAlgn="t" hangingPunct="1"/>
            <a:r>
              <a:rPr lang="en-GB" sz="2800" b="1" dirty="0">
                <a:solidFill>
                  <a:srgbClr val="002060"/>
                </a:solidFill>
              </a:rPr>
              <a:t>Tripartite Meetings </a:t>
            </a:r>
            <a:r>
              <a:rPr lang="en-GB" sz="2800" dirty="0">
                <a:solidFill>
                  <a:srgbClr val="002060"/>
                </a:solidFill>
              </a:rPr>
              <a:t>with Class &amp; Yards, Seoul, Rep. Korea</a:t>
            </a:r>
            <a:br>
              <a:rPr lang="en-GB" sz="2800" dirty="0">
                <a:solidFill>
                  <a:srgbClr val="002060"/>
                </a:solidFill>
              </a:rPr>
            </a:br>
            <a:r>
              <a:rPr lang="en-GB" sz="2800" b="1" dirty="0">
                <a:solidFill>
                  <a:srgbClr val="002060"/>
                </a:solidFill>
              </a:rPr>
              <a:t>Tanker Safety Initiative</a:t>
            </a:r>
            <a:r>
              <a:rPr lang="en-GB" sz="2800" dirty="0">
                <a:solidFill>
                  <a:srgbClr val="002060"/>
                </a:solidFill>
              </a:rPr>
              <a:t> with OCIMF &amp; others</a:t>
            </a:r>
            <a:br>
              <a:rPr lang="en-GB" sz="2800" dirty="0">
                <a:solidFill>
                  <a:srgbClr val="002060"/>
                </a:solidFill>
              </a:rPr>
            </a:br>
            <a:r>
              <a:rPr lang="en-GB" sz="2800" b="1" dirty="0">
                <a:solidFill>
                  <a:srgbClr val="002060"/>
                </a:solidFill>
              </a:rPr>
              <a:t>Round Table of Shipping Associations </a:t>
            </a:r>
            <a:r>
              <a:rPr lang="en-GB" sz="2800" dirty="0">
                <a:solidFill>
                  <a:srgbClr val="002060"/>
                </a:solidFill>
              </a:rPr>
              <a:t>coordination</a:t>
            </a:r>
            <a:br>
              <a:rPr lang="en-GB" sz="2800" dirty="0">
                <a:solidFill>
                  <a:srgbClr val="002060"/>
                </a:solidFill>
              </a:rPr>
            </a:br>
            <a:r>
              <a:rPr lang="en-GB" sz="2800" b="1" dirty="0">
                <a:solidFill>
                  <a:srgbClr val="002060"/>
                </a:solidFill>
              </a:rPr>
              <a:t>	</a:t>
            </a:r>
            <a:r>
              <a:rPr lang="en-GB" sz="2400" dirty="0">
                <a:solidFill>
                  <a:srgbClr val="002060"/>
                </a:solidFill>
              </a:rPr>
              <a:t>Greenhouse Gas Emissions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	</a:t>
            </a:r>
            <a:r>
              <a:rPr lang="en-GB" sz="2400" dirty="0" err="1">
                <a:solidFill>
                  <a:srgbClr val="002060"/>
                </a:solidFill>
              </a:rPr>
              <a:t>Marpol</a:t>
            </a:r>
            <a:r>
              <a:rPr lang="en-GB" sz="2400" dirty="0">
                <a:solidFill>
                  <a:srgbClr val="002060"/>
                </a:solidFill>
              </a:rPr>
              <a:t> Annex VI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	Ballast Water Management	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	Piracy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	Fair Treatment &amp; Criminalisation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	Reception Facilities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	Places of Refuge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	Corruption (&amp; PSC)</a:t>
            </a:r>
            <a:br>
              <a:rPr lang="en-GB" sz="2400" dirty="0">
                <a:solidFill>
                  <a:srgbClr val="002060"/>
                </a:solidFill>
              </a:rPr>
            </a:br>
            <a:endParaRPr lang="en-GB" sz="2800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923929" y="3402362"/>
          <a:ext cx="5414654" cy="307934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414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837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37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37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37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37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6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37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37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1187624" y="-61812"/>
            <a:ext cx="80283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accent2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br>
              <a:rPr lang="en-GB" b="1" kern="0" dirty="0">
                <a:solidFill>
                  <a:srgbClr val="333399"/>
                </a:solidFill>
              </a:rPr>
            </a:br>
            <a:r>
              <a:rPr lang="en-GB" sz="3200" b="1" kern="0" dirty="0">
                <a:solidFill>
                  <a:srgbClr val="333399"/>
                </a:solidFill>
              </a:rPr>
              <a:t>Cooperation with Industry partners</a:t>
            </a:r>
            <a:br>
              <a:rPr lang="en-GB" sz="3200" b="1" kern="0" dirty="0">
                <a:solidFill>
                  <a:srgbClr val="333399"/>
                </a:solidFill>
              </a:rPr>
            </a:br>
            <a:endParaRPr lang="en-GB" sz="3200" b="1" kern="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8282" y="5536356"/>
            <a:ext cx="2310847" cy="84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2408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Powerpoint_base_slide_l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20808" y="512339"/>
            <a:ext cx="7772400" cy="204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95536" y="1988840"/>
            <a:ext cx="8097672" cy="1611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Calibri" pitchFamily="34" charset="0"/>
              <a:buNone/>
            </a:pPr>
            <a:r>
              <a:rPr lang="en-GB" altLang="en-US" b="1" dirty="0">
                <a:solidFill>
                  <a:schemeClr val="bg1"/>
                </a:solidFill>
              </a:rPr>
              <a:t>Update of INTERTANKO work</a:t>
            </a:r>
          </a:p>
          <a:p>
            <a:pPr fontAlgn="auto">
              <a:spcAft>
                <a:spcPts val="0"/>
              </a:spcAft>
              <a:buFont typeface="Calibri" pitchFamily="34" charset="0"/>
              <a:buNone/>
            </a:pPr>
            <a:endParaRPr lang="en-GB" altLang="en-US" b="1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Calibri" pitchFamily="34" charset="0"/>
              <a:buNone/>
            </a:pPr>
            <a:endParaRPr lang="en-GB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79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Navigation Audits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562222" cy="504011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There is increased focus on navigation audits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OCIMF / TMSA  say that you should have comprehensive navigational audit not exceeding two years for all ships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E</a:t>
            </a:r>
            <a:r>
              <a:rPr lang="en-GB" dirty="0"/>
              <a:t>CDIS use is of high priority for OCIMF and INTERTANKO.</a:t>
            </a:r>
          </a:p>
        </p:txBody>
      </p:sp>
    </p:spTree>
    <p:extLst>
      <p:ext uri="{BB962C8B-B14F-4D97-AF65-F5344CB8AC3E}">
        <p14:creationId xmlns:p14="http://schemas.microsoft.com/office/powerpoint/2010/main" val="2878158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Standardized</a:t>
            </a:r>
            <a:r>
              <a:rPr lang="sv-SE" dirty="0"/>
              <a:t> bridge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836712"/>
            <a:ext cx="9073008" cy="5544616"/>
          </a:xfrm>
        </p:spPr>
        <p:txBody>
          <a:bodyPr/>
          <a:lstStyle/>
          <a:p>
            <a:r>
              <a:rPr lang="en-GB" dirty="0"/>
              <a:t>Producing a checklist for new buildings</a:t>
            </a:r>
          </a:p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Focus on IMO regulations and guidelines guiding towards a unified approach on implementing these.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Will add an INTERTANKO recommended/nice to have column for those who want to go above and beyond statutory requirements.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919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ECDIS and Navigation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47216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Zone of Confidence (ZOC) - ZOC and Passage Planning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Under Keel Clearance (UKC)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Position Verification in ECDIS/Chart radars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Depth Contours In ENCs in Relation to Safety Contour and Safety Depth Function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Temporary And Preliminary Notices to mariners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Air Draft guideline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dirty="0"/>
              <a:t>Will start with an update now. Current version can be downloaded for free from INTERTANKO website.</a:t>
            </a:r>
          </a:p>
        </p:txBody>
      </p:sp>
    </p:spTree>
    <p:extLst>
      <p:ext uri="{BB962C8B-B14F-4D97-AF65-F5344CB8AC3E}">
        <p14:creationId xmlns:p14="http://schemas.microsoft.com/office/powerpoint/2010/main" val="174066878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4694</TotalTime>
  <Words>940</Words>
  <Application>Microsoft Office PowerPoint</Application>
  <PresentationFormat>On-screen Show (4:3)</PresentationFormat>
  <Paragraphs>98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Courier New</vt:lpstr>
      <vt:lpstr>Wingdings</vt:lpstr>
      <vt:lpstr>Default Design</vt:lpstr>
      <vt:lpstr>PowerPoint Presentation</vt:lpstr>
      <vt:lpstr>PowerPoint Presentation</vt:lpstr>
      <vt:lpstr>PowerPoint Presentation</vt:lpstr>
      <vt:lpstr>Guidance and Research</vt:lpstr>
      <vt:lpstr>Tripartite Meetings with Class &amp; Yards, Seoul, Rep. Korea Tanker Safety Initiative with OCIMF &amp; others Round Table of Shipping Associations coordination  Greenhouse Gas Emissions  Marpol Annex VI  Ballast Water Management   Piracy  Fair Treatment &amp; Criminalisation  Reception Facilities  Places of Refuge  Corruption (&amp; PSC) </vt:lpstr>
      <vt:lpstr>PowerPoint Presentation</vt:lpstr>
      <vt:lpstr>Navigation Audits</vt:lpstr>
      <vt:lpstr>Standardized bridge design</vt:lpstr>
      <vt:lpstr>ECDIS and Navigation guidelines</vt:lpstr>
      <vt:lpstr>Cyber Security</vt:lpstr>
      <vt:lpstr>PowerPoint Presentation</vt:lpstr>
      <vt:lpstr>T &amp; P notices</vt:lpstr>
      <vt:lpstr>Depth contours</vt:lpstr>
      <vt:lpstr>Quality of underlying ENC data</vt:lpstr>
      <vt:lpstr>Upgrade to the newest IHO presentation library</vt:lpstr>
      <vt:lpstr>S-Mode</vt:lpstr>
      <vt:lpstr>S-100 questions and reflections</vt:lpstr>
      <vt:lpstr>Thank you Capt. Johan Gahnström  johan.gahnstrom@intertanko.com  +44 (788) 400 20 68     For participation in evaluation of standards etc. Use:  marine@intertanko.com johan@competensea.com CompetenSea www.competensea.com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Captain Johan Gahnström</dc:creator>
  <cp:lastModifiedBy>Johan Gahnström</cp:lastModifiedBy>
  <cp:revision>226</cp:revision>
  <cp:lastPrinted>2015-11-16T12:12:03Z</cp:lastPrinted>
  <dcterms:created xsi:type="dcterms:W3CDTF">2014-11-11T19:41:32Z</dcterms:created>
  <dcterms:modified xsi:type="dcterms:W3CDTF">2018-05-16T10:04:27Z</dcterms:modified>
</cp:coreProperties>
</file>