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
  </p:notesMasterIdLst>
  <p:sldIdLst>
    <p:sldId id="275" r:id="rId2"/>
    <p:sldId id="280" r:id="rId3"/>
    <p:sldId id="281" r:id="rId4"/>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Tech" initials="Abri"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AF00"/>
    <a:srgbClr val="D19A63"/>
    <a:srgbClr val="CCECFF"/>
    <a:srgbClr val="E8EFF8"/>
    <a:srgbClr val="DEDF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4259" autoAdjust="0"/>
  </p:normalViewPr>
  <p:slideViewPr>
    <p:cSldViewPr snapToGrid="0">
      <p:cViewPr varScale="1">
        <p:scale>
          <a:sx n="52" d="100"/>
          <a:sy n="52" d="100"/>
        </p:scale>
        <p:origin x="1164" y="32"/>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D3A9B22A-55EC-4A68-A1AE-1A1AE03C8C30}" type="datetimeFigureOut">
              <a:rPr lang="en-US" smtClean="0"/>
              <a:t>5/15/2018</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5C14B252-8EFF-4387-B930-F07556521AEC}" type="slidenum">
              <a:rPr lang="en-US" smtClean="0"/>
              <a:t>‹#›</a:t>
            </a:fld>
            <a:endParaRPr lang="en-US"/>
          </a:p>
        </p:txBody>
      </p:sp>
    </p:spTree>
    <p:extLst>
      <p:ext uri="{BB962C8B-B14F-4D97-AF65-F5344CB8AC3E}">
        <p14:creationId xmlns:p14="http://schemas.microsoft.com/office/powerpoint/2010/main" val="816804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000" b="0" baseline="0" dirty="0" smtClean="0"/>
          </a:p>
        </p:txBody>
      </p:sp>
      <p:sp>
        <p:nvSpPr>
          <p:cNvPr id="4" name="Slide Number Placeholder 3"/>
          <p:cNvSpPr>
            <a:spLocks noGrp="1"/>
          </p:cNvSpPr>
          <p:nvPr>
            <p:ph type="sldNum" sz="quarter" idx="10"/>
          </p:nvPr>
        </p:nvSpPr>
        <p:spPr/>
        <p:txBody>
          <a:bodyPr/>
          <a:lstStyle/>
          <a:p>
            <a:fld id="{5C14B252-8EFF-4387-B930-F07556521AEC}" type="slidenum">
              <a:rPr lang="en-US" smtClean="0"/>
              <a:t>1</a:t>
            </a:fld>
            <a:endParaRPr lang="en-US"/>
          </a:p>
        </p:txBody>
      </p:sp>
    </p:spTree>
    <p:extLst>
      <p:ext uri="{BB962C8B-B14F-4D97-AF65-F5344CB8AC3E}">
        <p14:creationId xmlns:p14="http://schemas.microsoft.com/office/powerpoint/2010/main" val="149139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smtClean="0">
                <a:latin typeface="Helvetica" panose="020B0604020202020204" pitchFamily="34" charset="0"/>
                <a:ea typeface="Times New Roman" panose="02020603050405020304" pitchFamily="18" charset="0"/>
                <a:cs typeface="Times New Roman" panose="02020603050405020304" pitchFamily="18" charset="0"/>
              </a:rPr>
              <a:t>…. principles and procedures are intended to be </a:t>
            </a:r>
            <a:r>
              <a:rPr lang="en-GB" b="1" i="1" dirty="0" smtClean="0">
                <a:latin typeface="Helvetica" panose="020B0604020202020204" pitchFamily="34" charset="0"/>
                <a:ea typeface="Times New Roman" panose="02020603050405020304" pitchFamily="18" charset="0"/>
                <a:cs typeface="Times New Roman" panose="02020603050405020304" pitchFamily="18" charset="0"/>
              </a:rPr>
              <a:t>applied to all proposals for changes to IHO technical standards</a:t>
            </a:r>
            <a:r>
              <a:rPr lang="en-GB" i="1" dirty="0" smtClean="0">
                <a:latin typeface="Helvetica" panose="020B0604020202020204" pitchFamily="34" charset="0"/>
                <a:ea typeface="Times New Roman" panose="02020603050405020304" pitchFamily="18" charset="0"/>
                <a:cs typeface="Times New Roman" panose="02020603050405020304" pitchFamily="18" charset="0"/>
              </a:rPr>
              <a:t> and for new work items that will require significant resources to resolve or will potentially impact on those who need to apply the standards.</a:t>
            </a:r>
            <a:endParaRPr lang="en-GB" i="1" dirty="0"/>
          </a:p>
        </p:txBody>
      </p:sp>
      <p:sp>
        <p:nvSpPr>
          <p:cNvPr id="4" name="Slide Number Placeholder 3"/>
          <p:cNvSpPr>
            <a:spLocks noGrp="1"/>
          </p:cNvSpPr>
          <p:nvPr>
            <p:ph type="sldNum" sz="quarter" idx="10"/>
          </p:nvPr>
        </p:nvSpPr>
        <p:spPr/>
        <p:txBody>
          <a:bodyPr/>
          <a:lstStyle/>
          <a:p>
            <a:fld id="{5C14B252-8EFF-4387-B930-F07556521AEC}" type="slidenum">
              <a:rPr lang="en-US" smtClean="0"/>
              <a:t>2</a:t>
            </a:fld>
            <a:endParaRPr lang="en-US"/>
          </a:p>
        </p:txBody>
      </p:sp>
    </p:spTree>
    <p:extLst>
      <p:ext uri="{BB962C8B-B14F-4D97-AF65-F5344CB8AC3E}">
        <p14:creationId xmlns:p14="http://schemas.microsoft.com/office/powerpoint/2010/main" val="21098096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GB" baseline="0" dirty="0" smtClean="0"/>
              <a:t>Working Group would approve if the specification was developed by a subordinate project team – if the project team was established directly under HSSC then the PT would approve</a:t>
            </a:r>
          </a:p>
          <a:p>
            <a:pPr marL="228600" indent="-228600">
              <a:buAutoNum type="arabicPeriod"/>
            </a:pPr>
            <a:r>
              <a:rPr lang="en-GB" baseline="0" dirty="0" smtClean="0"/>
              <a:t>Between edition 1.0.0 and edition 2.0.0 the working group has the authority to issue out 1.n.n – for clarifications and corrections that may have arisen during the implementation phase.</a:t>
            </a:r>
            <a:r>
              <a:rPr lang="en-GB" baseline="0" dirty="0"/>
              <a:t> </a:t>
            </a:r>
            <a:r>
              <a:rPr lang="en-GB" baseline="0" dirty="0" smtClean="0"/>
              <a:t> The changes should be traceable either via a formal comment procedure or through a official proposal mechanism.</a:t>
            </a:r>
          </a:p>
          <a:p>
            <a:pPr marL="228600" indent="-228600">
              <a:buAutoNum type="arabicPeriod"/>
            </a:pPr>
            <a:r>
              <a:rPr lang="en-GB" baseline="0" dirty="0" smtClean="0"/>
              <a:t>When the WG/PT feels that the specification is ready to go to a 2.0.0 edition, it needs to follow 2/2007 and conduct an impact assessment and a stakeholder feedback.</a:t>
            </a:r>
          </a:p>
          <a:p>
            <a:pPr marL="228600" indent="-228600">
              <a:buAutoNum type="arabicPeriod"/>
            </a:pPr>
            <a:r>
              <a:rPr lang="en-GB" baseline="0" dirty="0" smtClean="0"/>
              <a:t>S-100/S-99 already has an established structure for version control and the product specifications should continue to use it.  When the version number changes then the issue date will also change and becomes part of the </a:t>
            </a:r>
            <a:r>
              <a:rPr lang="en-GB" baseline="0" smtClean="0"/>
              <a:t>metadata record.</a:t>
            </a:r>
            <a:endParaRPr lang="en-GB" baseline="0" dirty="0" smtClean="0"/>
          </a:p>
        </p:txBody>
      </p:sp>
      <p:sp>
        <p:nvSpPr>
          <p:cNvPr id="4" name="Slide Number Placeholder 3"/>
          <p:cNvSpPr>
            <a:spLocks noGrp="1"/>
          </p:cNvSpPr>
          <p:nvPr>
            <p:ph type="sldNum" sz="quarter" idx="10"/>
          </p:nvPr>
        </p:nvSpPr>
        <p:spPr/>
        <p:txBody>
          <a:bodyPr/>
          <a:lstStyle/>
          <a:p>
            <a:fld id="{5C14B252-8EFF-4387-B930-F07556521AEC}" type="slidenum">
              <a:rPr lang="en-US" smtClean="0"/>
              <a:t>3</a:t>
            </a:fld>
            <a:endParaRPr lang="en-US"/>
          </a:p>
        </p:txBody>
      </p:sp>
    </p:spTree>
    <p:extLst>
      <p:ext uri="{BB962C8B-B14F-4D97-AF65-F5344CB8AC3E}">
        <p14:creationId xmlns:p14="http://schemas.microsoft.com/office/powerpoint/2010/main" val="36703939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7" name="Rectangle 6"/>
          <p:cNvSpPr/>
          <p:nvPr userDrawn="1"/>
        </p:nvSpPr>
        <p:spPr>
          <a:xfrm>
            <a:off x="0" y="6040079"/>
            <a:ext cx="12192000" cy="8372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5" name="Footer Placeholder 4"/>
          <p:cNvSpPr>
            <a:spLocks noGrp="1"/>
          </p:cNvSpPr>
          <p:nvPr>
            <p:ph type="ftr" sz="quarter" idx="11"/>
          </p:nvPr>
        </p:nvSpPr>
        <p:spPr>
          <a:xfrm>
            <a:off x="4038600" y="6276122"/>
            <a:ext cx="4114800" cy="365125"/>
          </a:xfrm>
        </p:spPr>
        <p:txBody>
          <a:bodyPr/>
          <a:lstStyle/>
          <a:p>
            <a:r>
              <a:rPr lang="en-US" smtClean="0"/>
              <a:t>IHO COUNCIL</a:t>
            </a:r>
            <a:endParaRPr lang="en-US" dirty="0"/>
          </a:p>
        </p:txBody>
      </p:sp>
      <p:sp>
        <p:nvSpPr>
          <p:cNvPr id="9" name="Footer Placeholder 8"/>
          <p:cNvSpPr txBox="1">
            <a:spLocks/>
          </p:cNvSpPr>
          <p:nvPr userDrawn="1"/>
        </p:nvSpPr>
        <p:spPr>
          <a:xfrm>
            <a:off x="250262" y="628034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smtClean="0">
                <a:solidFill>
                  <a:schemeClr val="tx1"/>
                </a:solidFill>
              </a:rPr>
              <a:t>International Hydrographic Organization</a:t>
            </a:r>
            <a:br>
              <a:rPr lang="de-DE" dirty="0" smtClean="0">
                <a:solidFill>
                  <a:schemeClr val="tx1"/>
                </a:solidFill>
              </a:rPr>
            </a:br>
            <a:r>
              <a:rPr lang="de-DE" i="1" dirty="0" smtClean="0">
                <a:solidFill>
                  <a:schemeClr val="tx1"/>
                </a:solidFill>
              </a:rPr>
              <a:t>Organisation Hydrographique Internationale</a:t>
            </a:r>
            <a:endParaRPr lang="en-US" i="1" dirty="0">
              <a:solidFill>
                <a:schemeClr val="tx1"/>
              </a:solidFill>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372" y="6040079"/>
            <a:ext cx="637586" cy="837210"/>
          </a:xfrm>
          <a:prstGeom prst="rect">
            <a:avLst/>
          </a:prstGeom>
        </p:spPr>
      </p:pic>
    </p:spTree>
    <p:extLst>
      <p:ext uri="{BB962C8B-B14F-4D97-AF65-F5344CB8AC3E}">
        <p14:creationId xmlns:p14="http://schemas.microsoft.com/office/powerpoint/2010/main" val="399238265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IHO COUNCIL</a:t>
            </a:r>
            <a:endParaRPr lang="en-US"/>
          </a:p>
        </p:txBody>
      </p:sp>
      <p:sp>
        <p:nvSpPr>
          <p:cNvPr id="6" name="Slide Number Placeholder 5"/>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4276041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IHO COUNCIL</a:t>
            </a:r>
            <a:endParaRPr lang="en-US"/>
          </a:p>
        </p:txBody>
      </p:sp>
      <p:sp>
        <p:nvSpPr>
          <p:cNvPr id="6" name="Slide Number Placeholder 5"/>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3974123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59414"/>
            <a:ext cx="10515600" cy="540511"/>
          </a:xfrm>
        </p:spPr>
        <p:txBody>
          <a:bodyPr/>
          <a:lstStyle>
            <a:lvl1pPr>
              <a:defRPr>
                <a:solidFill>
                  <a:schemeClr val="bg2">
                    <a:lumMod val="50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8" name="Straight Connector 7"/>
          <p:cNvCxnSpPr/>
          <p:nvPr userDrawn="1"/>
        </p:nvCxnSpPr>
        <p:spPr>
          <a:xfrm flipV="1">
            <a:off x="811992" y="893798"/>
            <a:ext cx="10568015" cy="5285"/>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0" y="6040079"/>
            <a:ext cx="12192000" cy="8372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ooter Placeholder 4"/>
          <p:cNvSpPr>
            <a:spLocks noGrp="1"/>
          </p:cNvSpPr>
          <p:nvPr>
            <p:ph type="ftr" sz="quarter" idx="11"/>
          </p:nvPr>
        </p:nvSpPr>
        <p:spPr>
          <a:xfrm>
            <a:off x="4038600" y="6276122"/>
            <a:ext cx="4114800" cy="365125"/>
          </a:xfrm>
        </p:spPr>
        <p:txBody>
          <a:bodyPr/>
          <a:lstStyle/>
          <a:p>
            <a:r>
              <a:rPr lang="en-US" smtClean="0"/>
              <a:t>IHO COUNCIL</a:t>
            </a:r>
            <a:endParaRPr lang="en-US" dirty="0"/>
          </a:p>
        </p:txBody>
      </p:sp>
      <p:sp>
        <p:nvSpPr>
          <p:cNvPr id="11" name="Slide Number Placeholder 5"/>
          <p:cNvSpPr>
            <a:spLocks noGrp="1"/>
          </p:cNvSpPr>
          <p:nvPr>
            <p:ph type="sldNum" sz="quarter" idx="12"/>
          </p:nvPr>
        </p:nvSpPr>
        <p:spPr>
          <a:xfrm>
            <a:off x="8986777" y="6276121"/>
            <a:ext cx="2743200" cy="365125"/>
          </a:xfrm>
        </p:spPr>
        <p:txBody>
          <a:bodyPr/>
          <a:lstStyle/>
          <a:p>
            <a:fld id="{EC878826-814C-4FD2-96B3-D147818A5C89}" type="slidenum">
              <a:rPr lang="en-US" smtClean="0"/>
              <a:t>‹#›</a:t>
            </a:fld>
            <a:endParaRPr lang="en-US" dirty="0"/>
          </a:p>
        </p:txBody>
      </p:sp>
      <p:sp>
        <p:nvSpPr>
          <p:cNvPr id="13" name="Footer Placeholder 8"/>
          <p:cNvSpPr txBox="1">
            <a:spLocks/>
          </p:cNvSpPr>
          <p:nvPr userDrawn="1"/>
        </p:nvSpPr>
        <p:spPr>
          <a:xfrm>
            <a:off x="250262" y="628034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smtClean="0">
                <a:solidFill>
                  <a:schemeClr val="tx1"/>
                </a:solidFill>
              </a:rPr>
              <a:t>International Hydrographic Organization</a:t>
            </a:r>
            <a:br>
              <a:rPr lang="de-DE" dirty="0" smtClean="0">
                <a:solidFill>
                  <a:schemeClr val="tx1"/>
                </a:solidFill>
              </a:rPr>
            </a:br>
            <a:r>
              <a:rPr lang="de-DE" i="1" dirty="0" smtClean="0">
                <a:solidFill>
                  <a:schemeClr val="tx1"/>
                </a:solidFill>
              </a:rPr>
              <a:t>Organisation Hydrographique Internationale</a:t>
            </a:r>
            <a:endParaRPr lang="en-US" i="1" dirty="0">
              <a:solidFill>
                <a:schemeClr val="tx1"/>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372" y="6040079"/>
            <a:ext cx="637586" cy="837210"/>
          </a:xfrm>
          <a:prstGeom prst="rect">
            <a:avLst/>
          </a:prstGeom>
        </p:spPr>
      </p:pic>
    </p:spTree>
    <p:extLst>
      <p:ext uri="{BB962C8B-B14F-4D97-AF65-F5344CB8AC3E}">
        <p14:creationId xmlns:p14="http://schemas.microsoft.com/office/powerpoint/2010/main" val="13630442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IHO COUNCIL</a:t>
            </a:r>
            <a:endParaRPr lang="en-US"/>
          </a:p>
        </p:txBody>
      </p:sp>
      <p:sp>
        <p:nvSpPr>
          <p:cNvPr id="6" name="Slide Number Placeholder 5"/>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2942724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IHO COUNCIL</a:t>
            </a:r>
            <a:endParaRPr lang="en-US"/>
          </a:p>
        </p:txBody>
      </p:sp>
      <p:sp>
        <p:nvSpPr>
          <p:cNvPr id="7" name="Slide Number Placeholder 6"/>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797504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IHO COUNCIL</a:t>
            </a:r>
            <a:endParaRPr lang="en-US"/>
          </a:p>
        </p:txBody>
      </p:sp>
      <p:sp>
        <p:nvSpPr>
          <p:cNvPr id="9" name="Slide Number Placeholder 8"/>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863343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IHO COUNCIL</a:t>
            </a:r>
            <a:endParaRPr lang="en-US"/>
          </a:p>
        </p:txBody>
      </p:sp>
      <p:sp>
        <p:nvSpPr>
          <p:cNvPr id="5" name="Slide Number Placeholder 4"/>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1974029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IHO COUNCIL</a:t>
            </a:r>
            <a:endParaRPr lang="en-US"/>
          </a:p>
        </p:txBody>
      </p:sp>
      <p:sp>
        <p:nvSpPr>
          <p:cNvPr id="4" name="Slide Number Placeholder 3"/>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163077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IHO COUNCIL</a:t>
            </a:r>
            <a:endParaRPr lang="en-US"/>
          </a:p>
        </p:txBody>
      </p:sp>
      <p:sp>
        <p:nvSpPr>
          <p:cNvPr id="7" name="Slide Number Placeholder 6"/>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4223430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IHO COUNCIL</a:t>
            </a:r>
            <a:endParaRPr lang="en-US"/>
          </a:p>
        </p:txBody>
      </p:sp>
      <p:sp>
        <p:nvSpPr>
          <p:cNvPr id="7" name="Slide Number Placeholder 6"/>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924433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IHO COUNCIL</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878826-814C-4FD2-96B3-D147818A5C89}" type="slidenum">
              <a:rPr lang="en-US" smtClean="0"/>
              <a:t>‹#›</a:t>
            </a:fld>
            <a:endParaRPr lang="en-US"/>
          </a:p>
        </p:txBody>
      </p:sp>
    </p:spTree>
    <p:extLst>
      <p:ext uri="{BB962C8B-B14F-4D97-AF65-F5344CB8AC3E}">
        <p14:creationId xmlns:p14="http://schemas.microsoft.com/office/powerpoint/2010/main" val="25655961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de-DE" sz="1400" dirty="0" smtClean="0"/>
              <a:t>HSSC-10, Rostock, Germany 14 – 17 May 2018</a:t>
            </a:r>
          </a:p>
        </p:txBody>
      </p:sp>
      <p:sp>
        <p:nvSpPr>
          <p:cNvPr id="5" name="Subtitle 2"/>
          <p:cNvSpPr>
            <a:spLocks noGrp="1"/>
          </p:cNvSpPr>
          <p:nvPr/>
        </p:nvSpPr>
        <p:spPr>
          <a:xfrm>
            <a:off x="1523999" y="508469"/>
            <a:ext cx="9144000" cy="78443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dirty="0" smtClean="0"/>
              <a:t>International Hydrographic Organization</a:t>
            </a:r>
            <a:endParaRPr lang="en-US" dirty="0"/>
          </a:p>
        </p:txBody>
      </p:sp>
      <p:sp>
        <p:nvSpPr>
          <p:cNvPr id="6" name="Subtitle 2"/>
          <p:cNvSpPr>
            <a:spLocks noGrp="1"/>
          </p:cNvSpPr>
          <p:nvPr/>
        </p:nvSpPr>
        <p:spPr>
          <a:xfrm>
            <a:off x="1198605" y="2098607"/>
            <a:ext cx="9794789" cy="2979593"/>
          </a:xfrm>
          <a:prstGeom prst="rect">
            <a:avLst/>
          </a:prstGeom>
        </p:spPr>
        <p:txBody>
          <a:bodyPr vert="horz" lIns="91440" tIns="45720" rIns="91440" bIns="45720" rtlCol="0" anchor="t">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2800" dirty="0">
                <a:solidFill>
                  <a:srgbClr val="0070C0"/>
                </a:solidFill>
              </a:rPr>
              <a:t>Proposed Review Cycle to </a:t>
            </a:r>
          </a:p>
          <a:p>
            <a:r>
              <a:rPr lang="en-GB" sz="2800" dirty="0">
                <a:solidFill>
                  <a:srgbClr val="0070C0"/>
                </a:solidFill>
              </a:rPr>
              <a:t>Expedite the Development of S-100 Based Product Specifications </a:t>
            </a:r>
          </a:p>
          <a:p>
            <a:pPr lvl="0" fontAlgn="base">
              <a:lnSpc>
                <a:spcPct val="100000"/>
              </a:lnSpc>
              <a:spcBef>
                <a:spcPts val="0"/>
              </a:spcBef>
              <a:buClr>
                <a:srgbClr val="FFFF00"/>
              </a:buClr>
              <a:buSzPct val="60000"/>
              <a:defRPr/>
            </a:pPr>
            <a:r>
              <a:rPr lang="en-US" sz="2800" kern="0" dirty="0" smtClean="0">
                <a:solidFill>
                  <a:srgbClr val="0070C0"/>
                </a:solidFill>
              </a:rPr>
              <a:t/>
            </a:r>
            <a:br>
              <a:rPr lang="en-US" sz="2800" kern="0" dirty="0" smtClean="0">
                <a:solidFill>
                  <a:srgbClr val="0070C0"/>
                </a:solidFill>
              </a:rPr>
            </a:br>
            <a:r>
              <a:rPr lang="en-US" sz="2400" kern="0" dirty="0" smtClean="0">
                <a:solidFill>
                  <a:srgbClr val="0070C0"/>
                </a:solidFill>
              </a:rPr>
              <a:t>HSSC10</a:t>
            </a:r>
            <a:r>
              <a:rPr lang="en-US" sz="2400" kern="0" dirty="0">
                <a:solidFill>
                  <a:srgbClr val="0070C0"/>
                </a:solidFill>
              </a:rPr>
              <a:t/>
            </a:r>
            <a:br>
              <a:rPr lang="en-US" sz="2400" kern="0" dirty="0">
                <a:solidFill>
                  <a:srgbClr val="0070C0"/>
                </a:solidFill>
              </a:rPr>
            </a:br>
            <a:r>
              <a:rPr lang="en-US" sz="2400" kern="0" dirty="0" smtClean="0">
                <a:solidFill>
                  <a:srgbClr val="0070C0"/>
                </a:solidFill>
              </a:rPr>
              <a:t/>
            </a:r>
            <a:br>
              <a:rPr lang="en-US" sz="2400" kern="0" dirty="0" smtClean="0">
                <a:solidFill>
                  <a:srgbClr val="0070C0"/>
                </a:solidFill>
              </a:rPr>
            </a:br>
            <a:r>
              <a:rPr lang="en-US" sz="2400" kern="0" dirty="0" err="1" smtClean="0">
                <a:solidFill>
                  <a:srgbClr val="0070C0"/>
                </a:solidFill>
              </a:rPr>
              <a:t>Warnemünde</a:t>
            </a:r>
            <a:r>
              <a:rPr lang="en-US" sz="2400" kern="0" dirty="0" smtClean="0">
                <a:solidFill>
                  <a:srgbClr val="0070C0"/>
                </a:solidFill>
              </a:rPr>
              <a:t>, Germany – 14-17 May 2018</a:t>
            </a:r>
            <a:r>
              <a:rPr lang="en-US" sz="2400" kern="0" dirty="0">
                <a:solidFill>
                  <a:srgbClr val="0070C0"/>
                </a:solidFill>
              </a:rPr>
              <a:t/>
            </a:r>
            <a:br>
              <a:rPr lang="en-US" sz="2400" kern="0" dirty="0">
                <a:solidFill>
                  <a:srgbClr val="0070C0"/>
                </a:solidFill>
              </a:rPr>
            </a:br>
            <a:r>
              <a:rPr lang="en-US" sz="2400" kern="0" dirty="0" smtClean="0">
                <a:solidFill>
                  <a:srgbClr val="0070C0"/>
                </a:solidFill>
              </a:rPr>
              <a:t/>
            </a:r>
            <a:br>
              <a:rPr lang="en-US" sz="2400" kern="0" dirty="0" smtClean="0">
                <a:solidFill>
                  <a:srgbClr val="0070C0"/>
                </a:solidFill>
              </a:rPr>
            </a:br>
            <a:r>
              <a:rPr lang="en-US" sz="2400" kern="0" dirty="0" smtClean="0">
                <a:solidFill>
                  <a:srgbClr val="0070C0"/>
                </a:solidFill>
              </a:rPr>
              <a:t>IHO </a:t>
            </a:r>
            <a:r>
              <a:rPr lang="en-US" sz="2400" kern="0" dirty="0">
                <a:solidFill>
                  <a:srgbClr val="0070C0"/>
                </a:solidFill>
              </a:rPr>
              <a:t>Secretariat</a:t>
            </a:r>
          </a:p>
        </p:txBody>
      </p:sp>
    </p:spTree>
    <p:extLst>
      <p:ext uri="{BB962C8B-B14F-4D97-AF65-F5344CB8AC3E}">
        <p14:creationId xmlns:p14="http://schemas.microsoft.com/office/powerpoint/2010/main" val="492919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Current Review Cycle for S-100 Based Prod Specs</a:t>
            </a:r>
            <a:endParaRPr lang="en-GB" sz="3200" dirty="0"/>
          </a:p>
        </p:txBody>
      </p:sp>
      <p:cxnSp>
        <p:nvCxnSpPr>
          <p:cNvPr id="4" name="Straight Connector 3"/>
          <p:cNvCxnSpPr/>
          <p:nvPr/>
        </p:nvCxnSpPr>
        <p:spPr>
          <a:xfrm>
            <a:off x="1729525" y="978794"/>
            <a:ext cx="0" cy="4842457"/>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207454" y="1522460"/>
            <a:ext cx="1501758" cy="400110"/>
          </a:xfrm>
          <a:prstGeom prst="rect">
            <a:avLst/>
          </a:prstGeom>
        </p:spPr>
        <p:txBody>
          <a:bodyPr wrap="none">
            <a:spAutoFit/>
          </a:bodyPr>
          <a:lstStyle/>
          <a:p>
            <a:r>
              <a:rPr lang="en-GB" sz="2000" b="1" dirty="0"/>
              <a:t>Res. 2/2007 </a:t>
            </a:r>
          </a:p>
        </p:txBody>
      </p:sp>
      <p:sp>
        <p:nvSpPr>
          <p:cNvPr id="8" name="Rectangle 7"/>
          <p:cNvSpPr/>
          <p:nvPr/>
        </p:nvSpPr>
        <p:spPr>
          <a:xfrm>
            <a:off x="2119034" y="1337907"/>
            <a:ext cx="9539566" cy="923330"/>
          </a:xfrm>
          <a:prstGeom prst="rect">
            <a:avLst/>
          </a:prstGeom>
        </p:spPr>
        <p:txBody>
          <a:bodyPr wrap="square">
            <a:spAutoFit/>
          </a:bodyPr>
          <a:lstStyle/>
          <a:p>
            <a:r>
              <a:rPr lang="en-GB" i="1" dirty="0" smtClean="0">
                <a:latin typeface="Helvetica" panose="020B0604020202020204" pitchFamily="34" charset="0"/>
                <a:ea typeface="Times New Roman" panose="02020603050405020304" pitchFamily="18" charset="0"/>
                <a:cs typeface="Times New Roman" panose="02020603050405020304" pitchFamily="18" charset="0"/>
              </a:rPr>
              <a:t>…. principles </a:t>
            </a:r>
            <a:r>
              <a:rPr lang="en-GB" i="1" dirty="0">
                <a:latin typeface="Helvetica" panose="020B0604020202020204" pitchFamily="34" charset="0"/>
                <a:ea typeface="Times New Roman" panose="02020603050405020304" pitchFamily="18" charset="0"/>
                <a:cs typeface="Times New Roman" panose="02020603050405020304" pitchFamily="18" charset="0"/>
              </a:rPr>
              <a:t>and procedures are intended to be </a:t>
            </a:r>
            <a:r>
              <a:rPr lang="en-GB" b="1" i="1" dirty="0">
                <a:latin typeface="Helvetica" panose="020B0604020202020204" pitchFamily="34" charset="0"/>
                <a:ea typeface="Times New Roman" panose="02020603050405020304" pitchFamily="18" charset="0"/>
                <a:cs typeface="Times New Roman" panose="02020603050405020304" pitchFamily="18" charset="0"/>
              </a:rPr>
              <a:t>applied to all proposals for changes to IHO technical standards</a:t>
            </a:r>
            <a:r>
              <a:rPr lang="en-GB" i="1" dirty="0">
                <a:latin typeface="Helvetica" panose="020B0604020202020204" pitchFamily="34" charset="0"/>
                <a:ea typeface="Times New Roman" panose="02020603050405020304" pitchFamily="18" charset="0"/>
                <a:cs typeface="Times New Roman" panose="02020603050405020304" pitchFamily="18" charset="0"/>
              </a:rPr>
              <a:t> and for new work items that will require significant resources to resolve or will potentially impact on those who need to apply the </a:t>
            </a:r>
            <a:r>
              <a:rPr lang="en-GB" i="1" dirty="0" smtClean="0">
                <a:latin typeface="Helvetica" panose="020B0604020202020204" pitchFamily="34" charset="0"/>
                <a:ea typeface="Times New Roman" panose="02020603050405020304" pitchFamily="18" charset="0"/>
                <a:cs typeface="Times New Roman" panose="02020603050405020304" pitchFamily="18" charset="0"/>
              </a:rPr>
              <a:t>standards.</a:t>
            </a:r>
            <a:endParaRPr lang="en-GB" i="1" dirty="0"/>
          </a:p>
        </p:txBody>
      </p:sp>
      <p:sp>
        <p:nvSpPr>
          <p:cNvPr id="12" name="TextBox 11"/>
          <p:cNvSpPr txBox="1"/>
          <p:nvPr/>
        </p:nvSpPr>
        <p:spPr>
          <a:xfrm>
            <a:off x="321972" y="3142445"/>
            <a:ext cx="1455313" cy="707886"/>
          </a:xfrm>
          <a:prstGeom prst="rect">
            <a:avLst/>
          </a:prstGeom>
          <a:noFill/>
        </p:spPr>
        <p:txBody>
          <a:bodyPr wrap="square" rtlCol="0">
            <a:spAutoFit/>
          </a:bodyPr>
          <a:lstStyle/>
          <a:p>
            <a:r>
              <a:rPr lang="en-GB" sz="2000" b="1" dirty="0" smtClean="0"/>
              <a:t>Approval Process</a:t>
            </a:r>
            <a:endParaRPr lang="en-GB" sz="2000" b="1" dirty="0"/>
          </a:p>
        </p:txBody>
      </p:sp>
      <p:grpSp>
        <p:nvGrpSpPr>
          <p:cNvPr id="16" name="Group 15"/>
          <p:cNvGrpSpPr/>
          <p:nvPr/>
        </p:nvGrpSpPr>
        <p:grpSpPr>
          <a:xfrm>
            <a:off x="2347175" y="3313210"/>
            <a:ext cx="1056067" cy="1080631"/>
            <a:chOff x="2843748" y="2923502"/>
            <a:chExt cx="1367646" cy="1365163"/>
          </a:xfrm>
        </p:grpSpPr>
        <p:pic>
          <p:nvPicPr>
            <p:cNvPr id="13" name="Picture 12"/>
            <p:cNvPicPr>
              <a:picLocks noChangeAspect="1"/>
            </p:cNvPicPr>
            <p:nvPr/>
          </p:nvPicPr>
          <p:blipFill>
            <a:blip r:embed="rId3"/>
            <a:stretch>
              <a:fillRect/>
            </a:stretch>
          </p:blipFill>
          <p:spPr>
            <a:xfrm>
              <a:off x="2921022" y="3142445"/>
              <a:ext cx="1095375" cy="990600"/>
            </a:xfrm>
            <a:prstGeom prst="rect">
              <a:avLst/>
            </a:prstGeom>
          </p:spPr>
        </p:pic>
        <p:sp>
          <p:nvSpPr>
            <p:cNvPr id="15" name="Oval 14"/>
            <p:cNvSpPr/>
            <p:nvPr/>
          </p:nvSpPr>
          <p:spPr>
            <a:xfrm>
              <a:off x="2843748" y="2923502"/>
              <a:ext cx="1367646" cy="1365163"/>
            </a:xfrm>
            <a:prstGeom prst="ellipse">
              <a:avLst/>
            </a:prstGeom>
            <a:noFill/>
            <a:ln w="762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7" name="TextBox 16"/>
          <p:cNvSpPr txBox="1"/>
          <p:nvPr/>
        </p:nvSpPr>
        <p:spPr>
          <a:xfrm>
            <a:off x="2335465" y="2622797"/>
            <a:ext cx="1048172" cy="646331"/>
          </a:xfrm>
          <a:prstGeom prst="rect">
            <a:avLst/>
          </a:prstGeom>
          <a:noFill/>
        </p:spPr>
        <p:txBody>
          <a:bodyPr wrap="none" rtlCol="0">
            <a:spAutoFit/>
          </a:bodyPr>
          <a:lstStyle/>
          <a:p>
            <a:r>
              <a:rPr lang="en-GB" b="1" u="sng" dirty="0" smtClean="0">
                <a:solidFill>
                  <a:srgbClr val="002060"/>
                </a:solidFill>
              </a:rPr>
              <a:t>PT / WG</a:t>
            </a:r>
            <a:br>
              <a:rPr lang="en-GB" b="1" u="sng" dirty="0" smtClean="0">
                <a:solidFill>
                  <a:srgbClr val="002060"/>
                </a:solidFill>
              </a:rPr>
            </a:br>
            <a:r>
              <a:rPr lang="en-GB" b="1" u="sng" dirty="0" smtClean="0">
                <a:solidFill>
                  <a:srgbClr val="002060"/>
                </a:solidFill>
              </a:rPr>
              <a:t>Approval</a:t>
            </a:r>
            <a:endParaRPr lang="en-GB" b="1" u="sng" dirty="0">
              <a:solidFill>
                <a:srgbClr val="002060"/>
              </a:solidFill>
            </a:endParaRPr>
          </a:p>
        </p:txBody>
      </p:sp>
      <p:grpSp>
        <p:nvGrpSpPr>
          <p:cNvPr id="18" name="Group 17"/>
          <p:cNvGrpSpPr/>
          <p:nvPr/>
        </p:nvGrpSpPr>
        <p:grpSpPr>
          <a:xfrm>
            <a:off x="4315496" y="3311062"/>
            <a:ext cx="1056067" cy="1080631"/>
            <a:chOff x="2843748" y="2923502"/>
            <a:chExt cx="1367646" cy="1365163"/>
          </a:xfrm>
        </p:grpSpPr>
        <p:pic>
          <p:nvPicPr>
            <p:cNvPr id="19" name="Picture 18"/>
            <p:cNvPicPr>
              <a:picLocks noChangeAspect="1"/>
            </p:cNvPicPr>
            <p:nvPr/>
          </p:nvPicPr>
          <p:blipFill>
            <a:blip r:embed="rId3"/>
            <a:stretch>
              <a:fillRect/>
            </a:stretch>
          </p:blipFill>
          <p:spPr>
            <a:xfrm>
              <a:off x="2921022" y="3142445"/>
              <a:ext cx="1095375" cy="990600"/>
            </a:xfrm>
            <a:prstGeom prst="rect">
              <a:avLst/>
            </a:prstGeom>
          </p:spPr>
        </p:pic>
        <p:sp>
          <p:nvSpPr>
            <p:cNvPr id="20" name="Oval 19"/>
            <p:cNvSpPr/>
            <p:nvPr/>
          </p:nvSpPr>
          <p:spPr>
            <a:xfrm>
              <a:off x="2843748" y="2923502"/>
              <a:ext cx="1367646" cy="1365163"/>
            </a:xfrm>
            <a:prstGeom prst="ellipse">
              <a:avLst/>
            </a:prstGeom>
            <a:noFill/>
            <a:ln w="762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1" name="TextBox 20"/>
          <p:cNvSpPr txBox="1"/>
          <p:nvPr/>
        </p:nvSpPr>
        <p:spPr>
          <a:xfrm>
            <a:off x="4110603" y="2620649"/>
            <a:ext cx="1457322" cy="646331"/>
          </a:xfrm>
          <a:prstGeom prst="rect">
            <a:avLst/>
          </a:prstGeom>
          <a:noFill/>
        </p:spPr>
        <p:txBody>
          <a:bodyPr wrap="none" rtlCol="0">
            <a:spAutoFit/>
          </a:bodyPr>
          <a:lstStyle/>
          <a:p>
            <a:pPr algn="ctr"/>
            <a:r>
              <a:rPr lang="en-GB" b="1" u="sng" dirty="0" smtClean="0">
                <a:solidFill>
                  <a:srgbClr val="002060"/>
                </a:solidFill>
              </a:rPr>
              <a:t>HSSC </a:t>
            </a:r>
            <a:br>
              <a:rPr lang="en-GB" b="1" u="sng" dirty="0" smtClean="0">
                <a:solidFill>
                  <a:srgbClr val="002060"/>
                </a:solidFill>
              </a:rPr>
            </a:br>
            <a:r>
              <a:rPr lang="en-GB" b="1" u="sng" dirty="0" smtClean="0">
                <a:solidFill>
                  <a:srgbClr val="002060"/>
                </a:solidFill>
              </a:rPr>
              <a:t>Endorsement</a:t>
            </a:r>
            <a:endParaRPr lang="en-GB" b="1" u="sng" dirty="0">
              <a:solidFill>
                <a:srgbClr val="002060"/>
              </a:solidFill>
            </a:endParaRPr>
          </a:p>
        </p:txBody>
      </p:sp>
      <p:grpSp>
        <p:nvGrpSpPr>
          <p:cNvPr id="22" name="Group 21"/>
          <p:cNvGrpSpPr/>
          <p:nvPr/>
        </p:nvGrpSpPr>
        <p:grpSpPr>
          <a:xfrm>
            <a:off x="6258062" y="3321793"/>
            <a:ext cx="1056067" cy="1080631"/>
            <a:chOff x="2843748" y="2923502"/>
            <a:chExt cx="1367646" cy="1365163"/>
          </a:xfrm>
        </p:grpSpPr>
        <p:pic>
          <p:nvPicPr>
            <p:cNvPr id="23" name="Picture 22"/>
            <p:cNvPicPr>
              <a:picLocks noChangeAspect="1"/>
            </p:cNvPicPr>
            <p:nvPr/>
          </p:nvPicPr>
          <p:blipFill>
            <a:blip r:embed="rId3"/>
            <a:stretch>
              <a:fillRect/>
            </a:stretch>
          </p:blipFill>
          <p:spPr>
            <a:xfrm>
              <a:off x="2921022" y="3142445"/>
              <a:ext cx="1095375" cy="990600"/>
            </a:xfrm>
            <a:prstGeom prst="rect">
              <a:avLst/>
            </a:prstGeom>
          </p:spPr>
        </p:pic>
        <p:sp>
          <p:nvSpPr>
            <p:cNvPr id="24" name="Oval 23"/>
            <p:cNvSpPr/>
            <p:nvPr/>
          </p:nvSpPr>
          <p:spPr>
            <a:xfrm>
              <a:off x="2843748" y="2923502"/>
              <a:ext cx="1367646" cy="1365163"/>
            </a:xfrm>
            <a:prstGeom prst="ellipse">
              <a:avLst/>
            </a:prstGeom>
            <a:noFill/>
            <a:ln w="762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5" name="TextBox 24"/>
          <p:cNvSpPr txBox="1"/>
          <p:nvPr/>
        </p:nvSpPr>
        <p:spPr>
          <a:xfrm>
            <a:off x="6053169" y="2631380"/>
            <a:ext cx="1457322" cy="646331"/>
          </a:xfrm>
          <a:prstGeom prst="rect">
            <a:avLst/>
          </a:prstGeom>
          <a:noFill/>
        </p:spPr>
        <p:txBody>
          <a:bodyPr wrap="none" rtlCol="0">
            <a:spAutoFit/>
          </a:bodyPr>
          <a:lstStyle/>
          <a:p>
            <a:pPr algn="ctr"/>
            <a:r>
              <a:rPr lang="en-GB" b="1" u="sng" dirty="0" smtClean="0">
                <a:solidFill>
                  <a:srgbClr val="002060"/>
                </a:solidFill>
              </a:rPr>
              <a:t>Council</a:t>
            </a:r>
            <a:br>
              <a:rPr lang="en-GB" b="1" u="sng" dirty="0" smtClean="0">
                <a:solidFill>
                  <a:srgbClr val="002060"/>
                </a:solidFill>
              </a:rPr>
            </a:br>
            <a:r>
              <a:rPr lang="en-GB" b="1" u="sng" dirty="0" smtClean="0">
                <a:solidFill>
                  <a:srgbClr val="002060"/>
                </a:solidFill>
              </a:rPr>
              <a:t>Endorsement</a:t>
            </a:r>
            <a:endParaRPr lang="en-GB" b="1" u="sng" dirty="0">
              <a:solidFill>
                <a:srgbClr val="002060"/>
              </a:solidFill>
            </a:endParaRPr>
          </a:p>
        </p:txBody>
      </p:sp>
      <p:grpSp>
        <p:nvGrpSpPr>
          <p:cNvPr id="26" name="Group 25"/>
          <p:cNvGrpSpPr/>
          <p:nvPr/>
        </p:nvGrpSpPr>
        <p:grpSpPr>
          <a:xfrm>
            <a:off x="8393808" y="3319645"/>
            <a:ext cx="1056067" cy="1080631"/>
            <a:chOff x="2843748" y="2923502"/>
            <a:chExt cx="1367646" cy="1365163"/>
          </a:xfrm>
        </p:grpSpPr>
        <p:pic>
          <p:nvPicPr>
            <p:cNvPr id="27" name="Picture 26"/>
            <p:cNvPicPr>
              <a:picLocks noChangeAspect="1"/>
            </p:cNvPicPr>
            <p:nvPr/>
          </p:nvPicPr>
          <p:blipFill>
            <a:blip r:embed="rId3"/>
            <a:stretch>
              <a:fillRect/>
            </a:stretch>
          </p:blipFill>
          <p:spPr>
            <a:xfrm>
              <a:off x="2921022" y="3142445"/>
              <a:ext cx="1095375" cy="990600"/>
            </a:xfrm>
            <a:prstGeom prst="rect">
              <a:avLst/>
            </a:prstGeom>
          </p:spPr>
        </p:pic>
        <p:sp>
          <p:nvSpPr>
            <p:cNvPr id="28" name="Oval 27"/>
            <p:cNvSpPr/>
            <p:nvPr/>
          </p:nvSpPr>
          <p:spPr>
            <a:xfrm>
              <a:off x="2843748" y="2923502"/>
              <a:ext cx="1367646" cy="1365163"/>
            </a:xfrm>
            <a:prstGeom prst="ellipse">
              <a:avLst/>
            </a:prstGeom>
            <a:noFill/>
            <a:ln w="762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9" name="TextBox 28"/>
          <p:cNvSpPr txBox="1"/>
          <p:nvPr/>
        </p:nvSpPr>
        <p:spPr>
          <a:xfrm>
            <a:off x="8393488" y="2629232"/>
            <a:ext cx="1048172" cy="646331"/>
          </a:xfrm>
          <a:prstGeom prst="rect">
            <a:avLst/>
          </a:prstGeom>
          <a:noFill/>
        </p:spPr>
        <p:txBody>
          <a:bodyPr wrap="none" rtlCol="0">
            <a:spAutoFit/>
          </a:bodyPr>
          <a:lstStyle/>
          <a:p>
            <a:pPr algn="ctr"/>
            <a:r>
              <a:rPr lang="en-GB" b="1" u="sng" dirty="0" smtClean="0">
                <a:solidFill>
                  <a:srgbClr val="002060"/>
                </a:solidFill>
              </a:rPr>
              <a:t>MS</a:t>
            </a:r>
            <a:br>
              <a:rPr lang="en-GB" b="1" u="sng" dirty="0" smtClean="0">
                <a:solidFill>
                  <a:srgbClr val="002060"/>
                </a:solidFill>
              </a:rPr>
            </a:br>
            <a:r>
              <a:rPr lang="en-GB" b="1" u="sng" dirty="0" smtClean="0">
                <a:solidFill>
                  <a:srgbClr val="002060"/>
                </a:solidFill>
              </a:rPr>
              <a:t>Approval</a:t>
            </a:r>
            <a:endParaRPr lang="en-GB" b="1" u="sng" dirty="0">
              <a:solidFill>
                <a:srgbClr val="002060"/>
              </a:solidFill>
            </a:endParaRPr>
          </a:p>
        </p:txBody>
      </p:sp>
      <p:pic>
        <p:nvPicPr>
          <p:cNvPr id="30" name="Picture 29"/>
          <p:cNvPicPr>
            <a:picLocks noChangeAspect="1"/>
          </p:cNvPicPr>
          <p:nvPr/>
        </p:nvPicPr>
        <p:blipFill>
          <a:blip r:embed="rId4"/>
          <a:stretch>
            <a:fillRect/>
          </a:stretch>
        </p:blipFill>
        <p:spPr>
          <a:xfrm>
            <a:off x="10403220" y="2867958"/>
            <a:ext cx="1443959" cy="1717141"/>
          </a:xfrm>
          <a:prstGeom prst="rect">
            <a:avLst/>
          </a:prstGeom>
        </p:spPr>
      </p:pic>
      <p:sp>
        <p:nvSpPr>
          <p:cNvPr id="34" name="Isosceles Triangle 33"/>
          <p:cNvSpPr/>
          <p:nvPr/>
        </p:nvSpPr>
        <p:spPr>
          <a:xfrm>
            <a:off x="2754344" y="4482681"/>
            <a:ext cx="201910" cy="218700"/>
          </a:xfrm>
          <a:prstGeom prst="triangl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Freeform 36"/>
          <p:cNvSpPr/>
          <p:nvPr/>
        </p:nvSpPr>
        <p:spPr>
          <a:xfrm>
            <a:off x="2847975" y="4689179"/>
            <a:ext cx="8229478" cy="594284"/>
          </a:xfrm>
          <a:custGeom>
            <a:avLst/>
            <a:gdLst>
              <a:gd name="connsiteX0" fmla="*/ 8222154 w 8222154"/>
              <a:gd name="connsiteY0" fmla="*/ 115910 h 618396"/>
              <a:gd name="connsiteX1" fmla="*/ 3070605 w 8222154"/>
              <a:gd name="connsiteY1" fmla="*/ 605307 h 618396"/>
              <a:gd name="connsiteX2" fmla="*/ 430436 w 8222154"/>
              <a:gd name="connsiteY2" fmla="*/ 437881 h 618396"/>
              <a:gd name="connsiteX3" fmla="*/ 5433 w 8222154"/>
              <a:gd name="connsiteY3" fmla="*/ 12879 h 618396"/>
              <a:gd name="connsiteX4" fmla="*/ 5433 w 8222154"/>
              <a:gd name="connsiteY4" fmla="*/ 12879 h 618396"/>
              <a:gd name="connsiteX5" fmla="*/ 31190 w 8222154"/>
              <a:gd name="connsiteY5" fmla="*/ 0 h 618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22154" h="618396">
                <a:moveTo>
                  <a:pt x="8222154" y="115910"/>
                </a:moveTo>
                <a:cubicBezTo>
                  <a:pt x="6295689" y="333777"/>
                  <a:pt x="4369225" y="551645"/>
                  <a:pt x="3070605" y="605307"/>
                </a:cubicBezTo>
                <a:cubicBezTo>
                  <a:pt x="1771985" y="658969"/>
                  <a:pt x="941298" y="536619"/>
                  <a:pt x="430436" y="437881"/>
                </a:cubicBezTo>
                <a:cubicBezTo>
                  <a:pt x="-80426" y="339143"/>
                  <a:pt x="5433" y="12879"/>
                  <a:pt x="5433" y="12879"/>
                </a:cubicBezTo>
                <a:lnTo>
                  <a:pt x="5433" y="12879"/>
                </a:lnTo>
                <a:lnTo>
                  <a:pt x="31190" y="0"/>
                </a:lnTo>
              </a:path>
            </a:pathLst>
          </a:custGeom>
          <a:noFill/>
          <a:ln w="3810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9" name="Straight Arrow Connector 38"/>
          <p:cNvCxnSpPr/>
          <p:nvPr/>
        </p:nvCxnSpPr>
        <p:spPr>
          <a:xfrm>
            <a:off x="5549900" y="3949700"/>
            <a:ext cx="541903" cy="0"/>
          </a:xfrm>
          <a:prstGeom prst="straightConnector1">
            <a:avLst/>
          </a:prstGeom>
          <a:ln w="76200">
            <a:solidFill>
              <a:srgbClr val="E6AF0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7645400" y="3949700"/>
            <a:ext cx="541903" cy="0"/>
          </a:xfrm>
          <a:prstGeom prst="straightConnector1">
            <a:avLst/>
          </a:prstGeom>
          <a:ln w="76200">
            <a:solidFill>
              <a:srgbClr val="E6AF00"/>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3568700" y="3949700"/>
            <a:ext cx="541903" cy="0"/>
          </a:xfrm>
          <a:prstGeom prst="straightConnector1">
            <a:avLst/>
          </a:prstGeom>
          <a:ln w="76200">
            <a:solidFill>
              <a:srgbClr val="E6AF00"/>
            </a:solidFill>
            <a:tailEnd type="triangle"/>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3122513" y="4298559"/>
            <a:ext cx="1495218" cy="738664"/>
          </a:xfrm>
          <a:prstGeom prst="rect">
            <a:avLst/>
          </a:prstGeom>
          <a:noFill/>
        </p:spPr>
        <p:txBody>
          <a:bodyPr wrap="none" rtlCol="0">
            <a:spAutoFit/>
          </a:bodyPr>
          <a:lstStyle/>
          <a:p>
            <a:pPr algn="ctr"/>
            <a:r>
              <a:rPr lang="en-GB" sz="1400" dirty="0" smtClean="0"/>
              <a:t>Submit to HSSC or</a:t>
            </a:r>
            <a:br>
              <a:rPr lang="en-GB" sz="1400" dirty="0" smtClean="0"/>
            </a:br>
            <a:r>
              <a:rPr lang="en-GB" sz="1400" dirty="0" smtClean="0"/>
              <a:t>Circulate by HSSC </a:t>
            </a:r>
            <a:br>
              <a:rPr lang="en-GB" sz="1400" dirty="0" smtClean="0"/>
            </a:br>
            <a:r>
              <a:rPr lang="en-GB" sz="1400" dirty="0" smtClean="0"/>
              <a:t>Letter</a:t>
            </a:r>
            <a:endParaRPr lang="en-GB" sz="1400" dirty="0"/>
          </a:p>
        </p:txBody>
      </p:sp>
      <p:sp>
        <p:nvSpPr>
          <p:cNvPr id="43" name="TextBox 42"/>
          <p:cNvSpPr txBox="1"/>
          <p:nvPr/>
        </p:nvSpPr>
        <p:spPr>
          <a:xfrm>
            <a:off x="5100278" y="4311259"/>
            <a:ext cx="1476686" cy="523220"/>
          </a:xfrm>
          <a:prstGeom prst="rect">
            <a:avLst/>
          </a:prstGeom>
          <a:noFill/>
        </p:spPr>
        <p:txBody>
          <a:bodyPr wrap="none" rtlCol="0">
            <a:spAutoFit/>
          </a:bodyPr>
          <a:lstStyle/>
          <a:p>
            <a:pPr algn="ctr"/>
            <a:r>
              <a:rPr lang="en-GB" sz="1400" dirty="0" smtClean="0"/>
              <a:t>Submit as Council</a:t>
            </a:r>
            <a:br>
              <a:rPr lang="en-GB" sz="1400" dirty="0" smtClean="0"/>
            </a:br>
            <a:r>
              <a:rPr lang="en-GB" sz="1400" dirty="0" smtClean="0"/>
              <a:t>Document</a:t>
            </a:r>
            <a:endParaRPr lang="en-GB" sz="1400" dirty="0"/>
          </a:p>
        </p:txBody>
      </p:sp>
      <p:sp>
        <p:nvSpPr>
          <p:cNvPr id="44" name="TextBox 43"/>
          <p:cNvSpPr txBox="1"/>
          <p:nvPr/>
        </p:nvSpPr>
        <p:spPr>
          <a:xfrm>
            <a:off x="10216437" y="2210132"/>
            <a:ext cx="1720279" cy="646331"/>
          </a:xfrm>
          <a:prstGeom prst="rect">
            <a:avLst/>
          </a:prstGeom>
          <a:noFill/>
        </p:spPr>
        <p:txBody>
          <a:bodyPr wrap="none" rtlCol="0">
            <a:spAutoFit/>
          </a:bodyPr>
          <a:lstStyle/>
          <a:p>
            <a:pPr algn="ctr"/>
            <a:r>
              <a:rPr lang="en-GB" b="1" u="sng" dirty="0" smtClean="0">
                <a:solidFill>
                  <a:srgbClr val="002060"/>
                </a:solidFill>
              </a:rPr>
              <a:t>Stakeholder</a:t>
            </a:r>
            <a:br>
              <a:rPr lang="en-GB" b="1" u="sng" dirty="0" smtClean="0">
                <a:solidFill>
                  <a:srgbClr val="002060"/>
                </a:solidFill>
              </a:rPr>
            </a:br>
            <a:r>
              <a:rPr lang="en-GB" b="1" u="sng" dirty="0" smtClean="0">
                <a:solidFill>
                  <a:srgbClr val="002060"/>
                </a:solidFill>
              </a:rPr>
              <a:t>Implementation</a:t>
            </a:r>
            <a:endParaRPr lang="en-GB" b="1" u="sng" dirty="0">
              <a:solidFill>
                <a:srgbClr val="002060"/>
              </a:solidFill>
            </a:endParaRPr>
          </a:p>
        </p:txBody>
      </p:sp>
      <p:sp>
        <p:nvSpPr>
          <p:cNvPr id="45" name="TextBox 44"/>
          <p:cNvSpPr txBox="1"/>
          <p:nvPr/>
        </p:nvSpPr>
        <p:spPr>
          <a:xfrm>
            <a:off x="7439374" y="4311259"/>
            <a:ext cx="837089" cy="307777"/>
          </a:xfrm>
          <a:prstGeom prst="rect">
            <a:avLst/>
          </a:prstGeom>
          <a:noFill/>
        </p:spPr>
        <p:txBody>
          <a:bodyPr wrap="none" rtlCol="0">
            <a:spAutoFit/>
          </a:bodyPr>
          <a:lstStyle/>
          <a:p>
            <a:pPr algn="ctr"/>
            <a:r>
              <a:rPr lang="en-GB" sz="1400" dirty="0" smtClean="0"/>
              <a:t>Issues CL</a:t>
            </a:r>
            <a:endParaRPr lang="en-GB" sz="1400" dirty="0"/>
          </a:p>
        </p:txBody>
      </p:sp>
      <p:sp>
        <p:nvSpPr>
          <p:cNvPr id="46" name="TextBox 45"/>
          <p:cNvSpPr txBox="1"/>
          <p:nvPr/>
        </p:nvSpPr>
        <p:spPr>
          <a:xfrm>
            <a:off x="9505204" y="4221760"/>
            <a:ext cx="1102161" cy="523220"/>
          </a:xfrm>
          <a:prstGeom prst="rect">
            <a:avLst/>
          </a:prstGeom>
          <a:noFill/>
        </p:spPr>
        <p:txBody>
          <a:bodyPr wrap="none" rtlCol="0">
            <a:spAutoFit/>
          </a:bodyPr>
          <a:lstStyle/>
          <a:p>
            <a:r>
              <a:rPr lang="en-GB" sz="1400" dirty="0" smtClean="0"/>
              <a:t>Release </a:t>
            </a:r>
            <a:br>
              <a:rPr lang="en-GB" sz="1400" dirty="0" smtClean="0"/>
            </a:br>
            <a:r>
              <a:rPr lang="en-GB" sz="1400" dirty="0" smtClean="0"/>
              <a:t>Edition 1.0.0</a:t>
            </a:r>
            <a:endParaRPr lang="en-GB" sz="1400" dirty="0"/>
          </a:p>
        </p:txBody>
      </p:sp>
      <p:cxnSp>
        <p:nvCxnSpPr>
          <p:cNvPr id="47" name="Straight Arrow Connector 46"/>
          <p:cNvCxnSpPr/>
          <p:nvPr/>
        </p:nvCxnSpPr>
        <p:spPr>
          <a:xfrm>
            <a:off x="9664700" y="3937000"/>
            <a:ext cx="541903" cy="0"/>
          </a:xfrm>
          <a:prstGeom prst="straightConnector1">
            <a:avLst/>
          </a:prstGeom>
          <a:ln w="76200">
            <a:solidFill>
              <a:srgbClr val="E6AF00"/>
            </a:solidFill>
            <a:tailEnd type="triangle"/>
          </a:ln>
        </p:spPr>
        <p:style>
          <a:lnRef idx="1">
            <a:schemeClr val="accent1"/>
          </a:lnRef>
          <a:fillRef idx="0">
            <a:schemeClr val="accent1"/>
          </a:fillRef>
          <a:effectRef idx="0">
            <a:schemeClr val="accent1"/>
          </a:effectRef>
          <a:fontRef idx="minor">
            <a:schemeClr val="tx1"/>
          </a:fontRef>
        </p:style>
      </p:cxnSp>
      <p:sp>
        <p:nvSpPr>
          <p:cNvPr id="51" name="Footer Placeholder 3"/>
          <p:cNvSpPr>
            <a:spLocks noGrp="1"/>
          </p:cNvSpPr>
          <p:nvPr>
            <p:ph type="ftr" sz="quarter" idx="11"/>
          </p:nvPr>
        </p:nvSpPr>
        <p:spPr>
          <a:xfrm>
            <a:off x="4038600" y="6276122"/>
            <a:ext cx="4114800" cy="365125"/>
          </a:xfrm>
        </p:spPr>
        <p:txBody>
          <a:bodyPr/>
          <a:lstStyle/>
          <a:p>
            <a:r>
              <a:rPr lang="de-DE" sz="1400" dirty="0" smtClean="0"/>
              <a:t>HSSC-10, Rostock, Germany 14 – 17 May 2018</a:t>
            </a:r>
          </a:p>
        </p:txBody>
      </p:sp>
      <p:cxnSp>
        <p:nvCxnSpPr>
          <p:cNvPr id="36" name="Straight Arrow Connector 35"/>
          <p:cNvCxnSpPr/>
          <p:nvPr/>
        </p:nvCxnSpPr>
        <p:spPr>
          <a:xfrm flipV="1">
            <a:off x="5371563" y="4869549"/>
            <a:ext cx="2815740" cy="44825"/>
          </a:xfrm>
          <a:prstGeom prst="straightConnector1">
            <a:avLst/>
          </a:prstGeom>
          <a:ln w="76200">
            <a:solidFill>
              <a:srgbClr val="E6A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12063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634999" y="259414"/>
            <a:ext cx="11008979" cy="540511"/>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bg2">
                    <a:lumMod val="50000"/>
                  </a:schemeClr>
                </a:solidFill>
                <a:latin typeface="+mj-lt"/>
                <a:ea typeface="+mj-ea"/>
                <a:cs typeface="+mj-cs"/>
              </a:defRPr>
            </a:lvl1pPr>
          </a:lstStyle>
          <a:p>
            <a:r>
              <a:rPr lang="en-GB" sz="3200" dirty="0" smtClean="0"/>
              <a:t>Proposed Review Cycle for WG/PT Development Phase - Prod Specs</a:t>
            </a:r>
            <a:endParaRPr lang="en-GB" sz="3200" dirty="0"/>
          </a:p>
        </p:txBody>
      </p:sp>
      <p:cxnSp>
        <p:nvCxnSpPr>
          <p:cNvPr id="6" name="Straight Connector 5"/>
          <p:cNvCxnSpPr/>
          <p:nvPr/>
        </p:nvCxnSpPr>
        <p:spPr>
          <a:xfrm>
            <a:off x="1526325" y="978794"/>
            <a:ext cx="0" cy="4842457"/>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9" name="Group 8"/>
          <p:cNvGrpSpPr/>
          <p:nvPr/>
        </p:nvGrpSpPr>
        <p:grpSpPr>
          <a:xfrm>
            <a:off x="2132155" y="1771381"/>
            <a:ext cx="546278" cy="537121"/>
            <a:chOff x="2843748" y="2923502"/>
            <a:chExt cx="1367646" cy="1365163"/>
          </a:xfrm>
        </p:grpSpPr>
        <p:pic>
          <p:nvPicPr>
            <p:cNvPr id="10" name="Picture 9"/>
            <p:cNvPicPr>
              <a:picLocks noChangeAspect="1"/>
            </p:cNvPicPr>
            <p:nvPr/>
          </p:nvPicPr>
          <p:blipFill>
            <a:blip r:embed="rId3"/>
            <a:stretch>
              <a:fillRect/>
            </a:stretch>
          </p:blipFill>
          <p:spPr>
            <a:xfrm>
              <a:off x="2921022" y="3142445"/>
              <a:ext cx="1095375" cy="990600"/>
            </a:xfrm>
            <a:prstGeom prst="rect">
              <a:avLst/>
            </a:prstGeom>
          </p:spPr>
        </p:pic>
        <p:sp>
          <p:nvSpPr>
            <p:cNvPr id="11" name="Oval 10"/>
            <p:cNvSpPr/>
            <p:nvPr/>
          </p:nvSpPr>
          <p:spPr>
            <a:xfrm>
              <a:off x="2843748" y="2923502"/>
              <a:ext cx="1367646" cy="1365163"/>
            </a:xfrm>
            <a:prstGeom prst="ellipse">
              <a:avLst/>
            </a:prstGeom>
            <a:noFill/>
            <a:ln w="762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2" name="TextBox 11"/>
          <p:cNvSpPr txBox="1"/>
          <p:nvPr/>
        </p:nvSpPr>
        <p:spPr>
          <a:xfrm>
            <a:off x="1681765" y="1000716"/>
            <a:ext cx="1803085" cy="646331"/>
          </a:xfrm>
          <a:prstGeom prst="rect">
            <a:avLst/>
          </a:prstGeom>
          <a:noFill/>
        </p:spPr>
        <p:txBody>
          <a:bodyPr wrap="none" rtlCol="0">
            <a:spAutoFit/>
          </a:bodyPr>
          <a:lstStyle/>
          <a:p>
            <a:pPr algn="ctr"/>
            <a:r>
              <a:rPr lang="en-GB" b="1" u="sng" dirty="0" smtClean="0">
                <a:solidFill>
                  <a:srgbClr val="002060"/>
                </a:solidFill>
              </a:rPr>
              <a:t>WG/PT Approval</a:t>
            </a:r>
            <a:br>
              <a:rPr lang="en-GB" b="1" u="sng" dirty="0" smtClean="0">
                <a:solidFill>
                  <a:srgbClr val="002060"/>
                </a:solidFill>
              </a:rPr>
            </a:br>
            <a:r>
              <a:rPr lang="en-GB" b="1" u="sng" dirty="0" smtClean="0">
                <a:solidFill>
                  <a:srgbClr val="002060"/>
                </a:solidFill>
              </a:rPr>
              <a:t>(when mature)</a:t>
            </a:r>
            <a:endParaRPr lang="en-GB" b="1" u="sng" dirty="0">
              <a:solidFill>
                <a:srgbClr val="002060"/>
              </a:solidFill>
            </a:endParaRPr>
          </a:p>
        </p:txBody>
      </p:sp>
      <p:pic>
        <p:nvPicPr>
          <p:cNvPr id="25" name="Picture 24"/>
          <p:cNvPicPr>
            <a:picLocks noChangeAspect="1"/>
          </p:cNvPicPr>
          <p:nvPr/>
        </p:nvPicPr>
        <p:blipFill>
          <a:blip r:embed="rId4"/>
          <a:stretch>
            <a:fillRect/>
          </a:stretch>
        </p:blipFill>
        <p:spPr>
          <a:xfrm>
            <a:off x="9576788" y="1685996"/>
            <a:ext cx="1025581" cy="1219611"/>
          </a:xfrm>
          <a:prstGeom prst="rect">
            <a:avLst/>
          </a:prstGeom>
        </p:spPr>
      </p:pic>
      <p:sp>
        <p:nvSpPr>
          <p:cNvPr id="33" name="TextBox 32"/>
          <p:cNvSpPr txBox="1"/>
          <p:nvPr/>
        </p:nvSpPr>
        <p:spPr>
          <a:xfrm>
            <a:off x="7253442" y="953459"/>
            <a:ext cx="5143426" cy="646331"/>
          </a:xfrm>
          <a:prstGeom prst="rect">
            <a:avLst/>
          </a:prstGeom>
          <a:noFill/>
        </p:spPr>
        <p:txBody>
          <a:bodyPr wrap="square" rtlCol="0">
            <a:spAutoFit/>
          </a:bodyPr>
          <a:lstStyle/>
          <a:p>
            <a:pPr algn="ctr"/>
            <a:r>
              <a:rPr lang="en-GB" b="1" u="sng" dirty="0" smtClean="0">
                <a:solidFill>
                  <a:srgbClr val="002060"/>
                </a:solidFill>
              </a:rPr>
              <a:t>Stakeholder (OEM, industry)</a:t>
            </a:r>
            <a:br>
              <a:rPr lang="en-GB" b="1" u="sng" dirty="0" smtClean="0">
                <a:solidFill>
                  <a:srgbClr val="002060"/>
                </a:solidFill>
              </a:rPr>
            </a:br>
            <a:r>
              <a:rPr lang="en-GB" b="1" u="sng" dirty="0" smtClean="0">
                <a:solidFill>
                  <a:srgbClr val="002060"/>
                </a:solidFill>
              </a:rPr>
              <a:t>Testing, Evaluation </a:t>
            </a:r>
            <a:r>
              <a:rPr lang="en-GB" b="1" u="sng" dirty="0" smtClean="0">
                <a:solidFill>
                  <a:srgbClr val="002060"/>
                </a:solidFill>
              </a:rPr>
              <a:t>and System </a:t>
            </a:r>
            <a:r>
              <a:rPr lang="en-GB" b="1" u="sng" dirty="0" smtClean="0">
                <a:solidFill>
                  <a:srgbClr val="002060"/>
                </a:solidFill>
              </a:rPr>
              <a:t>Implementation</a:t>
            </a:r>
            <a:endParaRPr lang="en-GB" b="1" u="sng" dirty="0">
              <a:solidFill>
                <a:srgbClr val="002060"/>
              </a:solidFill>
            </a:endParaRPr>
          </a:p>
        </p:txBody>
      </p:sp>
      <p:sp>
        <p:nvSpPr>
          <p:cNvPr id="35" name="TextBox 34"/>
          <p:cNvSpPr txBox="1"/>
          <p:nvPr/>
        </p:nvSpPr>
        <p:spPr>
          <a:xfrm>
            <a:off x="2787117" y="1871749"/>
            <a:ext cx="1106368" cy="523220"/>
          </a:xfrm>
          <a:prstGeom prst="rect">
            <a:avLst/>
          </a:prstGeom>
          <a:noFill/>
        </p:spPr>
        <p:txBody>
          <a:bodyPr wrap="none" rtlCol="0">
            <a:spAutoFit/>
          </a:bodyPr>
          <a:lstStyle/>
          <a:p>
            <a:r>
              <a:rPr lang="en-GB" sz="1400" dirty="0" smtClean="0"/>
              <a:t>Publish </a:t>
            </a:r>
            <a:br>
              <a:rPr lang="en-GB" sz="1400" dirty="0" smtClean="0"/>
            </a:br>
            <a:r>
              <a:rPr lang="en-GB" sz="1400" dirty="0" smtClean="0"/>
              <a:t>Edition </a:t>
            </a:r>
            <a:r>
              <a:rPr lang="en-GB" sz="1400" b="1" dirty="0" smtClean="0"/>
              <a:t>1.0.0</a:t>
            </a:r>
            <a:r>
              <a:rPr lang="en-GB" sz="1400" dirty="0" smtClean="0"/>
              <a:t> </a:t>
            </a:r>
            <a:endParaRPr lang="en-GB" sz="1400" dirty="0"/>
          </a:p>
        </p:txBody>
      </p:sp>
      <p:sp>
        <p:nvSpPr>
          <p:cNvPr id="37" name="TextBox 36"/>
          <p:cNvSpPr txBox="1"/>
          <p:nvPr/>
        </p:nvSpPr>
        <p:spPr>
          <a:xfrm>
            <a:off x="8676937" y="2971311"/>
            <a:ext cx="1757597" cy="307777"/>
          </a:xfrm>
          <a:prstGeom prst="rect">
            <a:avLst/>
          </a:prstGeom>
          <a:noFill/>
        </p:spPr>
        <p:txBody>
          <a:bodyPr wrap="none" rtlCol="0">
            <a:spAutoFit/>
          </a:bodyPr>
          <a:lstStyle/>
          <a:p>
            <a:r>
              <a:rPr lang="en-GB" sz="1400" dirty="0" smtClean="0"/>
              <a:t>Stakeholder feedback</a:t>
            </a:r>
          </a:p>
        </p:txBody>
      </p:sp>
      <p:grpSp>
        <p:nvGrpSpPr>
          <p:cNvPr id="38" name="Group 37"/>
          <p:cNvGrpSpPr/>
          <p:nvPr/>
        </p:nvGrpSpPr>
        <p:grpSpPr>
          <a:xfrm>
            <a:off x="2144855" y="3663681"/>
            <a:ext cx="546278" cy="537121"/>
            <a:chOff x="2843748" y="2923502"/>
            <a:chExt cx="1367646" cy="1365163"/>
          </a:xfrm>
        </p:grpSpPr>
        <p:pic>
          <p:nvPicPr>
            <p:cNvPr id="39" name="Picture 38"/>
            <p:cNvPicPr>
              <a:picLocks noChangeAspect="1"/>
            </p:cNvPicPr>
            <p:nvPr/>
          </p:nvPicPr>
          <p:blipFill>
            <a:blip r:embed="rId3"/>
            <a:stretch>
              <a:fillRect/>
            </a:stretch>
          </p:blipFill>
          <p:spPr>
            <a:xfrm>
              <a:off x="2921022" y="3142445"/>
              <a:ext cx="1095375" cy="990600"/>
            </a:xfrm>
            <a:prstGeom prst="rect">
              <a:avLst/>
            </a:prstGeom>
          </p:spPr>
        </p:pic>
        <p:sp>
          <p:nvSpPr>
            <p:cNvPr id="40" name="Oval 39"/>
            <p:cNvSpPr/>
            <p:nvPr/>
          </p:nvSpPr>
          <p:spPr>
            <a:xfrm>
              <a:off x="2843748" y="2923502"/>
              <a:ext cx="1367646" cy="1365163"/>
            </a:xfrm>
            <a:prstGeom prst="ellipse">
              <a:avLst/>
            </a:prstGeom>
            <a:noFill/>
            <a:ln w="762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41" name="TextBox 40"/>
          <p:cNvSpPr txBox="1"/>
          <p:nvPr/>
        </p:nvSpPr>
        <p:spPr>
          <a:xfrm>
            <a:off x="2799817" y="3764049"/>
            <a:ext cx="1107770" cy="523220"/>
          </a:xfrm>
          <a:prstGeom prst="rect">
            <a:avLst/>
          </a:prstGeom>
          <a:noFill/>
        </p:spPr>
        <p:txBody>
          <a:bodyPr wrap="none" rtlCol="0">
            <a:spAutoFit/>
          </a:bodyPr>
          <a:lstStyle/>
          <a:p>
            <a:r>
              <a:rPr lang="en-GB" sz="1400" dirty="0" smtClean="0"/>
              <a:t>Publish </a:t>
            </a:r>
            <a:br>
              <a:rPr lang="en-GB" sz="1400" dirty="0" smtClean="0"/>
            </a:br>
            <a:r>
              <a:rPr lang="en-GB" sz="1400" dirty="0" smtClean="0"/>
              <a:t>Edition 1.n.n</a:t>
            </a:r>
            <a:endParaRPr lang="en-GB" sz="1400" dirty="0"/>
          </a:p>
        </p:txBody>
      </p:sp>
      <p:grpSp>
        <p:nvGrpSpPr>
          <p:cNvPr id="48" name="Group 47"/>
          <p:cNvGrpSpPr/>
          <p:nvPr/>
        </p:nvGrpSpPr>
        <p:grpSpPr>
          <a:xfrm>
            <a:off x="7378700" y="2350751"/>
            <a:ext cx="1037421" cy="1097029"/>
            <a:chOff x="7841955" y="3959332"/>
            <a:chExt cx="902301" cy="860286"/>
          </a:xfrm>
        </p:grpSpPr>
        <p:sp>
          <p:nvSpPr>
            <p:cNvPr id="45" name="TextBox 44"/>
            <p:cNvSpPr txBox="1"/>
            <p:nvPr/>
          </p:nvSpPr>
          <p:spPr>
            <a:xfrm>
              <a:off x="7841955" y="3959332"/>
              <a:ext cx="749901" cy="707886"/>
            </a:xfrm>
            <a:prstGeom prst="rect">
              <a:avLst/>
            </a:prstGeom>
            <a:solidFill>
              <a:schemeClr val="bg1"/>
            </a:solidFill>
            <a:ln>
              <a:solidFill>
                <a:schemeClr val="tx1"/>
              </a:solidFill>
            </a:ln>
          </p:spPr>
          <p:txBody>
            <a:bodyPr wrap="square" rtlCol="0">
              <a:spAutoFit/>
            </a:bodyPr>
            <a:lstStyle/>
            <a:p>
              <a:r>
                <a:rPr lang="en-GB" sz="800" dirty="0" smtClean="0"/>
                <a:t>Stakeholder feedback</a:t>
              </a:r>
            </a:p>
            <a:p>
              <a:r>
                <a:rPr lang="en-GB" sz="800" dirty="0"/>
                <a:t>Stakeholder feedback</a:t>
              </a:r>
            </a:p>
            <a:p>
              <a:r>
                <a:rPr lang="en-GB" sz="800" dirty="0" smtClean="0"/>
                <a:t>…….</a:t>
              </a:r>
            </a:p>
          </p:txBody>
        </p:sp>
        <p:sp>
          <p:nvSpPr>
            <p:cNvPr id="47" name="TextBox 46"/>
            <p:cNvSpPr txBox="1"/>
            <p:nvPr/>
          </p:nvSpPr>
          <p:spPr>
            <a:xfrm>
              <a:off x="7994355" y="4111732"/>
              <a:ext cx="749901" cy="707886"/>
            </a:xfrm>
            <a:prstGeom prst="rect">
              <a:avLst/>
            </a:prstGeom>
            <a:solidFill>
              <a:schemeClr val="bg1"/>
            </a:solidFill>
            <a:ln>
              <a:solidFill>
                <a:schemeClr val="tx1"/>
              </a:solidFill>
            </a:ln>
          </p:spPr>
          <p:txBody>
            <a:bodyPr wrap="square" rtlCol="0">
              <a:spAutoFit/>
            </a:bodyPr>
            <a:lstStyle/>
            <a:p>
              <a:r>
                <a:rPr lang="en-GB" sz="800" dirty="0" smtClean="0"/>
                <a:t>Stakeholder feedback</a:t>
              </a:r>
            </a:p>
            <a:p>
              <a:r>
                <a:rPr lang="en-GB" sz="800" dirty="0"/>
                <a:t>Stakeholder feedback</a:t>
              </a:r>
            </a:p>
            <a:p>
              <a:r>
                <a:rPr lang="en-GB" sz="800" dirty="0" smtClean="0"/>
                <a:t>…….</a:t>
              </a:r>
            </a:p>
          </p:txBody>
        </p:sp>
      </p:grpSp>
      <p:sp>
        <p:nvSpPr>
          <p:cNvPr id="50" name="TextBox 49"/>
          <p:cNvSpPr txBox="1"/>
          <p:nvPr/>
        </p:nvSpPr>
        <p:spPr>
          <a:xfrm>
            <a:off x="5242403" y="1031084"/>
            <a:ext cx="1707199" cy="369332"/>
          </a:xfrm>
          <a:prstGeom prst="rect">
            <a:avLst/>
          </a:prstGeom>
          <a:noFill/>
        </p:spPr>
        <p:txBody>
          <a:bodyPr wrap="none" rtlCol="0">
            <a:spAutoFit/>
          </a:bodyPr>
          <a:lstStyle/>
          <a:p>
            <a:pPr algn="ctr"/>
            <a:r>
              <a:rPr lang="en-GB" b="1" u="sng" dirty="0" smtClean="0">
                <a:solidFill>
                  <a:srgbClr val="002060"/>
                </a:solidFill>
              </a:rPr>
              <a:t>WG /PT Activity</a:t>
            </a:r>
            <a:endParaRPr lang="en-GB" b="1" u="sng" dirty="0">
              <a:solidFill>
                <a:srgbClr val="002060"/>
              </a:solidFill>
            </a:endParaRPr>
          </a:p>
        </p:txBody>
      </p:sp>
      <p:pic>
        <p:nvPicPr>
          <p:cNvPr id="51" name="Picture 50"/>
          <p:cNvPicPr>
            <a:picLocks noChangeAspect="1"/>
          </p:cNvPicPr>
          <p:nvPr/>
        </p:nvPicPr>
        <p:blipFill>
          <a:blip r:embed="rId5"/>
          <a:stretch>
            <a:fillRect/>
          </a:stretch>
        </p:blipFill>
        <p:spPr>
          <a:xfrm>
            <a:off x="5297594" y="2246206"/>
            <a:ext cx="1194557" cy="1379170"/>
          </a:xfrm>
          <a:prstGeom prst="rect">
            <a:avLst/>
          </a:prstGeom>
        </p:spPr>
      </p:pic>
      <p:cxnSp>
        <p:nvCxnSpPr>
          <p:cNvPr id="52" name="Straight Arrow Connector 51"/>
          <p:cNvCxnSpPr/>
          <p:nvPr/>
        </p:nvCxnSpPr>
        <p:spPr>
          <a:xfrm>
            <a:off x="4762500" y="1981200"/>
            <a:ext cx="4203700" cy="0"/>
          </a:xfrm>
          <a:prstGeom prst="straightConnector1">
            <a:avLst/>
          </a:prstGeom>
          <a:ln w="76200">
            <a:solidFill>
              <a:srgbClr val="E6AF00"/>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flipH="1">
            <a:off x="8559801" y="2545090"/>
            <a:ext cx="757923" cy="327422"/>
          </a:xfrm>
          <a:prstGeom prst="straightConnector1">
            <a:avLst/>
          </a:prstGeom>
          <a:ln w="762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a:off x="4787900" y="3987800"/>
            <a:ext cx="4203700" cy="0"/>
          </a:xfrm>
          <a:prstGeom prst="straightConnector1">
            <a:avLst/>
          </a:prstGeom>
          <a:ln w="76200">
            <a:solidFill>
              <a:srgbClr val="E6AF00"/>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flipH="1">
            <a:off x="6555651" y="2872512"/>
            <a:ext cx="697790" cy="152179"/>
          </a:xfrm>
          <a:prstGeom prst="straightConnector1">
            <a:avLst/>
          </a:prstGeom>
          <a:ln w="762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flipH="1">
            <a:off x="3487039" y="3140264"/>
            <a:ext cx="1747055" cy="453529"/>
          </a:xfrm>
          <a:prstGeom prst="straightConnector1">
            <a:avLst/>
          </a:prstGeom>
          <a:ln w="76200">
            <a:solidFill>
              <a:srgbClr val="00B050"/>
            </a:solidFill>
            <a:tailEnd type="triangle"/>
          </a:ln>
        </p:spPr>
        <p:style>
          <a:lnRef idx="1">
            <a:schemeClr val="accent1"/>
          </a:lnRef>
          <a:fillRef idx="0">
            <a:schemeClr val="accent1"/>
          </a:fillRef>
          <a:effectRef idx="0">
            <a:schemeClr val="accent1"/>
          </a:effectRef>
          <a:fontRef idx="minor">
            <a:schemeClr val="tx1"/>
          </a:fontRef>
        </p:style>
      </p:cxnSp>
      <p:pic>
        <p:nvPicPr>
          <p:cNvPr id="67" name="Picture 66"/>
          <p:cNvPicPr>
            <a:picLocks noChangeAspect="1"/>
          </p:cNvPicPr>
          <p:nvPr/>
        </p:nvPicPr>
        <p:blipFill>
          <a:blip r:embed="rId4"/>
          <a:stretch>
            <a:fillRect/>
          </a:stretch>
        </p:blipFill>
        <p:spPr>
          <a:xfrm>
            <a:off x="9538688" y="3489396"/>
            <a:ext cx="1025581" cy="1219611"/>
          </a:xfrm>
          <a:prstGeom prst="rect">
            <a:avLst/>
          </a:prstGeom>
        </p:spPr>
      </p:pic>
      <p:sp>
        <p:nvSpPr>
          <p:cNvPr id="71" name="TextBox 70"/>
          <p:cNvSpPr txBox="1"/>
          <p:nvPr/>
        </p:nvSpPr>
        <p:spPr>
          <a:xfrm>
            <a:off x="8775593" y="4716553"/>
            <a:ext cx="3416407" cy="738664"/>
          </a:xfrm>
          <a:prstGeom prst="rect">
            <a:avLst/>
          </a:prstGeom>
          <a:noFill/>
        </p:spPr>
        <p:txBody>
          <a:bodyPr wrap="none" rtlCol="0">
            <a:spAutoFit/>
          </a:bodyPr>
          <a:lstStyle/>
          <a:p>
            <a:r>
              <a:rPr lang="en-GB" sz="1400" dirty="0" smtClean="0"/>
              <a:t>Stakeholder (OEM, Industry, MS &amp; End user)</a:t>
            </a:r>
          </a:p>
          <a:p>
            <a:r>
              <a:rPr lang="en-GB" sz="1400" dirty="0" smtClean="0"/>
              <a:t> feedback</a:t>
            </a:r>
          </a:p>
          <a:p>
            <a:r>
              <a:rPr lang="en-GB" sz="1400" dirty="0" smtClean="0"/>
              <a:t>Conduct Impact Assessment</a:t>
            </a:r>
          </a:p>
        </p:txBody>
      </p:sp>
      <p:cxnSp>
        <p:nvCxnSpPr>
          <p:cNvPr id="72" name="Straight Arrow Connector 71"/>
          <p:cNvCxnSpPr/>
          <p:nvPr/>
        </p:nvCxnSpPr>
        <p:spPr>
          <a:xfrm flipH="1">
            <a:off x="7090526" y="4431182"/>
            <a:ext cx="2227198" cy="624716"/>
          </a:xfrm>
          <a:prstGeom prst="straightConnector1">
            <a:avLst/>
          </a:prstGeom>
          <a:ln w="76200">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nvGrpSpPr>
          <p:cNvPr id="73" name="Group 72"/>
          <p:cNvGrpSpPr/>
          <p:nvPr/>
        </p:nvGrpSpPr>
        <p:grpSpPr>
          <a:xfrm>
            <a:off x="2157555" y="5263881"/>
            <a:ext cx="546278" cy="537121"/>
            <a:chOff x="2843748" y="2923502"/>
            <a:chExt cx="1367646" cy="1365163"/>
          </a:xfrm>
        </p:grpSpPr>
        <p:pic>
          <p:nvPicPr>
            <p:cNvPr id="74" name="Picture 73"/>
            <p:cNvPicPr>
              <a:picLocks noChangeAspect="1"/>
            </p:cNvPicPr>
            <p:nvPr/>
          </p:nvPicPr>
          <p:blipFill>
            <a:blip r:embed="rId3"/>
            <a:stretch>
              <a:fillRect/>
            </a:stretch>
          </p:blipFill>
          <p:spPr>
            <a:xfrm>
              <a:off x="2921022" y="3142445"/>
              <a:ext cx="1095375" cy="990600"/>
            </a:xfrm>
            <a:prstGeom prst="rect">
              <a:avLst/>
            </a:prstGeom>
          </p:spPr>
        </p:pic>
        <p:sp>
          <p:nvSpPr>
            <p:cNvPr id="75" name="Oval 74"/>
            <p:cNvSpPr/>
            <p:nvPr/>
          </p:nvSpPr>
          <p:spPr>
            <a:xfrm>
              <a:off x="2843748" y="2923502"/>
              <a:ext cx="1367646" cy="1365163"/>
            </a:xfrm>
            <a:prstGeom prst="ellipse">
              <a:avLst/>
            </a:prstGeom>
            <a:noFill/>
            <a:ln w="762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76" name="TextBox 75"/>
          <p:cNvSpPr txBox="1"/>
          <p:nvPr/>
        </p:nvSpPr>
        <p:spPr>
          <a:xfrm>
            <a:off x="2812517" y="5491249"/>
            <a:ext cx="1182311" cy="523220"/>
          </a:xfrm>
          <a:prstGeom prst="rect">
            <a:avLst/>
          </a:prstGeom>
          <a:noFill/>
        </p:spPr>
        <p:txBody>
          <a:bodyPr wrap="none" rtlCol="0">
            <a:spAutoFit/>
          </a:bodyPr>
          <a:lstStyle/>
          <a:p>
            <a:r>
              <a:rPr lang="en-GB" sz="1400" dirty="0" smtClean="0"/>
              <a:t>Publish </a:t>
            </a:r>
            <a:br>
              <a:rPr lang="en-GB" sz="1400" dirty="0" smtClean="0"/>
            </a:br>
            <a:r>
              <a:rPr lang="en-GB" sz="1400" dirty="0" smtClean="0"/>
              <a:t>Edition </a:t>
            </a:r>
            <a:r>
              <a:rPr lang="en-GB" sz="1400" b="1" dirty="0" smtClean="0"/>
              <a:t>2.0.0</a:t>
            </a:r>
            <a:r>
              <a:rPr lang="en-GB" sz="1400" dirty="0" smtClean="0"/>
              <a:t>  </a:t>
            </a:r>
            <a:endParaRPr lang="en-GB" sz="1400" dirty="0"/>
          </a:p>
        </p:txBody>
      </p:sp>
      <p:cxnSp>
        <p:nvCxnSpPr>
          <p:cNvPr id="77" name="Straight Arrow Connector 76"/>
          <p:cNvCxnSpPr/>
          <p:nvPr/>
        </p:nvCxnSpPr>
        <p:spPr>
          <a:xfrm flipV="1">
            <a:off x="4813300" y="5821251"/>
            <a:ext cx="3340100" cy="8049"/>
          </a:xfrm>
          <a:prstGeom prst="straightConnector1">
            <a:avLst/>
          </a:prstGeom>
          <a:ln w="76200">
            <a:solidFill>
              <a:srgbClr val="E6AF00"/>
            </a:solidFill>
            <a:tailEnd type="triangle"/>
          </a:ln>
        </p:spPr>
        <p:style>
          <a:lnRef idx="1">
            <a:schemeClr val="accent1"/>
          </a:lnRef>
          <a:fillRef idx="0">
            <a:schemeClr val="accent1"/>
          </a:fillRef>
          <a:effectRef idx="0">
            <a:schemeClr val="accent1"/>
          </a:effectRef>
          <a:fontRef idx="minor">
            <a:schemeClr val="tx1"/>
          </a:fontRef>
        </p:style>
      </p:cxnSp>
      <p:pic>
        <p:nvPicPr>
          <p:cNvPr id="79" name="Picture 78"/>
          <p:cNvPicPr>
            <a:picLocks noChangeAspect="1"/>
          </p:cNvPicPr>
          <p:nvPr/>
        </p:nvPicPr>
        <p:blipFill>
          <a:blip r:embed="rId6"/>
          <a:stretch>
            <a:fillRect/>
          </a:stretch>
        </p:blipFill>
        <p:spPr>
          <a:xfrm>
            <a:off x="5944389" y="4467097"/>
            <a:ext cx="852899" cy="991582"/>
          </a:xfrm>
          <a:prstGeom prst="rect">
            <a:avLst/>
          </a:prstGeom>
        </p:spPr>
      </p:pic>
      <p:cxnSp>
        <p:nvCxnSpPr>
          <p:cNvPr id="82" name="Straight Arrow Connector 81"/>
          <p:cNvCxnSpPr/>
          <p:nvPr/>
        </p:nvCxnSpPr>
        <p:spPr>
          <a:xfrm flipH="1">
            <a:off x="3603110" y="5079208"/>
            <a:ext cx="2227198" cy="624716"/>
          </a:xfrm>
          <a:prstGeom prst="straightConnector1">
            <a:avLst/>
          </a:prstGeom>
          <a:ln w="762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7967883" y="5610265"/>
            <a:ext cx="3919317" cy="646331"/>
          </a:xfrm>
          <a:prstGeom prst="rect">
            <a:avLst/>
          </a:prstGeom>
          <a:noFill/>
        </p:spPr>
        <p:txBody>
          <a:bodyPr wrap="square" rtlCol="0">
            <a:spAutoFit/>
          </a:bodyPr>
          <a:lstStyle/>
          <a:p>
            <a:r>
              <a:rPr lang="en-GB" b="1" dirty="0" smtClean="0">
                <a:effectLst>
                  <a:outerShdw blurRad="38100" dist="38100" dir="2700000" algn="tl">
                    <a:srgbClr val="000000">
                      <a:alpha val="43137"/>
                    </a:srgbClr>
                  </a:outerShdw>
                </a:effectLst>
              </a:rPr>
              <a:t>HSSC, then …MS Approval (Res 2/2007) Process</a:t>
            </a:r>
            <a:endParaRPr lang="en-GB" b="1" dirty="0">
              <a:effectLst>
                <a:outerShdw blurRad="38100" dist="38100" dir="2700000" algn="tl">
                  <a:srgbClr val="000000">
                    <a:alpha val="43137"/>
                  </a:srgbClr>
                </a:outerShdw>
              </a:effectLst>
            </a:endParaRPr>
          </a:p>
        </p:txBody>
      </p:sp>
      <p:sp>
        <p:nvSpPr>
          <p:cNvPr id="86" name="TextBox 85"/>
          <p:cNvSpPr txBox="1"/>
          <p:nvPr/>
        </p:nvSpPr>
        <p:spPr>
          <a:xfrm>
            <a:off x="4984217" y="3573549"/>
            <a:ext cx="1663982" cy="307777"/>
          </a:xfrm>
          <a:prstGeom prst="rect">
            <a:avLst/>
          </a:prstGeom>
          <a:noFill/>
        </p:spPr>
        <p:txBody>
          <a:bodyPr wrap="none" rtlCol="0">
            <a:spAutoFit/>
          </a:bodyPr>
          <a:lstStyle/>
          <a:p>
            <a:r>
              <a:rPr lang="en-GB" sz="1400" dirty="0" smtClean="0"/>
              <a:t>Prepare new Edition</a:t>
            </a:r>
            <a:endParaRPr lang="en-GB" sz="1400" dirty="0"/>
          </a:p>
        </p:txBody>
      </p:sp>
      <p:sp>
        <p:nvSpPr>
          <p:cNvPr id="90" name="TextBox 89"/>
          <p:cNvSpPr txBox="1"/>
          <p:nvPr/>
        </p:nvSpPr>
        <p:spPr>
          <a:xfrm>
            <a:off x="113943" y="2678599"/>
            <a:ext cx="1348882" cy="830997"/>
          </a:xfrm>
          <a:prstGeom prst="rect">
            <a:avLst/>
          </a:prstGeom>
          <a:noFill/>
        </p:spPr>
        <p:txBody>
          <a:bodyPr wrap="square" rtlCol="0">
            <a:spAutoFit/>
          </a:bodyPr>
          <a:lstStyle/>
          <a:p>
            <a:r>
              <a:rPr lang="en-GB" sz="1600" b="1" dirty="0" smtClean="0">
                <a:latin typeface="Arial Narrow" panose="020B0606020202030204" pitchFamily="34" charset="0"/>
                <a:cs typeface="Arial" panose="020B0604020202020204" pitchFamily="34" charset="0"/>
              </a:rPr>
              <a:t>New Development Cycle</a:t>
            </a:r>
            <a:endParaRPr lang="en-GB" sz="1600" b="1" dirty="0">
              <a:latin typeface="Arial Narrow" panose="020B0606020202030204" pitchFamily="34" charset="0"/>
              <a:cs typeface="Arial" panose="020B0604020202020204" pitchFamily="34" charset="0"/>
            </a:endParaRPr>
          </a:p>
        </p:txBody>
      </p:sp>
      <p:sp>
        <p:nvSpPr>
          <p:cNvPr id="91" name="Footer Placeholder 3"/>
          <p:cNvSpPr>
            <a:spLocks noGrp="1"/>
          </p:cNvSpPr>
          <p:nvPr>
            <p:ph type="ftr" sz="quarter" idx="11"/>
          </p:nvPr>
        </p:nvSpPr>
        <p:spPr>
          <a:xfrm>
            <a:off x="4038600" y="6276122"/>
            <a:ext cx="4114800" cy="365125"/>
          </a:xfrm>
        </p:spPr>
        <p:txBody>
          <a:bodyPr/>
          <a:lstStyle/>
          <a:p>
            <a:r>
              <a:rPr lang="de-DE" sz="1400" dirty="0" smtClean="0"/>
              <a:t>HSSC-10, Rostock, Germany 14 – 17 May 2018</a:t>
            </a:r>
          </a:p>
        </p:txBody>
      </p:sp>
      <p:sp>
        <p:nvSpPr>
          <p:cNvPr id="2" name="TextBox 1"/>
          <p:cNvSpPr txBox="1"/>
          <p:nvPr/>
        </p:nvSpPr>
        <p:spPr>
          <a:xfrm>
            <a:off x="4906438" y="5491249"/>
            <a:ext cx="2563205" cy="646331"/>
          </a:xfrm>
          <a:prstGeom prst="rect">
            <a:avLst/>
          </a:prstGeom>
          <a:noFill/>
        </p:spPr>
        <p:txBody>
          <a:bodyPr wrap="square" rtlCol="0">
            <a:spAutoFit/>
          </a:bodyPr>
          <a:lstStyle/>
          <a:p>
            <a:r>
              <a:rPr lang="en-GB" dirty="0" smtClean="0"/>
              <a:t>Provide Impact Assessment Report</a:t>
            </a:r>
            <a:endParaRPr lang="en-GB" dirty="0"/>
          </a:p>
        </p:txBody>
      </p:sp>
    </p:spTree>
    <p:extLst>
      <p:ext uri="{BB962C8B-B14F-4D97-AF65-F5344CB8AC3E}">
        <p14:creationId xmlns:p14="http://schemas.microsoft.com/office/powerpoint/2010/main" val="27561309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HO presentations template" id="{C657DD33-74A5-46FF-87DC-702489CC64DD}" vid="{C4CF7E2C-A930-4DFE-9432-DAC967E2A5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IHO presentations template</Template>
  <TotalTime>2519</TotalTime>
  <Words>385</Words>
  <Application>Microsoft Office PowerPoint</Application>
  <PresentationFormat>Widescreen</PresentationFormat>
  <Paragraphs>49</Paragraphs>
  <Slides>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Arial Narrow</vt:lpstr>
      <vt:lpstr>Calibri</vt:lpstr>
      <vt:lpstr>Calibri Light</vt:lpstr>
      <vt:lpstr>Helvetica</vt:lpstr>
      <vt:lpstr>Times New Roman</vt:lpstr>
      <vt:lpstr>Office Theme</vt:lpstr>
      <vt:lpstr>PowerPoint Presentation</vt:lpstr>
      <vt:lpstr>Current Review Cycle for S-100 Based Prod Specs</vt:lpstr>
      <vt:lpstr>PowerPoint Presentation</vt:lpstr>
    </vt:vector>
  </TitlesOfParts>
  <Company>IHO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DTech</dc:creator>
  <cp:lastModifiedBy>DTech</cp:lastModifiedBy>
  <cp:revision>134</cp:revision>
  <cp:lastPrinted>2017-10-13T08:19:11Z</cp:lastPrinted>
  <dcterms:created xsi:type="dcterms:W3CDTF">2017-10-09T13:46:17Z</dcterms:created>
  <dcterms:modified xsi:type="dcterms:W3CDTF">2018-05-15T16:09:43Z</dcterms:modified>
</cp:coreProperties>
</file>