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0" y="20638"/>
            <a:ext cx="9148763" cy="6851650"/>
            <a:chOff x="1" y="0"/>
            <a:chExt cx="5763" cy="4316"/>
          </a:xfrm>
        </p:grpSpPr>
        <p:sp>
          <p:nvSpPr>
            <p:cNvPr id="4" name="Freeform 42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AU">
                <a:solidFill>
                  <a:srgbClr val="FFFFFF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5" name="Freeform 43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AU">
                <a:solidFill>
                  <a:srgbClr val="FFFFFF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6" name="Freeform 44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AU">
                <a:solidFill>
                  <a:srgbClr val="FFFFFF"/>
                </a:solidFill>
                <a:latin typeface="Verdana" pitchFamily="34" charset="0"/>
                <a:cs typeface="Arial" charset="0"/>
              </a:endParaRPr>
            </a:p>
          </p:txBody>
        </p:sp>
        <p:grpSp>
          <p:nvGrpSpPr>
            <p:cNvPr id="7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7" name="Freeform 7"/>
              <p:cNvSpPr>
                <a:spLocks/>
              </p:cNvSpPr>
              <p:nvPr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AU">
                  <a:solidFill>
                    <a:srgbClr val="FFFFFF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28" name="Freeform 8"/>
              <p:cNvSpPr>
                <a:spLocks/>
              </p:cNvSpPr>
              <p:nvPr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AU">
                  <a:solidFill>
                    <a:srgbClr val="FFFFFF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29" name="Freeform 9"/>
              <p:cNvSpPr>
                <a:spLocks/>
              </p:cNvSpPr>
              <p:nvPr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AU">
                  <a:solidFill>
                    <a:srgbClr val="FFFFFF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30" name="Freeform 10"/>
              <p:cNvSpPr>
                <a:spLocks/>
              </p:cNvSpPr>
              <p:nvPr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AU">
                  <a:solidFill>
                    <a:srgbClr val="FFFFFF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31" name="Freeform 11"/>
              <p:cNvSpPr>
                <a:spLocks/>
              </p:cNvSpPr>
              <p:nvPr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AU">
                  <a:solidFill>
                    <a:srgbClr val="FFFFFF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32" name="Freeform 12"/>
              <p:cNvSpPr>
                <a:spLocks/>
              </p:cNvSpPr>
              <p:nvPr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AU">
                  <a:solidFill>
                    <a:srgbClr val="FFFFFF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33" name="Freeform 13"/>
              <p:cNvSpPr>
                <a:spLocks/>
              </p:cNvSpPr>
              <p:nvPr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AU">
                  <a:solidFill>
                    <a:srgbClr val="FFFFFF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34" name="Freeform 14"/>
              <p:cNvSpPr>
                <a:spLocks/>
              </p:cNvSpPr>
              <p:nvPr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AU">
                  <a:solidFill>
                    <a:srgbClr val="FFFFFF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35" name="Freeform 15"/>
              <p:cNvSpPr>
                <a:spLocks/>
              </p:cNvSpPr>
              <p:nvPr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AU">
                  <a:solidFill>
                    <a:srgbClr val="FFFFFF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36" name="Freeform 16"/>
              <p:cNvSpPr>
                <a:spLocks/>
              </p:cNvSpPr>
              <p:nvPr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AU">
                  <a:solidFill>
                    <a:srgbClr val="FFFFFF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37" name="Freeform 17"/>
              <p:cNvSpPr>
                <a:spLocks/>
              </p:cNvSpPr>
              <p:nvPr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AU">
                  <a:solidFill>
                    <a:srgbClr val="FFFFFF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38" name="Freeform 18"/>
              <p:cNvSpPr>
                <a:spLocks/>
              </p:cNvSpPr>
              <p:nvPr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AU">
                  <a:solidFill>
                    <a:srgbClr val="FFFFFF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39" name="Freeform 19"/>
              <p:cNvSpPr>
                <a:spLocks/>
              </p:cNvSpPr>
              <p:nvPr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AU">
                  <a:solidFill>
                    <a:srgbClr val="FFFFFF"/>
                  </a:solidFill>
                  <a:latin typeface="Verdana" pitchFamily="34" charset="0"/>
                  <a:cs typeface="Arial" charset="0"/>
                </a:endParaRPr>
              </a:p>
            </p:txBody>
          </p:sp>
        </p:grpSp>
        <p:sp>
          <p:nvSpPr>
            <p:cNvPr id="8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AU">
                <a:solidFill>
                  <a:srgbClr val="FFFFFF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9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AU">
                <a:solidFill>
                  <a:srgbClr val="FFFFFF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0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AU">
                <a:solidFill>
                  <a:srgbClr val="FFFFFF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1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31 w 717"/>
                <a:gd name="T1" fmla="*/ 845 h 845"/>
                <a:gd name="T2" fmla="*/ 731 w 717"/>
                <a:gd name="T3" fmla="*/ 821 h 845"/>
                <a:gd name="T4" fmla="*/ 588 w 717"/>
                <a:gd name="T5" fmla="*/ 605 h 845"/>
                <a:gd name="T6" fmla="*/ 413 w 717"/>
                <a:gd name="T7" fmla="*/ 396 h 845"/>
                <a:gd name="T8" fmla="*/ 228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6 w 717"/>
                <a:gd name="T15" fmla="*/ 198 h 845"/>
                <a:gd name="T16" fmla="*/ 407 w 717"/>
                <a:gd name="T17" fmla="*/ 408 h 845"/>
                <a:gd name="T18" fmla="*/ 582 w 717"/>
                <a:gd name="T19" fmla="*/ 623 h 845"/>
                <a:gd name="T20" fmla="*/ 731 w 717"/>
                <a:gd name="T21" fmla="*/ 845 h 845"/>
                <a:gd name="T22" fmla="*/ 731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FFFFFF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2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14 w 407"/>
                <a:gd name="T1" fmla="*/ 414 h 414"/>
                <a:gd name="T2" fmla="*/ 414 w 407"/>
                <a:gd name="T3" fmla="*/ 396 h 414"/>
                <a:gd name="T4" fmla="*/ 229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23 w 407"/>
                <a:gd name="T13" fmla="*/ 204 h 414"/>
                <a:gd name="T14" fmla="*/ 414 w 407"/>
                <a:gd name="T15" fmla="*/ 414 h 414"/>
                <a:gd name="T16" fmla="*/ 414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FFFFFF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3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AU">
                <a:solidFill>
                  <a:srgbClr val="FFFFFF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600 w 586"/>
                <a:gd name="T1" fmla="*/ 0 h 599"/>
                <a:gd name="T2" fmla="*/ 582 w 586"/>
                <a:gd name="T3" fmla="*/ 0 h 599"/>
                <a:gd name="T4" fmla="*/ 414 w 586"/>
                <a:gd name="T5" fmla="*/ 132 h 599"/>
                <a:gd name="T6" fmla="*/ 264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64 w 586"/>
                <a:gd name="T17" fmla="*/ 282 h 599"/>
                <a:gd name="T18" fmla="*/ 420 w 586"/>
                <a:gd name="T19" fmla="*/ 138 h 599"/>
                <a:gd name="T20" fmla="*/ 600 w 586"/>
                <a:gd name="T21" fmla="*/ 0 h 599"/>
                <a:gd name="T22" fmla="*/ 600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FFFFFF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6 w 269"/>
                <a:gd name="T1" fmla="*/ 0 h 252"/>
                <a:gd name="T2" fmla="*/ 258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6 w 269"/>
                <a:gd name="T15" fmla="*/ 0 h 252"/>
                <a:gd name="T16" fmla="*/ 276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FFFFFF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6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FFFFFF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7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FFFFFF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8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FFFFFF"/>
                </a:solidFill>
                <a:latin typeface="Verdana" pitchFamily="34" charset="0"/>
                <a:cs typeface="Arial" charset="0"/>
              </a:endParaRPr>
            </a:p>
          </p:txBody>
        </p:sp>
        <p:grpSp>
          <p:nvGrpSpPr>
            <p:cNvPr id="19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2" name="Line 32"/>
              <p:cNvSpPr>
                <a:spLocks noChangeShapeType="1"/>
              </p:cNvSpPr>
              <p:nvPr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FR">
                  <a:solidFill>
                    <a:srgbClr val="FFFFFF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23" name="Line 33"/>
              <p:cNvSpPr>
                <a:spLocks noChangeShapeType="1"/>
              </p:cNvSpPr>
              <p:nvPr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FR">
                  <a:solidFill>
                    <a:srgbClr val="FFFFFF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24" name="Line 34"/>
              <p:cNvSpPr>
                <a:spLocks noChangeShapeType="1"/>
              </p:cNvSpPr>
              <p:nvPr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FR">
                  <a:solidFill>
                    <a:srgbClr val="FFFFFF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25" name="Line 35"/>
              <p:cNvSpPr>
                <a:spLocks noChangeShapeType="1"/>
              </p:cNvSpPr>
              <p:nvPr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FR">
                  <a:solidFill>
                    <a:srgbClr val="FFFFFF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26" name="Line 36"/>
              <p:cNvSpPr>
                <a:spLocks noChangeShapeType="1"/>
              </p:cNvSpPr>
              <p:nvPr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FR">
                  <a:solidFill>
                    <a:srgbClr val="FFFFFF"/>
                  </a:solidFill>
                  <a:latin typeface="Verdana" pitchFamily="34" charset="0"/>
                  <a:cs typeface="Arial" charset="0"/>
                </a:endParaRPr>
              </a:p>
            </p:txBody>
          </p:sp>
        </p:grpSp>
        <p:sp>
          <p:nvSpPr>
            <p:cNvPr id="20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FFFFFF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21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FFFFFF"/>
                </a:solidFill>
                <a:latin typeface="Verdana" pitchFamily="34" charset="0"/>
                <a:cs typeface="Arial" charset="0"/>
              </a:endParaRPr>
            </a:p>
          </p:txBody>
        </p:sp>
      </p:grpSp>
      <p:pic>
        <p:nvPicPr>
          <p:cNvPr id="40" name="Picture 78" descr="IHO Colour-transparent-small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6850" y="415925"/>
            <a:ext cx="8128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Rectangle 40"/>
          <p:cNvSpPr/>
          <p:nvPr/>
        </p:nvSpPr>
        <p:spPr>
          <a:xfrm>
            <a:off x="2041525" y="1490663"/>
            <a:ext cx="4803775" cy="7080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Hydrographic Services and Standards Committee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HSSC-7</a:t>
            </a:r>
            <a:endParaRPr lang="en-AU" sz="20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588840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75946" y="2564904"/>
            <a:ext cx="6400800" cy="3163958"/>
          </a:xfrm>
        </p:spPr>
        <p:txBody>
          <a:bodyPr/>
          <a:lstStyle>
            <a:lvl1pPr marL="0" indent="0" algn="ctr">
              <a:spcBef>
                <a:spcPts val="1200"/>
              </a:spcBef>
              <a:spcAft>
                <a:spcPts val="600"/>
              </a:spcAft>
              <a:buFont typeface="Wingdings" pitchFamily="2" charset="2"/>
              <a:buNone/>
              <a:defRPr sz="2400"/>
            </a:lvl1pPr>
          </a:lstStyle>
          <a:p>
            <a:r>
              <a:rPr lang="fr-FR" smtClean="0"/>
              <a:t>Cliquez pour modifier le style des sous-titres du masque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62306847"/>
      </p:ext>
    </p:extLst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0241762"/>
      </p:ext>
    </p:extLst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96939712"/>
      </p:ext>
    </p:extLst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7042" y="277813"/>
            <a:ext cx="7429500" cy="1139825"/>
          </a:xfrm>
        </p:spPr>
        <p:txBody>
          <a:bodyPr/>
          <a:lstStyle>
            <a:lvl1pPr algn="l" defTabSz="720000">
              <a:defRPr/>
            </a:lvl1pPr>
          </a:lstStyle>
          <a:p>
            <a:r>
              <a:rPr lang="fr-FR" smtClean="0"/>
              <a:t>Cliquez pour modifier le style du titre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853" y="1600200"/>
            <a:ext cx="7488237" cy="4530725"/>
          </a:xfrm>
        </p:spPr>
        <p:txBody>
          <a:bodyPr/>
          <a:lstStyle>
            <a:lvl1pPr marL="363538" indent="-363538">
              <a:defRPr/>
            </a:lvl1pPr>
            <a:lvl2pPr marL="538163" indent="-174625">
              <a:defRPr/>
            </a:lvl2pPr>
            <a:lvl3pPr marL="901700" indent="-185738">
              <a:defRPr/>
            </a:lvl3pPr>
            <a:lvl4pPr marL="1077913" indent="-176213">
              <a:defRPr/>
            </a:lvl4pPr>
            <a:lvl5pPr marL="1252538" indent="-174625"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73705978"/>
      </p:ext>
    </p:extLst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622983563"/>
      </p:ext>
    </p:extLst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3" y="1600200"/>
            <a:ext cx="3667125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8" y="1600200"/>
            <a:ext cx="3668712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AU">
              <a:latin typeface="Verdana" pitchFamily="34" charset="0"/>
            </a:endParaRPr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AU">
              <a:latin typeface="Verdana" pitchFamily="34" charset="0"/>
            </a:endParaRPr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D3C93A5-742B-4CC6-8DC2-E65CF48E31B9}" type="slidenum">
              <a:rPr lang="en-AU">
                <a:latin typeface="Verdan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en-AU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3074443"/>
      </p:ext>
    </p:extLst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62108663"/>
      </p:ext>
    </p:extLst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14280327"/>
      </p:ext>
    </p:extLst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7784595"/>
      </p:ext>
    </p:extLst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732966012"/>
      </p:ext>
    </p:extLst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012303662"/>
      </p:ext>
    </p:extLst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rgbClr val="0028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-4763" y="0"/>
            <a:ext cx="9148763" cy="6851650"/>
            <a:chOff x="1" y="0"/>
            <a:chExt cx="5763" cy="4316"/>
          </a:xfrm>
        </p:grpSpPr>
        <p:sp>
          <p:nvSpPr>
            <p:cNvPr id="587779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AU">
                <a:solidFill>
                  <a:srgbClr val="FFFFFF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587780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AU">
                <a:solidFill>
                  <a:srgbClr val="FFFFFF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587781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AU">
                <a:solidFill>
                  <a:srgbClr val="FFFFFF"/>
                </a:solidFill>
                <a:latin typeface="Verdana" pitchFamily="34" charset="0"/>
                <a:cs typeface="Arial" charset="0"/>
              </a:endParaRPr>
            </a:p>
          </p:txBody>
        </p:sp>
        <p:grpSp>
          <p:nvGrpSpPr>
            <p:cNvPr id="3081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587783" name="Freeform 7"/>
              <p:cNvSpPr>
                <a:spLocks/>
              </p:cNvSpPr>
              <p:nvPr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AU">
                  <a:solidFill>
                    <a:srgbClr val="FFFFFF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587784" name="Freeform 8"/>
              <p:cNvSpPr>
                <a:spLocks/>
              </p:cNvSpPr>
              <p:nvPr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AU">
                  <a:solidFill>
                    <a:srgbClr val="FFFFFF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587785" name="Freeform 9"/>
              <p:cNvSpPr>
                <a:spLocks/>
              </p:cNvSpPr>
              <p:nvPr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AU">
                  <a:solidFill>
                    <a:srgbClr val="FFFFFF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587786" name="Freeform 10"/>
              <p:cNvSpPr>
                <a:spLocks/>
              </p:cNvSpPr>
              <p:nvPr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AU">
                  <a:solidFill>
                    <a:srgbClr val="FFFFFF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587787" name="Freeform 11"/>
              <p:cNvSpPr>
                <a:spLocks/>
              </p:cNvSpPr>
              <p:nvPr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AU">
                  <a:solidFill>
                    <a:srgbClr val="FFFFFF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587788" name="Freeform 12"/>
              <p:cNvSpPr>
                <a:spLocks/>
              </p:cNvSpPr>
              <p:nvPr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AU">
                  <a:solidFill>
                    <a:srgbClr val="FFFFFF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587789" name="Freeform 13"/>
              <p:cNvSpPr>
                <a:spLocks/>
              </p:cNvSpPr>
              <p:nvPr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AU">
                  <a:solidFill>
                    <a:srgbClr val="FFFFFF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587790" name="Freeform 14"/>
              <p:cNvSpPr>
                <a:spLocks/>
              </p:cNvSpPr>
              <p:nvPr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AU">
                  <a:solidFill>
                    <a:srgbClr val="FFFFFF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587791" name="Freeform 15"/>
              <p:cNvSpPr>
                <a:spLocks/>
              </p:cNvSpPr>
              <p:nvPr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AU">
                  <a:solidFill>
                    <a:srgbClr val="FFFFFF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587792" name="Freeform 16"/>
              <p:cNvSpPr>
                <a:spLocks/>
              </p:cNvSpPr>
              <p:nvPr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AU">
                  <a:solidFill>
                    <a:srgbClr val="FFFFFF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587793" name="Freeform 17"/>
              <p:cNvSpPr>
                <a:spLocks/>
              </p:cNvSpPr>
              <p:nvPr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AU">
                  <a:solidFill>
                    <a:srgbClr val="FFFFFF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587794" name="Freeform 18"/>
              <p:cNvSpPr>
                <a:spLocks/>
              </p:cNvSpPr>
              <p:nvPr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AU">
                  <a:solidFill>
                    <a:srgbClr val="FFFFFF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587795" name="Freeform 19"/>
              <p:cNvSpPr>
                <a:spLocks/>
              </p:cNvSpPr>
              <p:nvPr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AU">
                  <a:solidFill>
                    <a:srgbClr val="FFFFFF"/>
                  </a:solidFill>
                  <a:latin typeface="Verdana" pitchFamily="34" charset="0"/>
                  <a:cs typeface="Arial" charset="0"/>
                </a:endParaRPr>
              </a:p>
            </p:txBody>
          </p:sp>
        </p:grpSp>
        <p:sp>
          <p:nvSpPr>
            <p:cNvPr id="587796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AU">
                <a:solidFill>
                  <a:srgbClr val="FFFFFF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587797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AU">
                <a:solidFill>
                  <a:srgbClr val="FFFFFF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587798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AU">
                <a:solidFill>
                  <a:srgbClr val="FFFFFF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3085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31 w 717"/>
                <a:gd name="T1" fmla="*/ 845 h 845"/>
                <a:gd name="T2" fmla="*/ 731 w 717"/>
                <a:gd name="T3" fmla="*/ 821 h 845"/>
                <a:gd name="T4" fmla="*/ 588 w 717"/>
                <a:gd name="T5" fmla="*/ 605 h 845"/>
                <a:gd name="T6" fmla="*/ 413 w 717"/>
                <a:gd name="T7" fmla="*/ 396 h 845"/>
                <a:gd name="T8" fmla="*/ 228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6 w 717"/>
                <a:gd name="T15" fmla="*/ 198 h 845"/>
                <a:gd name="T16" fmla="*/ 407 w 717"/>
                <a:gd name="T17" fmla="*/ 408 h 845"/>
                <a:gd name="T18" fmla="*/ 582 w 717"/>
                <a:gd name="T19" fmla="*/ 623 h 845"/>
                <a:gd name="T20" fmla="*/ 731 w 717"/>
                <a:gd name="T21" fmla="*/ 845 h 845"/>
                <a:gd name="T22" fmla="*/ 731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FFFFFF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3086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14 w 407"/>
                <a:gd name="T1" fmla="*/ 414 h 414"/>
                <a:gd name="T2" fmla="*/ 414 w 407"/>
                <a:gd name="T3" fmla="*/ 396 h 414"/>
                <a:gd name="T4" fmla="*/ 229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23 w 407"/>
                <a:gd name="T13" fmla="*/ 204 h 414"/>
                <a:gd name="T14" fmla="*/ 414 w 407"/>
                <a:gd name="T15" fmla="*/ 414 h 414"/>
                <a:gd name="T16" fmla="*/ 414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FFFFFF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587801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AU">
                <a:solidFill>
                  <a:srgbClr val="FFFFFF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3088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600 w 586"/>
                <a:gd name="T1" fmla="*/ 0 h 599"/>
                <a:gd name="T2" fmla="*/ 582 w 586"/>
                <a:gd name="T3" fmla="*/ 0 h 599"/>
                <a:gd name="T4" fmla="*/ 414 w 586"/>
                <a:gd name="T5" fmla="*/ 132 h 599"/>
                <a:gd name="T6" fmla="*/ 264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64 w 586"/>
                <a:gd name="T17" fmla="*/ 282 h 599"/>
                <a:gd name="T18" fmla="*/ 420 w 586"/>
                <a:gd name="T19" fmla="*/ 138 h 599"/>
                <a:gd name="T20" fmla="*/ 600 w 586"/>
                <a:gd name="T21" fmla="*/ 0 h 599"/>
                <a:gd name="T22" fmla="*/ 600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FFFFFF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3089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6 w 269"/>
                <a:gd name="T1" fmla="*/ 0 h 252"/>
                <a:gd name="T2" fmla="*/ 258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6 w 269"/>
                <a:gd name="T15" fmla="*/ 0 h 252"/>
                <a:gd name="T16" fmla="*/ 276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FFFFFF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3090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FFFFFF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3091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FFFFFF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3092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FFFFFF"/>
                </a:solidFill>
                <a:latin typeface="Verdana" pitchFamily="34" charset="0"/>
                <a:cs typeface="Arial" charset="0"/>
              </a:endParaRPr>
            </a:p>
          </p:txBody>
        </p:sp>
        <p:grpSp>
          <p:nvGrpSpPr>
            <p:cNvPr id="3093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3096" name="Line 32"/>
              <p:cNvSpPr>
                <a:spLocks noChangeShapeType="1"/>
              </p:cNvSpPr>
              <p:nvPr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FR">
                  <a:solidFill>
                    <a:srgbClr val="FFFFFF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3097" name="Line 33"/>
              <p:cNvSpPr>
                <a:spLocks noChangeShapeType="1"/>
              </p:cNvSpPr>
              <p:nvPr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FR">
                  <a:solidFill>
                    <a:srgbClr val="FFFFFF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3098" name="Line 34"/>
              <p:cNvSpPr>
                <a:spLocks noChangeShapeType="1"/>
              </p:cNvSpPr>
              <p:nvPr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FR">
                  <a:solidFill>
                    <a:srgbClr val="FFFFFF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3099" name="Line 35"/>
              <p:cNvSpPr>
                <a:spLocks noChangeShapeType="1"/>
              </p:cNvSpPr>
              <p:nvPr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FR">
                  <a:solidFill>
                    <a:srgbClr val="FFFFFF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3100" name="Line 36"/>
              <p:cNvSpPr>
                <a:spLocks noChangeShapeType="1"/>
              </p:cNvSpPr>
              <p:nvPr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FR">
                  <a:solidFill>
                    <a:srgbClr val="FFFFFF"/>
                  </a:solidFill>
                  <a:latin typeface="Verdana" pitchFamily="34" charset="0"/>
                  <a:cs typeface="Arial" charset="0"/>
                </a:endParaRPr>
              </a:p>
            </p:txBody>
          </p:sp>
        </p:grpSp>
        <p:sp>
          <p:nvSpPr>
            <p:cNvPr id="3094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FFFFFF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3095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FFFFFF"/>
                </a:solidFill>
                <a:latin typeface="Verdana" pitchFamily="34" charset="0"/>
                <a:cs typeface="Arial" charset="0"/>
              </a:endParaRPr>
            </a:p>
          </p:txBody>
        </p:sp>
      </p:grpSp>
      <p:sp>
        <p:nvSpPr>
          <p:cNvPr id="587815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857250" y="277813"/>
            <a:ext cx="74295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en-AU" dirty="0" smtClean="0"/>
          </a:p>
        </p:txBody>
      </p:sp>
      <p:sp>
        <p:nvSpPr>
          <p:cNvPr id="58781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600200"/>
            <a:ext cx="7488237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 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AU" dirty="0" smtClean="0"/>
          </a:p>
        </p:txBody>
      </p:sp>
      <p:pic>
        <p:nvPicPr>
          <p:cNvPr id="3077" name="Picture 43" descr="IHO Colour-transparent-small.gif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8" y="6173788"/>
            <a:ext cx="4381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101391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d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9pPr>
    </p:titleStyle>
    <p:bodyStyle>
      <a:lvl1pPr marL="450850" indent="-450850" algn="l" rtl="0" eaLnBrk="0" fontAlgn="base" hangingPunct="0">
        <a:spcBef>
          <a:spcPts val="600"/>
        </a:spcBef>
        <a:spcAft>
          <a:spcPts val="600"/>
        </a:spcAft>
        <a:buClr>
          <a:srgbClr val="FFFF00"/>
        </a:buClr>
        <a:buSzPct val="60000"/>
        <a:buFont typeface="Wingdings" pitchFamily="2" charset="2"/>
        <a:buChar char=""/>
        <a:defRPr sz="32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622300" indent="-171450" algn="l" rtl="0" eaLnBrk="0" fontAlgn="base" hangingPunct="0">
        <a:spcBef>
          <a:spcPts val="600"/>
        </a:spcBef>
        <a:spcAft>
          <a:spcPts val="600"/>
        </a:spcAft>
        <a:buClr>
          <a:srgbClr val="FFFF00"/>
        </a:buClr>
        <a:buSzPct val="60000"/>
        <a:buFont typeface="Arial Narrow" pitchFamily="34" charset="0"/>
        <a:buChar char="–"/>
        <a:defRPr sz="28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901700" indent="-185738" algn="l" rtl="0" eaLnBrk="0" fontAlgn="base" hangingPunct="0">
        <a:spcBef>
          <a:spcPts val="600"/>
        </a:spcBef>
        <a:spcAft>
          <a:spcPts val="600"/>
        </a:spcAft>
        <a:buClr>
          <a:srgbClr val="FFFF00"/>
        </a:buClr>
        <a:buSzPct val="60000"/>
        <a:buFont typeface="Arial Narrow" pitchFamily="34" charset="0"/>
        <a:buChar char="–"/>
        <a:defRPr sz="2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166813" indent="-185738" algn="l" rtl="0" eaLnBrk="0" fontAlgn="base" hangingPunct="0">
        <a:spcBef>
          <a:spcPts val="600"/>
        </a:spcBef>
        <a:spcAft>
          <a:spcPts val="600"/>
        </a:spcAft>
        <a:buClr>
          <a:srgbClr val="FFFF00"/>
        </a:buClr>
        <a:buSzPct val="60000"/>
        <a:buFont typeface="Arial Narrow" pitchFamily="34" charset="0"/>
        <a:buChar char="–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1338263" indent="-171450" algn="l" rtl="0" eaLnBrk="0" fontAlgn="base" hangingPunct="0">
        <a:spcBef>
          <a:spcPts val="600"/>
        </a:spcBef>
        <a:spcAft>
          <a:spcPts val="600"/>
        </a:spcAft>
        <a:buClr>
          <a:srgbClr val="FFFF00"/>
        </a:buClr>
        <a:buSzPct val="60000"/>
        <a:buFont typeface="Arial Narrow" pitchFamily="34" charset="0"/>
        <a:buChar char="–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534400" cy="11398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HSSC Report to A-1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74700" y="1371600"/>
            <a:ext cx="8369300" cy="5257800"/>
          </a:xfrm>
        </p:spPr>
        <p:txBody>
          <a:bodyPr/>
          <a:lstStyle/>
          <a:p>
            <a:pPr>
              <a:spcAft>
                <a:spcPts val="0"/>
              </a:spcAft>
              <a:defRPr/>
            </a:pPr>
            <a:r>
              <a:rPr lang="en-US" dirty="0" smtClean="0"/>
              <a:t>Action requested of HSSC</a:t>
            </a:r>
          </a:p>
          <a:p>
            <a:pPr lvl="1">
              <a:spcAft>
                <a:spcPts val="0"/>
              </a:spcAft>
              <a:defRPr/>
            </a:pPr>
            <a:r>
              <a:rPr lang="en-US" dirty="0" smtClean="0"/>
              <a:t>…</a:t>
            </a:r>
          </a:p>
          <a:p>
            <a:pPr lvl="1">
              <a:spcAft>
                <a:spcPts val="0"/>
              </a:spcAft>
              <a:defRPr/>
            </a:pPr>
            <a:r>
              <a:rPr lang="en-US" dirty="0" smtClean="0"/>
              <a:t>decide </a:t>
            </a:r>
            <a:r>
              <a:rPr lang="en-US" dirty="0"/>
              <a:t>on arrangements for the oral </a:t>
            </a:r>
            <a:r>
              <a:rPr lang="en-US" dirty="0" smtClean="0"/>
              <a:t>presentation</a:t>
            </a:r>
            <a:endParaRPr lang="en-US" dirty="0"/>
          </a:p>
          <a:p>
            <a:pPr lvl="2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smtClean="0"/>
              <a:t>overview of the report and proposals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smtClean="0"/>
              <a:t>focused presentations</a:t>
            </a:r>
          </a:p>
        </p:txBody>
      </p:sp>
    </p:spTree>
    <p:extLst>
      <p:ext uri="{BB962C8B-B14F-4D97-AF65-F5344CB8AC3E}">
        <p14:creationId xmlns:p14="http://schemas.microsoft.com/office/powerpoint/2010/main" val="47326818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534400" cy="1139825"/>
          </a:xfrm>
        </p:spPr>
        <p:txBody>
          <a:bodyPr/>
          <a:lstStyle/>
          <a:p>
            <a:pPr>
              <a:defRPr/>
            </a:pPr>
            <a:r>
              <a:rPr lang="en-US" dirty="0"/>
              <a:t>HSSC Report to A-1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74700" y="1371600"/>
            <a:ext cx="8369300" cy="5257800"/>
          </a:xfrm>
        </p:spPr>
        <p:txBody>
          <a:bodyPr/>
          <a:lstStyle/>
          <a:p>
            <a:pPr>
              <a:spcAft>
                <a:spcPts val="0"/>
              </a:spcAft>
              <a:defRPr/>
            </a:pPr>
            <a:r>
              <a:rPr lang="en-US" dirty="0"/>
              <a:t>Messages to Assembly</a:t>
            </a:r>
            <a:r>
              <a:rPr lang="en-US" dirty="0" smtClean="0"/>
              <a:t>:</a:t>
            </a:r>
            <a:endParaRPr lang="en-US" dirty="0"/>
          </a:p>
          <a:p>
            <a:pPr lvl="1">
              <a:spcAft>
                <a:spcPts val="0"/>
              </a:spcAft>
              <a:defRPr/>
            </a:pPr>
            <a:r>
              <a:rPr lang="en-US" dirty="0" smtClean="0"/>
              <a:t>IHO </a:t>
            </a:r>
            <a:r>
              <a:rPr lang="en-US" dirty="0"/>
              <a:t>standards for ECDIS reached maturity and </a:t>
            </a:r>
            <a:r>
              <a:rPr lang="en-US" dirty="0" smtClean="0"/>
              <a:t>stability</a:t>
            </a:r>
          </a:p>
          <a:p>
            <a:pPr marL="363538" lvl="1" indent="0">
              <a:spcAft>
                <a:spcPts val="0"/>
              </a:spcAft>
              <a:buNone/>
              <a:defRPr/>
            </a:pPr>
            <a:endParaRPr lang="en-US" dirty="0" smtClean="0"/>
          </a:p>
          <a:p>
            <a:pPr lvl="1">
              <a:spcAft>
                <a:spcPts val="0"/>
              </a:spcAft>
              <a:defRPr/>
            </a:pPr>
            <a:r>
              <a:rPr lang="en-US" dirty="0" smtClean="0"/>
              <a:t>The </a:t>
            </a:r>
            <a:r>
              <a:rPr lang="en-US" dirty="0"/>
              <a:t>E-navigation concept expands the technical and operational options to maintain </a:t>
            </a:r>
            <a:r>
              <a:rPr lang="en-US" dirty="0" smtClean="0"/>
              <a:t>ship’s </a:t>
            </a:r>
            <a:r>
              <a:rPr lang="en-US" dirty="0"/>
              <a:t>operation significantly</a:t>
            </a:r>
            <a:r>
              <a:rPr lang="en-US" dirty="0"/>
              <a:t>. </a:t>
            </a:r>
            <a:r>
              <a:rPr lang="en-US" dirty="0" smtClean="0"/>
              <a:t>The IHO </a:t>
            </a:r>
            <a:r>
              <a:rPr lang="en-US" dirty="0"/>
              <a:t>encompasses this technological leap with its scope of standards.</a:t>
            </a:r>
            <a:endParaRPr lang="en-US" dirty="0" smtClean="0"/>
          </a:p>
          <a:p>
            <a:pPr lvl="1">
              <a:spcAft>
                <a:spcPts val="0"/>
              </a:spcAft>
              <a:defRPr/>
            </a:pPr>
            <a:endParaRPr lang="en-US" dirty="0" smtClean="0"/>
          </a:p>
          <a:p>
            <a:pPr lvl="1">
              <a:spcAft>
                <a:spcPts val="0"/>
              </a:spcAft>
              <a:defRPr/>
            </a:pPr>
            <a:r>
              <a:rPr lang="en-US" dirty="0" smtClean="0"/>
              <a:t>The </a:t>
            </a:r>
            <a:r>
              <a:rPr lang="en-US" dirty="0"/>
              <a:t>S-100 concept is </a:t>
            </a:r>
            <a:r>
              <a:rPr lang="en-US" dirty="0" smtClean="0"/>
              <a:t>for much </a:t>
            </a:r>
            <a:r>
              <a:rPr lang="en-US" dirty="0" smtClean="0"/>
              <a:t>more than just the next generation </a:t>
            </a:r>
            <a:r>
              <a:rPr lang="en-US" dirty="0" smtClean="0"/>
              <a:t>ENC and </a:t>
            </a:r>
            <a:r>
              <a:rPr lang="en-US" dirty="0"/>
              <a:t>ECDIS</a:t>
            </a:r>
            <a:r>
              <a:rPr lang="en-US" dirty="0" smtClean="0"/>
              <a:t>.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60606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HSSC Report templat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Arial Narrow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83</Words>
  <Application>Microsoft Office PowerPoint</Application>
  <PresentationFormat>Affichage à l'écran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2_HSSC Report template</vt:lpstr>
      <vt:lpstr>HSSC Report to A-1</vt:lpstr>
      <vt:lpstr>HSSC Report to A-1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HSSC Report to A-1</dc:title>
  <dc:creator>Gilles Bessero</dc:creator>
  <cp:lastModifiedBy>Gilles Bessero</cp:lastModifiedBy>
  <cp:revision>6</cp:revision>
  <dcterms:created xsi:type="dcterms:W3CDTF">2016-11-17T09:36:16Z</dcterms:created>
  <dcterms:modified xsi:type="dcterms:W3CDTF">2016-11-17T17:26:11Z</dcterms:modified>
</cp:coreProperties>
</file>