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sldIdLst>
    <p:sldId id="275" r:id="rId2"/>
    <p:sldId id="276" r:id="rId3"/>
    <p:sldId id="280" r:id="rId4"/>
    <p:sldId id="279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77" r:id="rId13"/>
    <p:sldId id="278" r:id="rId14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Tech" initials="Abri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E8EFF8"/>
    <a:srgbClr val="DEDF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50" d="100"/>
          <a:sy n="50" d="100"/>
        </p:scale>
        <p:origin x="-197" y="-77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D3A9B22A-55EC-4A68-A1AE-1A1AE03C8C30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5C14B252-8EFF-4387-B930-F07556521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804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flip="none" rotWithShape="1">
          <a:gsLst>
            <a:gs pos="75000">
              <a:schemeClr val="accent2">
                <a:lumMod val="5000"/>
                <a:lumOff val="9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040079"/>
            <a:ext cx="12192000" cy="8372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276122"/>
            <a:ext cx="4114800" cy="365125"/>
          </a:xfrm>
        </p:spPr>
        <p:txBody>
          <a:bodyPr/>
          <a:lstStyle/>
          <a:p>
            <a:r>
              <a:rPr lang="en-US" smtClean="0"/>
              <a:t>IHO COUNCIL</a:t>
            </a:r>
            <a:endParaRPr lang="en-US" dirty="0"/>
          </a:p>
        </p:txBody>
      </p:sp>
      <p:sp>
        <p:nvSpPr>
          <p:cNvPr id="9" name="Footer Placeholder 8"/>
          <p:cNvSpPr txBox="1">
            <a:spLocks/>
          </p:cNvSpPr>
          <p:nvPr userDrawn="1"/>
        </p:nvSpPr>
        <p:spPr>
          <a:xfrm>
            <a:off x="250262" y="628034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>
                <a:solidFill>
                  <a:schemeClr val="tx1"/>
                </a:solidFill>
              </a:rPr>
              <a:t>International Hydrographic Organization</a:t>
            </a:r>
            <a:br>
              <a:rPr lang="de-DE" dirty="0" smtClean="0">
                <a:solidFill>
                  <a:schemeClr val="tx1"/>
                </a:solidFill>
              </a:rPr>
            </a:br>
            <a:r>
              <a:rPr lang="de-DE" i="1" dirty="0" smtClean="0">
                <a:solidFill>
                  <a:schemeClr val="tx1"/>
                </a:solidFill>
              </a:rPr>
              <a:t>Organisation Hydrographique Internationale</a:t>
            </a:r>
            <a:endParaRPr lang="en-US" i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72" y="6040079"/>
            <a:ext cx="637586" cy="837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3826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IHO COUNCIL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041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IHO COUNCIL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123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 flip="none" rotWithShape="1">
          <a:gsLst>
            <a:gs pos="75000">
              <a:schemeClr val="accent2">
                <a:lumMod val="5000"/>
                <a:lumOff val="9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9414"/>
            <a:ext cx="10515600" cy="540511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811992" y="893798"/>
            <a:ext cx="10568015" cy="5285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/>
        </p:nvSpPr>
        <p:spPr>
          <a:xfrm>
            <a:off x="0" y="6040079"/>
            <a:ext cx="12192000" cy="8372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276122"/>
            <a:ext cx="4114800" cy="365125"/>
          </a:xfrm>
        </p:spPr>
        <p:txBody>
          <a:bodyPr/>
          <a:lstStyle/>
          <a:p>
            <a:r>
              <a:rPr lang="en-US" smtClean="0"/>
              <a:t>IHO COUNCIL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86777" y="6276121"/>
            <a:ext cx="2743200" cy="365125"/>
          </a:xfrm>
        </p:spPr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Footer Placeholder 8"/>
          <p:cNvSpPr txBox="1">
            <a:spLocks/>
          </p:cNvSpPr>
          <p:nvPr userDrawn="1"/>
        </p:nvSpPr>
        <p:spPr>
          <a:xfrm>
            <a:off x="250262" y="628034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>
                <a:solidFill>
                  <a:schemeClr val="tx1"/>
                </a:solidFill>
              </a:rPr>
              <a:t>International Hydrographic Organization</a:t>
            </a:r>
            <a:br>
              <a:rPr lang="de-DE" dirty="0" smtClean="0">
                <a:solidFill>
                  <a:schemeClr val="tx1"/>
                </a:solidFill>
              </a:rPr>
            </a:br>
            <a:r>
              <a:rPr lang="de-DE" i="1" dirty="0" smtClean="0">
                <a:solidFill>
                  <a:schemeClr val="tx1"/>
                </a:solidFill>
              </a:rPr>
              <a:t>Organisation Hydrographique Internationale</a:t>
            </a:r>
            <a:endParaRPr lang="en-US" i="1" dirty="0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72" y="6040079"/>
            <a:ext cx="637586" cy="837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04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IHO COUNCIL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724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IHO COUNCIL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504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IHO COUNCIL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343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IHO COUNCIL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029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IHO COUNCIL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77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IHO COUNCIL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430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IHO COUNCIL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433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IHO COUNCIL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596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4682" y="505706"/>
            <a:ext cx="9144000" cy="784432"/>
          </a:xfrm>
        </p:spPr>
        <p:txBody>
          <a:bodyPr>
            <a:normAutofit/>
          </a:bodyPr>
          <a:lstStyle/>
          <a:p>
            <a:r>
              <a:rPr lang="en-AU" dirty="0" smtClean="0"/>
              <a:t>Hydrographic Services and Standards Committee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HSSC-9, Ottawa, Canada 6 – 10 November 2017</a:t>
            </a:r>
          </a:p>
        </p:txBody>
      </p:sp>
      <p:sp>
        <p:nvSpPr>
          <p:cNvPr id="5" name="Subtitle 2"/>
          <p:cNvSpPr>
            <a:spLocks noGrp="1"/>
          </p:cNvSpPr>
          <p:nvPr>
            <p:ph type="ctrTitle"/>
          </p:nvPr>
        </p:nvSpPr>
        <p:spPr>
          <a:xfrm>
            <a:off x="1524000" y="2045729"/>
            <a:ext cx="9144000" cy="29990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ko-KR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INToGIS</a:t>
            </a:r>
            <a:r>
              <a:rPr lang="en-US" altLang="ko-KR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PROJECT II </a:t>
            </a:r>
            <a:r>
              <a:rPr lang="en-AU" altLang="ko-KR" sz="3600" dirty="0"/>
              <a:t/>
            </a:r>
            <a:br>
              <a:rPr lang="en-AU" altLang="ko-KR" sz="3600" dirty="0"/>
            </a:br>
            <a:r>
              <a:rPr lang="en-AU" altLang="ko-KR" sz="3600" dirty="0"/>
              <a:t/>
            </a:r>
            <a:br>
              <a:rPr lang="en-AU" altLang="ko-KR" sz="3600" dirty="0"/>
            </a:br>
            <a:r>
              <a:rPr lang="en-AU" altLang="ko-KR" sz="3600" b="1" dirty="0"/>
              <a:t>KHOA / IHO Sec</a:t>
            </a:r>
            <a:r>
              <a:rPr lang="en-AU" altLang="ko-KR" sz="3600" b="1" dirty="0" smtClean="0"/>
              <a:t>.</a:t>
            </a:r>
            <a:br>
              <a:rPr lang="en-AU" altLang="ko-KR" sz="3600" b="1" dirty="0" smtClean="0"/>
            </a:br>
            <a:r>
              <a:rPr lang="en-AU" altLang="ko-KR" sz="3600" b="1" dirty="0"/>
              <a:t/>
            </a:r>
            <a:br>
              <a:rPr lang="en-AU" altLang="ko-KR" sz="3600" b="1" dirty="0"/>
            </a:br>
            <a:r>
              <a:rPr lang="en-AU" altLang="ko-KR" sz="2800" dirty="0"/>
              <a:t>Presented by KHOA (Yong BAEK)</a:t>
            </a:r>
            <a:endParaRPr lang="en-AU" altLang="ko-KR" sz="2800" dirty="0"/>
          </a:p>
        </p:txBody>
      </p:sp>
    </p:spTree>
    <p:extLst>
      <p:ext uri="{BB962C8B-B14F-4D97-AF65-F5344CB8AC3E}">
        <p14:creationId xmlns:p14="http://schemas.microsoft.com/office/powerpoint/2010/main" val="4929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870" y="277815"/>
            <a:ext cx="8981868" cy="636586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AU" dirty="0" smtClean="0"/>
              <a:t>Improvement(7/8)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8870" y="1340769"/>
            <a:ext cx="10641495" cy="4530725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altLang="ko-KR" b="1" dirty="0"/>
              <a:t>7. Other improvements</a:t>
            </a:r>
            <a:endParaRPr lang="en-US" altLang="ko-KR" dirty="0"/>
          </a:p>
        </p:txBody>
      </p:sp>
      <p:sp>
        <p:nvSpPr>
          <p:cNvPr id="13" name="TextBox 12"/>
          <p:cNvSpPr txBox="1"/>
          <p:nvPr/>
        </p:nvSpPr>
        <p:spPr>
          <a:xfrm>
            <a:off x="838200" y="2038290"/>
            <a:ext cx="46105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/>
              <a:t>b</a:t>
            </a:r>
            <a:r>
              <a:rPr lang="en-US" altLang="ko-KR" sz="2000" b="1" dirty="0" smtClean="0"/>
              <a:t>. Renewal INTOGIS interface </a:t>
            </a:r>
            <a:endParaRPr lang="ko-KR" altLang="en-US" sz="2000" b="1" dirty="0"/>
          </a:p>
        </p:txBody>
      </p:sp>
      <p:pic>
        <p:nvPicPr>
          <p:cNvPr id="14" name="Picture 2" descr="D:\05_S11_INTCatalogue\INToGIS\Phase2_2017\대표화면 시안\Main_01user_01INTPAPER_배경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854" y="2038290"/>
            <a:ext cx="7137400" cy="364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6106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870" y="277815"/>
            <a:ext cx="8981868" cy="636586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AU" dirty="0" smtClean="0"/>
              <a:t>Improvement(8/8)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8870" y="1340769"/>
            <a:ext cx="10641495" cy="4530725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altLang="ko-KR" b="1" dirty="0" smtClean="0"/>
              <a:t>8. </a:t>
            </a:r>
            <a:r>
              <a:rPr lang="en-US" altLang="ko-KR" b="1" dirty="0"/>
              <a:t>Other improvements</a:t>
            </a:r>
            <a:endParaRPr lang="en-US" altLang="ko-KR" dirty="0"/>
          </a:p>
        </p:txBody>
      </p:sp>
      <p:sp>
        <p:nvSpPr>
          <p:cNvPr id="6" name="TextBox 5"/>
          <p:cNvSpPr txBox="1"/>
          <p:nvPr/>
        </p:nvSpPr>
        <p:spPr>
          <a:xfrm>
            <a:off x="838199" y="2038290"/>
            <a:ext cx="589121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/>
              <a:t>c. Additional layers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400" dirty="0" smtClean="0"/>
              <a:t>AIS </a:t>
            </a:r>
            <a:r>
              <a:rPr lang="en-US" altLang="ko-KR" sz="2400" dirty="0"/>
              <a:t>traffic </a:t>
            </a:r>
            <a:r>
              <a:rPr lang="en-US" altLang="ko-KR" sz="2400" dirty="0" smtClean="0"/>
              <a:t>history layer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400" dirty="0" smtClean="0"/>
              <a:t>IHO meeting &amp; event layer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400" dirty="0" smtClean="0"/>
              <a:t>IHO member states layer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400" dirty="0" smtClean="0"/>
              <a:t>Undersea Feature Names </a:t>
            </a:r>
            <a:r>
              <a:rPr lang="en-US" altLang="ko-KR" sz="2400" dirty="0" smtClean="0"/>
              <a:t>layer</a:t>
            </a:r>
            <a:r>
              <a:rPr lang="en-US" altLang="ko-KR" sz="2400" b="1" dirty="0" smtClean="0"/>
              <a:t> </a:t>
            </a:r>
            <a:endParaRPr lang="ko-KR" alt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076949" y="2038289"/>
            <a:ext cx="542448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b="1" dirty="0" smtClean="0"/>
              <a:t>d</a:t>
            </a:r>
            <a:r>
              <a:rPr lang="en-US" altLang="ko-KR" sz="2400" b="1" dirty="0" smtClean="0"/>
              <a:t>. Functions </a:t>
            </a:r>
            <a:endParaRPr lang="en-US" altLang="ko-KR" sz="2400" b="1" dirty="0"/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400" dirty="0" smtClean="0"/>
              <a:t>Email notification</a:t>
            </a:r>
            <a:endParaRPr lang="en-US" altLang="ko-KR" sz="2400" dirty="0"/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400" dirty="0" smtClean="0"/>
              <a:t>Update </a:t>
            </a:r>
            <a:r>
              <a:rPr lang="en-US" altLang="ko-KR" sz="2400" dirty="0"/>
              <a:t>the </a:t>
            </a:r>
            <a:r>
              <a:rPr lang="en-US" altLang="ko-KR" sz="2400" dirty="0" smtClean="0"/>
              <a:t>manuals and …</a:t>
            </a:r>
            <a:endParaRPr lang="en-US" altLang="ko-KR" sz="2400" dirty="0"/>
          </a:p>
          <a:p>
            <a:pPr lvl="1"/>
            <a:r>
              <a:rPr lang="en-US" altLang="ko-KR" sz="2400" b="1" dirty="0" smtClean="0"/>
              <a:t> </a:t>
            </a:r>
            <a:endParaRPr lang="ko-KR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305982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870" y="277815"/>
            <a:ext cx="8981868" cy="636586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AU" dirty="0" smtClean="0"/>
              <a:t>Plans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8870" y="1340769"/>
            <a:ext cx="10641495" cy="453072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ko-KR" sz="3200" dirty="0"/>
              <a:t>Design and develop DB</a:t>
            </a:r>
            <a:r>
              <a:rPr lang="en-US" altLang="ko-KR" sz="2400" dirty="0"/>
              <a:t> (Oct.2017)</a:t>
            </a:r>
            <a:endParaRPr lang="en-US" altLang="ko-KR" sz="3200" dirty="0"/>
          </a:p>
          <a:p>
            <a:pPr>
              <a:lnSpc>
                <a:spcPct val="150000"/>
              </a:lnSpc>
              <a:defRPr/>
            </a:pPr>
            <a:r>
              <a:rPr lang="en-US" altLang="ko-KR" sz="3200" dirty="0"/>
              <a:t>Develop the new interface and functions </a:t>
            </a:r>
            <a:r>
              <a:rPr lang="en-US" altLang="ko-KR" sz="2400" dirty="0"/>
              <a:t>(Nov.2017)</a:t>
            </a:r>
            <a:endParaRPr lang="en-US" altLang="ko-KR" sz="3200" dirty="0"/>
          </a:p>
          <a:p>
            <a:pPr>
              <a:lnSpc>
                <a:spcPct val="150000"/>
              </a:lnSpc>
              <a:defRPr/>
            </a:pPr>
            <a:r>
              <a:rPr lang="en-US" altLang="ko-KR" sz="3200" dirty="0"/>
              <a:t>Create additional layers </a:t>
            </a:r>
            <a:r>
              <a:rPr lang="en-US" altLang="ko-KR" sz="2400" dirty="0"/>
              <a:t>(Nov.2017)</a:t>
            </a:r>
            <a:endParaRPr lang="en-US" altLang="ko-KR" sz="3200" dirty="0"/>
          </a:p>
          <a:p>
            <a:pPr>
              <a:lnSpc>
                <a:spcPct val="150000"/>
              </a:lnSpc>
              <a:defRPr/>
            </a:pPr>
            <a:r>
              <a:rPr lang="en-US" altLang="ko-KR" sz="3200" dirty="0"/>
              <a:t>Test operation </a:t>
            </a:r>
            <a:r>
              <a:rPr lang="en-US" altLang="ko-KR" sz="2400" dirty="0"/>
              <a:t>(Nov.2017 ~ Jan.2018)</a:t>
            </a:r>
          </a:p>
          <a:p>
            <a:pPr>
              <a:lnSpc>
                <a:spcPct val="150000"/>
              </a:lnSpc>
              <a:defRPr/>
            </a:pPr>
            <a:r>
              <a:rPr lang="en-US" altLang="ko-KR" dirty="0"/>
              <a:t>Run the New </a:t>
            </a:r>
            <a:r>
              <a:rPr lang="en-US" altLang="ko-KR" dirty="0" err="1"/>
              <a:t>INToGIS</a:t>
            </a:r>
            <a:r>
              <a:rPr lang="en-US" altLang="ko-KR" dirty="0"/>
              <a:t> system </a:t>
            </a:r>
            <a:r>
              <a:rPr lang="en-US" altLang="ko-KR" sz="2400" dirty="0"/>
              <a:t>(early 2018 ~, </a:t>
            </a:r>
            <a:r>
              <a:rPr lang="en-US" altLang="ko-KR" sz="2400" dirty="0" err="1"/>
              <a:t>t.b.d</a:t>
            </a:r>
            <a:r>
              <a:rPr lang="en-US" altLang="ko-KR" sz="2400" dirty="0"/>
              <a:t> )</a:t>
            </a:r>
            <a:endParaRPr lang="en-US" altLang="ko-KR" sz="3200" dirty="0"/>
          </a:p>
          <a:p>
            <a:pPr marL="0" indent="0">
              <a:buNone/>
              <a:defRPr/>
            </a:pPr>
            <a:endParaRPr lang="en-US" altLang="ko-KR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276122"/>
            <a:ext cx="4114800" cy="365125"/>
          </a:xfrm>
        </p:spPr>
        <p:txBody>
          <a:bodyPr/>
          <a:lstStyle/>
          <a:p>
            <a:r>
              <a:rPr lang="de-DE" dirty="0" smtClean="0"/>
              <a:t>HSSC-9, Ottawa, Canada 6 – 10 November 2017</a:t>
            </a:r>
          </a:p>
        </p:txBody>
      </p:sp>
    </p:spTree>
    <p:extLst>
      <p:ext uri="{BB962C8B-B14F-4D97-AF65-F5344CB8AC3E}">
        <p14:creationId xmlns:p14="http://schemas.microsoft.com/office/powerpoint/2010/main" val="3106784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870" y="277815"/>
            <a:ext cx="8981868" cy="636586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AU" dirty="0" smtClean="0"/>
              <a:t>Action requested of HSSC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8870" y="1340769"/>
            <a:ext cx="10641495" cy="45307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AU" altLang="ko-KR" b="1" dirty="0"/>
              <a:t>Note</a:t>
            </a:r>
            <a:r>
              <a:rPr lang="en-AU" altLang="ko-KR" dirty="0"/>
              <a:t> the report.</a:t>
            </a:r>
          </a:p>
          <a:p>
            <a:pPr>
              <a:defRPr/>
            </a:pPr>
            <a:r>
              <a:rPr lang="en-AU" altLang="ko-KR" b="1" dirty="0"/>
              <a:t>Request</a:t>
            </a:r>
            <a:r>
              <a:rPr lang="en-AU" altLang="ko-KR" dirty="0"/>
              <a:t> to provide recommendations and feedbacks if any.</a:t>
            </a:r>
            <a:endParaRPr lang="en-AU" altLang="ko-KR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276122"/>
            <a:ext cx="4114800" cy="365125"/>
          </a:xfrm>
        </p:spPr>
        <p:txBody>
          <a:bodyPr/>
          <a:lstStyle/>
          <a:p>
            <a:r>
              <a:rPr lang="de-DE" dirty="0" smtClean="0"/>
              <a:t>HSSC-9, Ottawa, Canada 6 – 10 November 2017</a:t>
            </a:r>
          </a:p>
        </p:txBody>
      </p:sp>
    </p:spTree>
    <p:extLst>
      <p:ext uri="{BB962C8B-B14F-4D97-AF65-F5344CB8AC3E}">
        <p14:creationId xmlns:p14="http://schemas.microsoft.com/office/powerpoint/2010/main" val="1296354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870" y="277815"/>
            <a:ext cx="8981868" cy="636586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AU" dirty="0" smtClean="0"/>
              <a:t>Back ground(1/2)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8870" y="1340769"/>
            <a:ext cx="10641495" cy="45307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AU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Purpose</a:t>
            </a:r>
            <a:r>
              <a:rPr lang="en-AU" altLang="ko-KR" dirty="0"/>
              <a:t> of the </a:t>
            </a:r>
            <a:r>
              <a:rPr lang="en-AU" altLang="ko-KR" dirty="0" err="1"/>
              <a:t>INToGIS</a:t>
            </a:r>
            <a:r>
              <a:rPr lang="en-AU" altLang="ko-KR" dirty="0"/>
              <a:t> Project</a:t>
            </a:r>
          </a:p>
          <a:p>
            <a:pPr marL="517525" lvl="1" indent="-342900">
              <a:buFontTx/>
              <a:buChar char="-"/>
            </a:pPr>
            <a:r>
              <a:rPr lang="en-US" altLang="ko-KR" dirty="0"/>
              <a:t>Support </a:t>
            </a:r>
            <a:r>
              <a:rPr lang="en-US" altLang="ko-KR" b="1" dirty="0"/>
              <a:t>International Chart Scheme</a:t>
            </a:r>
            <a:r>
              <a:rPr lang="en-US" altLang="ko-KR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dirty="0"/>
              <a:t>of S-11</a:t>
            </a:r>
          </a:p>
          <a:p>
            <a:pPr marL="517525" lvl="1" indent="-342900">
              <a:buFontTx/>
              <a:buChar char="-"/>
            </a:pPr>
            <a:r>
              <a:rPr lang="en-US" altLang="ko-KR" dirty="0"/>
              <a:t>Provide </a:t>
            </a:r>
            <a:r>
              <a:rPr lang="en-US" altLang="ko-KR" b="1" dirty="0"/>
              <a:t>systematic management procedures</a:t>
            </a:r>
            <a:r>
              <a:rPr lang="en-US" altLang="ko-KR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dirty="0"/>
              <a:t>and functionality </a:t>
            </a:r>
          </a:p>
          <a:p>
            <a:pPr marL="517525" lvl="1" indent="-342900">
              <a:buFontTx/>
              <a:buChar char="-"/>
            </a:pPr>
            <a:r>
              <a:rPr lang="en-US" altLang="ko-KR" b="1" dirty="0"/>
              <a:t>Share the digital data</a:t>
            </a:r>
            <a:r>
              <a:rPr lang="en-US" altLang="ko-KR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dirty="0"/>
              <a:t>among the IHO MSs and other parties with common data format such as EXL, SHP and GML(S-100 based</a:t>
            </a:r>
            <a:r>
              <a:rPr lang="en-US" altLang="ko-KR" dirty="0" smtClean="0"/>
              <a:t>)</a:t>
            </a:r>
          </a:p>
          <a:p>
            <a:pPr marL="517525" lvl="1" indent="-342900">
              <a:buFontTx/>
              <a:buChar char="-"/>
            </a:pPr>
            <a:endParaRPr lang="en-US" altLang="ko-KR" dirty="0"/>
          </a:p>
          <a:p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Main outcomes</a:t>
            </a:r>
            <a:r>
              <a:rPr lang="en-US" altLang="ko-K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dirty="0"/>
              <a:t>of Project </a:t>
            </a:r>
            <a:r>
              <a:rPr lang="en-US" altLang="ko-KR" dirty="0">
                <a:latin typeface="HY중고딕" panose="02030600000101010101" pitchFamily="18" charset="-127"/>
                <a:ea typeface="HY중고딕" panose="02030600000101010101" pitchFamily="18" charset="-127"/>
              </a:rPr>
              <a:t>1</a:t>
            </a:r>
            <a:r>
              <a:rPr lang="en-US" altLang="ko-KR" sz="2400" dirty="0">
                <a:latin typeface="HY중고딕" panose="02030600000101010101" pitchFamily="18" charset="-127"/>
                <a:ea typeface="HY중고딕" panose="02030600000101010101" pitchFamily="18" charset="-127"/>
              </a:rPr>
              <a:t>(</a:t>
            </a:r>
            <a:r>
              <a:rPr lang="en-US" altLang="ko-KR" sz="2400" dirty="0"/>
              <a:t>2014~2015)</a:t>
            </a:r>
          </a:p>
          <a:p>
            <a:pPr marL="517525" lvl="1" indent="-342900">
              <a:buFontTx/>
              <a:buChar char="-"/>
            </a:pPr>
            <a:r>
              <a:rPr lang="en-US" altLang="ko-KR" dirty="0"/>
              <a:t>S-11 Part B INT chart DB modelling</a:t>
            </a:r>
          </a:p>
          <a:p>
            <a:pPr marL="517525" lvl="1" indent="-342900">
              <a:buFontTx/>
              <a:buChar char="-"/>
            </a:pPr>
            <a:r>
              <a:rPr lang="en-US" altLang="ko-KR" dirty="0"/>
              <a:t>S-11 Part B GIS Database </a:t>
            </a:r>
          </a:p>
          <a:p>
            <a:pPr marL="517525" lvl="1" indent="-342900">
              <a:buFontTx/>
              <a:buChar char="-"/>
            </a:pPr>
            <a:r>
              <a:rPr lang="en-US" altLang="ko-KR" dirty="0"/>
              <a:t>Tool for Management rules according to the S-11 </a:t>
            </a:r>
          </a:p>
          <a:p>
            <a:pPr marL="517525" lvl="1" indent="-342900">
              <a:buFontTx/>
              <a:buChar char="-"/>
            </a:pPr>
            <a:r>
              <a:rPr lang="en-US" altLang="ko-KR" dirty="0"/>
              <a:t>INT chart Web-service for the Management system and Cat…</a:t>
            </a:r>
          </a:p>
          <a:p>
            <a:pPr>
              <a:defRPr/>
            </a:pPr>
            <a:endParaRPr lang="en-AU" altLang="ko-KR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276122"/>
            <a:ext cx="4114800" cy="365125"/>
          </a:xfrm>
        </p:spPr>
        <p:txBody>
          <a:bodyPr/>
          <a:lstStyle/>
          <a:p>
            <a:r>
              <a:rPr lang="de-DE" dirty="0" smtClean="0"/>
              <a:t>HSSC-9, Ottawa, Canada 6 – 10 November 2017</a:t>
            </a:r>
          </a:p>
        </p:txBody>
      </p:sp>
    </p:spTree>
    <p:extLst>
      <p:ext uri="{BB962C8B-B14F-4D97-AF65-F5344CB8AC3E}">
        <p14:creationId xmlns:p14="http://schemas.microsoft.com/office/powerpoint/2010/main" val="3386047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870" y="277815"/>
            <a:ext cx="8981868" cy="636586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AU" dirty="0" smtClean="0"/>
              <a:t>Back ground(2/2)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8870" y="1340769"/>
            <a:ext cx="10641495" cy="45307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AU" altLang="ko-KR" b="1" dirty="0"/>
              <a:t>Requirements</a:t>
            </a:r>
            <a:endParaRPr lang="en-AU" altLang="ko-KR" dirty="0"/>
          </a:p>
          <a:p>
            <a:pPr lvl="1">
              <a:defRPr/>
            </a:pPr>
            <a:r>
              <a:rPr lang="en-US" altLang="ko-KR" dirty="0"/>
              <a:t>Base map for </a:t>
            </a:r>
            <a:r>
              <a:rPr lang="en-US" altLang="ko-KR" b="1" dirty="0">
                <a:solidFill>
                  <a:schemeClr val="bg2">
                    <a:lumMod val="50000"/>
                  </a:schemeClr>
                </a:solidFill>
              </a:rPr>
              <a:t>Polar regions </a:t>
            </a:r>
            <a:r>
              <a:rPr lang="en-US" altLang="ko-KR" dirty="0"/>
              <a:t>(Artic &amp; Antarctic)</a:t>
            </a:r>
          </a:p>
          <a:p>
            <a:pPr lvl="1">
              <a:defRPr/>
            </a:pPr>
            <a:r>
              <a:rPr lang="en-US" altLang="ko-KR" b="1" dirty="0">
                <a:solidFill>
                  <a:schemeClr val="bg2">
                    <a:lumMod val="50000"/>
                  </a:schemeClr>
                </a:solidFill>
              </a:rPr>
              <a:t>ENC scheme</a:t>
            </a:r>
            <a:r>
              <a:rPr lang="en-US" altLang="ko-KR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ko-KR" dirty="0"/>
              <a:t>management procedures (S-11)</a:t>
            </a:r>
          </a:p>
          <a:p>
            <a:pPr lvl="1">
              <a:defRPr/>
            </a:pPr>
            <a:r>
              <a:rPr lang="en-US" altLang="ko-KR" b="1" dirty="0">
                <a:solidFill>
                  <a:schemeClr val="bg2">
                    <a:lumMod val="50000"/>
                  </a:schemeClr>
                </a:solidFill>
              </a:rPr>
              <a:t>Additional layers</a:t>
            </a:r>
            <a:r>
              <a:rPr lang="en-US" altLang="ko-KR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ko-KR" dirty="0"/>
              <a:t>for 500 world ports and AIS traffic information ..</a:t>
            </a:r>
          </a:p>
          <a:p>
            <a:pPr lvl="1">
              <a:defRPr/>
            </a:pPr>
            <a:r>
              <a:rPr lang="en-US" altLang="ko-KR" b="1" dirty="0">
                <a:solidFill>
                  <a:schemeClr val="bg2">
                    <a:lumMod val="50000"/>
                  </a:schemeClr>
                </a:solidFill>
              </a:rPr>
              <a:t>Connection</a:t>
            </a:r>
            <a:r>
              <a:rPr lang="en-US" altLang="ko-KR" dirty="0"/>
              <a:t> between IHO ENC catalogue and </a:t>
            </a:r>
            <a:r>
              <a:rPr lang="en-US" altLang="ko-KR" dirty="0" err="1"/>
              <a:t>INToGIS</a:t>
            </a:r>
            <a:r>
              <a:rPr lang="en-US" altLang="ko-KR" dirty="0"/>
              <a:t> systems</a:t>
            </a:r>
          </a:p>
          <a:p>
            <a:pPr lvl="1">
              <a:defRPr/>
            </a:pPr>
            <a:r>
              <a:rPr lang="en-US" altLang="ko-KR" dirty="0"/>
              <a:t>Improve the chart display functions</a:t>
            </a:r>
          </a:p>
          <a:p>
            <a:pPr lvl="1">
              <a:defRPr/>
            </a:pPr>
            <a:r>
              <a:rPr lang="en-US" altLang="ko-KR" b="1" dirty="0">
                <a:solidFill>
                  <a:schemeClr val="bg2">
                    <a:lumMod val="50000"/>
                  </a:schemeClr>
                </a:solidFill>
              </a:rPr>
              <a:t>User Feedbacks</a:t>
            </a:r>
            <a:r>
              <a:rPr lang="en-US" altLang="ko-KR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ko-KR" dirty="0"/>
              <a:t>from HO, regional coordinator …</a:t>
            </a:r>
          </a:p>
          <a:p>
            <a:pPr lvl="1">
              <a:defRPr/>
            </a:pPr>
            <a:r>
              <a:rPr lang="en-US" altLang="ko-KR" dirty="0"/>
              <a:t>And other improvements </a:t>
            </a:r>
            <a:endParaRPr lang="en-US" altLang="ko-KR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276122"/>
            <a:ext cx="4114800" cy="365125"/>
          </a:xfrm>
        </p:spPr>
        <p:txBody>
          <a:bodyPr/>
          <a:lstStyle/>
          <a:p>
            <a:r>
              <a:rPr lang="de-DE" dirty="0" smtClean="0"/>
              <a:t>HSSC-9, Ottawa, Canada 6 – 10 November 2017</a:t>
            </a:r>
          </a:p>
        </p:txBody>
      </p:sp>
    </p:spTree>
    <p:extLst>
      <p:ext uri="{BB962C8B-B14F-4D97-AF65-F5344CB8AC3E}">
        <p14:creationId xmlns:p14="http://schemas.microsoft.com/office/powerpoint/2010/main" val="2513835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870" y="277815"/>
            <a:ext cx="8981868" cy="636586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AU" dirty="0" smtClean="0"/>
              <a:t>Improvement(1/8)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8870" y="1340769"/>
            <a:ext cx="10641495" cy="4530725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altLang="ko-KR" b="1" dirty="0"/>
              <a:t>1. Base map of Polar region</a:t>
            </a:r>
            <a:endParaRPr lang="en-US" altLang="ko-KR" sz="2000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276122"/>
            <a:ext cx="4114800" cy="365125"/>
          </a:xfrm>
        </p:spPr>
        <p:txBody>
          <a:bodyPr/>
          <a:lstStyle/>
          <a:p>
            <a:r>
              <a:rPr lang="de-DE" dirty="0" smtClean="0"/>
              <a:t>HSSC-9, Ottawa, Canada 6 – 10 November 2017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47750" y="2157050"/>
            <a:ext cx="37814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400" dirty="0" smtClean="0">
                <a:ea typeface="Batang" panose="02030600000101010101" pitchFamily="18" charset="-127"/>
              </a:rPr>
              <a:t>Both </a:t>
            </a:r>
            <a:r>
              <a:rPr lang="en-US" altLang="ko-KR" sz="2400" dirty="0" smtClean="0"/>
              <a:t>INT Chart and ENC Scheme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ko-KR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400" dirty="0" smtClean="0"/>
              <a:t>Apply to the management procedures</a:t>
            </a:r>
            <a:endParaRPr lang="en-US" altLang="ko-KR" sz="2400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8894" y="1113050"/>
            <a:ext cx="2392834" cy="2088000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635" y="1128372"/>
            <a:ext cx="2401588" cy="2095639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693" y="3584320"/>
            <a:ext cx="2350739" cy="2051267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883" y="3584320"/>
            <a:ext cx="2392834" cy="208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805459" y="3199958"/>
            <a:ext cx="17379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/>
              <a:t>INT Chart Arctic</a:t>
            </a:r>
            <a:endParaRPr lang="ko-KR" alt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8503143" y="3178276"/>
            <a:ext cx="20714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/>
              <a:t>INT Chart Antarctic</a:t>
            </a:r>
            <a:endParaRPr lang="ko-KR" alt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5612882" y="5672320"/>
            <a:ext cx="21371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/>
              <a:t>ENC Scheme Arctic</a:t>
            </a:r>
            <a:endParaRPr lang="ko-KR" alt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8359444" y="5696376"/>
            <a:ext cx="24705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/>
              <a:t>ENC Scheme Antarctic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929408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870" y="277815"/>
            <a:ext cx="8981868" cy="636586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AU" dirty="0" smtClean="0"/>
              <a:t>Improvement(2/8)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8870" y="1340769"/>
            <a:ext cx="10641495" cy="4530725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altLang="ko-KR" b="1" dirty="0"/>
              <a:t>2. ENC scheme Management procedure</a:t>
            </a:r>
            <a:endParaRPr lang="en-US" altLang="ko-KR" sz="2000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276122"/>
            <a:ext cx="4114800" cy="365125"/>
          </a:xfrm>
        </p:spPr>
        <p:txBody>
          <a:bodyPr/>
          <a:lstStyle/>
          <a:p>
            <a:r>
              <a:rPr lang="de-DE" dirty="0" smtClean="0"/>
              <a:t>HSSC-9, Ottawa, Canada 6 – 10 November 2017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50482" y="1920419"/>
            <a:ext cx="4464443" cy="2251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400" dirty="0" smtClean="0">
                <a:ea typeface="Batang" panose="02030600000101010101" pitchFamily="18" charset="-127"/>
              </a:rPr>
              <a:t>Management workflow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>
                <a:ea typeface="Batang" panose="02030600000101010101" pitchFamily="18" charset="-127"/>
              </a:rPr>
              <a:t>    (HO</a:t>
            </a:r>
            <a:r>
              <a:rPr lang="en-US" altLang="ko-KR" sz="2400" dirty="0" smtClean="0">
                <a:ea typeface="Batang" panose="02030600000101010101" pitchFamily="18" charset="-127"/>
                <a:sym typeface="Wingdings" panose="05000000000000000000" pitchFamily="2" charset="2"/>
              </a:rPr>
              <a:t></a:t>
            </a:r>
            <a:r>
              <a:rPr lang="en-US" altLang="ko-KR" sz="2400" dirty="0" smtClean="0">
                <a:ea typeface="Batang" panose="02030600000101010101" pitchFamily="18" charset="-127"/>
              </a:rPr>
              <a:t>ICCWG</a:t>
            </a:r>
            <a:r>
              <a:rPr lang="en-US" altLang="ko-KR" sz="2400" dirty="0" smtClean="0">
                <a:ea typeface="Batang" panose="02030600000101010101" pitchFamily="18" charset="-127"/>
                <a:sym typeface="Wingdings" panose="05000000000000000000" pitchFamily="2" charset="2"/>
              </a:rPr>
              <a:t>IHO </a:t>
            </a:r>
            <a:r>
              <a:rPr lang="en-US" altLang="ko-KR" sz="2400" dirty="0" err="1" smtClean="0">
                <a:ea typeface="Batang" panose="02030600000101010101" pitchFamily="18" charset="-127"/>
                <a:sym typeface="Wingdings" panose="05000000000000000000" pitchFamily="2" charset="2"/>
              </a:rPr>
              <a:t>sec.DB</a:t>
            </a:r>
            <a:r>
              <a:rPr lang="en-US" altLang="ko-KR" sz="2400" dirty="0" smtClean="0">
                <a:ea typeface="Batang" panose="02030600000101010101" pitchFamily="18" charset="-127"/>
                <a:sym typeface="Wingdings" panose="05000000000000000000" pitchFamily="2" charset="2"/>
              </a:rPr>
              <a:t>)</a:t>
            </a:r>
            <a:endParaRPr lang="en-US" altLang="ko-KR" sz="2400" dirty="0" smtClean="0">
              <a:ea typeface="Batang" panose="02030600000101010101" pitchFamily="18" charset="-127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400" dirty="0" smtClean="0">
                <a:ea typeface="Batang" panose="02030600000101010101" pitchFamily="18" charset="-127"/>
              </a:rPr>
              <a:t>Search options / Various Base Maps / </a:t>
            </a:r>
            <a:r>
              <a:rPr lang="en-US" altLang="ko-KR" sz="2400" dirty="0" smtClean="0"/>
              <a:t>Database for ENCs</a:t>
            </a:r>
          </a:p>
        </p:txBody>
      </p:sp>
      <p:pic>
        <p:nvPicPr>
          <p:cNvPr id="16" name="Picture 2" descr="D:\05_S11_INTCatalogue\INToGIS\Phase2_2017\대표화면 시안\Main_02manager_배경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3031" y="1920418"/>
            <a:ext cx="6405562" cy="3565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6638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870" y="277815"/>
            <a:ext cx="8981868" cy="636586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AU" dirty="0" smtClean="0"/>
              <a:t>Improvement(3/8)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8870" y="1340769"/>
            <a:ext cx="10641495" cy="4530725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altLang="ko-KR" b="1" dirty="0"/>
              <a:t>3. World Port layer</a:t>
            </a:r>
            <a:endParaRPr lang="en-US" altLang="ko-KR" sz="2000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276122"/>
            <a:ext cx="4114800" cy="365125"/>
          </a:xfrm>
        </p:spPr>
        <p:txBody>
          <a:bodyPr/>
          <a:lstStyle/>
          <a:p>
            <a:r>
              <a:rPr lang="de-DE" dirty="0" smtClean="0"/>
              <a:t>HSSC-9, Ottawa, Canada 6 – 10 November 2017</a:t>
            </a:r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3612314"/>
              </p:ext>
            </p:extLst>
          </p:nvPr>
        </p:nvGraphicFramePr>
        <p:xfrm>
          <a:off x="506540" y="2300630"/>
          <a:ext cx="4436940" cy="2244018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299227">
                  <a:extLst>
                    <a:ext uri="{9D8B030D-6E8A-4147-A177-3AD203B41FA5}">
                      <a16:colId xmlns:a16="http://schemas.microsoft.com/office/drawing/2014/main" xmlns="" val="4045530422"/>
                    </a:ext>
                  </a:extLst>
                </a:gridCol>
                <a:gridCol w="1167522">
                  <a:extLst>
                    <a:ext uri="{9D8B030D-6E8A-4147-A177-3AD203B41FA5}">
                      <a16:colId xmlns:a16="http://schemas.microsoft.com/office/drawing/2014/main" xmlns="" val="1454492371"/>
                    </a:ext>
                  </a:extLst>
                </a:gridCol>
                <a:gridCol w="1970191">
                  <a:extLst>
                    <a:ext uri="{9D8B030D-6E8A-4147-A177-3AD203B41FA5}">
                      <a16:colId xmlns:a16="http://schemas.microsoft.com/office/drawing/2014/main" xmlns="" val="4011173482"/>
                    </a:ext>
                  </a:extLst>
                </a:gridCol>
              </a:tblGrid>
              <a:tr h="41521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/>
                        <a:t>Size Code</a:t>
                      </a:r>
                      <a:endParaRPr lang="ko-KR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/>
                        <a:t>Count</a:t>
                      </a:r>
                      <a:endParaRPr lang="ko-KR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/>
                        <a:t>Harbor</a:t>
                      </a:r>
                      <a:r>
                        <a:rPr lang="en-US" altLang="ko-KR" sz="1800" baseline="0" dirty="0" smtClean="0"/>
                        <a:t> Size</a:t>
                      </a:r>
                      <a:endParaRPr lang="ko-KR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79727966"/>
                  </a:ext>
                </a:extLst>
              </a:tr>
              <a:tr h="41521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b="1" dirty="0" smtClean="0">
                          <a:solidFill>
                            <a:schemeClr val="tx1"/>
                          </a:solidFill>
                        </a:rPr>
                        <a:t>L</a:t>
                      </a:r>
                      <a:endParaRPr lang="ko-KR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b="1" dirty="0" smtClean="0">
                          <a:solidFill>
                            <a:schemeClr val="tx1"/>
                          </a:solidFill>
                        </a:rPr>
                        <a:t>159</a:t>
                      </a:r>
                      <a:endParaRPr lang="ko-KR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400" b="1" dirty="0" smtClean="0">
                          <a:solidFill>
                            <a:schemeClr val="tx1"/>
                          </a:solidFill>
                        </a:rPr>
                        <a:t>Large</a:t>
                      </a:r>
                      <a:endParaRPr lang="ko-KR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57265558"/>
                  </a:ext>
                </a:extLst>
              </a:tr>
              <a:tr h="41521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b="1" dirty="0" smtClean="0">
                          <a:solidFill>
                            <a:schemeClr val="tx1"/>
                          </a:solidFill>
                        </a:rPr>
                        <a:t>M</a:t>
                      </a:r>
                      <a:endParaRPr lang="ko-KR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b="1" dirty="0" smtClean="0">
                          <a:solidFill>
                            <a:schemeClr val="tx1"/>
                          </a:solidFill>
                        </a:rPr>
                        <a:t>362</a:t>
                      </a:r>
                      <a:endParaRPr lang="ko-KR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400" b="1" dirty="0" smtClean="0">
                          <a:solidFill>
                            <a:schemeClr val="tx1"/>
                          </a:solidFill>
                        </a:rPr>
                        <a:t>Medium</a:t>
                      </a:r>
                      <a:endParaRPr lang="ko-KR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75660125"/>
                  </a:ext>
                </a:extLst>
              </a:tr>
              <a:tr h="41521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ko-KR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 smtClean="0">
                          <a:solidFill>
                            <a:schemeClr val="tx1"/>
                          </a:solidFill>
                        </a:rPr>
                        <a:t>992</a:t>
                      </a:r>
                      <a:endParaRPr lang="ko-KR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400" dirty="0" smtClean="0">
                          <a:solidFill>
                            <a:schemeClr val="tx1"/>
                          </a:solidFill>
                        </a:rPr>
                        <a:t>Small</a:t>
                      </a:r>
                      <a:endParaRPr lang="ko-KR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91535376"/>
                  </a:ext>
                </a:extLst>
              </a:tr>
              <a:tr h="41521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 smtClean="0">
                          <a:solidFill>
                            <a:schemeClr val="tx1"/>
                          </a:solidFill>
                        </a:rPr>
                        <a:t>V</a:t>
                      </a:r>
                      <a:endParaRPr lang="ko-KR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 smtClean="0">
                          <a:solidFill>
                            <a:schemeClr val="tx1"/>
                          </a:solidFill>
                        </a:rPr>
                        <a:t>2166</a:t>
                      </a:r>
                      <a:endParaRPr lang="ko-KR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400" dirty="0" smtClean="0">
                          <a:solidFill>
                            <a:schemeClr val="tx1"/>
                          </a:solidFill>
                        </a:rPr>
                        <a:t>Very Small</a:t>
                      </a:r>
                      <a:endParaRPr lang="ko-KR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76810472"/>
                  </a:ext>
                </a:extLst>
              </a:tr>
            </a:tbl>
          </a:graphicData>
        </a:graphic>
      </p:graphicFrame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" t="849" r="512" b="1560"/>
          <a:stretch/>
        </p:blipFill>
        <p:spPr>
          <a:xfrm>
            <a:off x="8222671" y="3462754"/>
            <a:ext cx="3616903" cy="25086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663455" y="1214871"/>
            <a:ext cx="26933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/>
              <a:t>Low accuracy of position</a:t>
            </a:r>
            <a:endParaRPr lang="ko-KR" altLang="en-US" sz="1600" dirty="0"/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35" t="4787" r="12137" b="4105"/>
          <a:stretch/>
        </p:blipFill>
        <p:spPr>
          <a:xfrm>
            <a:off x="5663455" y="1553425"/>
            <a:ext cx="3943184" cy="30185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53128" y="4592801"/>
            <a:ext cx="3705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/>
              <a:t>Source from NGA</a:t>
            </a:r>
          </a:p>
        </p:txBody>
      </p:sp>
    </p:spTree>
    <p:extLst>
      <p:ext uri="{BB962C8B-B14F-4D97-AF65-F5344CB8AC3E}">
        <p14:creationId xmlns:p14="http://schemas.microsoft.com/office/powerpoint/2010/main" val="1488732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870" y="277815"/>
            <a:ext cx="8981868" cy="636586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AU" dirty="0" smtClean="0"/>
              <a:t>Improvement(4/8)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8870" y="1340769"/>
            <a:ext cx="10641495" cy="4530725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altLang="ko-KR" b="1" dirty="0" smtClean="0"/>
              <a:t>4. </a:t>
            </a:r>
            <a:r>
              <a:rPr lang="en-US" altLang="ko-KR" b="1" dirty="0"/>
              <a:t>ENC scheme : Gap finder</a:t>
            </a:r>
            <a:endParaRPr lang="en-US" altLang="ko-KR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276122"/>
            <a:ext cx="4114800" cy="365125"/>
          </a:xfrm>
        </p:spPr>
        <p:txBody>
          <a:bodyPr/>
          <a:lstStyle/>
          <a:p>
            <a:r>
              <a:rPr lang="de-DE" dirty="0" smtClean="0"/>
              <a:t>HSSC-9, Ottawa, Canada 6 – 10 November 2017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6559" y="2052436"/>
            <a:ext cx="468124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400" dirty="0" smtClean="0">
                <a:ea typeface="Batang" panose="02030600000101010101" pitchFamily="18" charset="-127"/>
              </a:rPr>
              <a:t>Comparison between INT Chart and ENC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400" dirty="0" smtClean="0">
                <a:ea typeface="Batang" panose="02030600000101010101" pitchFamily="18" charset="-127"/>
              </a:rPr>
              <a:t>Support analysis of ENC coverage to Ports and Passage line</a:t>
            </a:r>
            <a:endParaRPr lang="en-US" altLang="ko-KR" sz="2400" dirty="0" smtClean="0"/>
          </a:p>
          <a:p>
            <a:endParaRPr lang="en-US" altLang="ko-KR" sz="2400" dirty="0"/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886" y="1477762"/>
            <a:ext cx="5186364" cy="4080076"/>
          </a:xfrm>
          <a:prstGeom prst="rect">
            <a:avLst/>
          </a:prstGeom>
        </p:spPr>
      </p:pic>
      <p:grpSp>
        <p:nvGrpSpPr>
          <p:cNvPr id="14" name="그룹 13"/>
          <p:cNvGrpSpPr/>
          <p:nvPr/>
        </p:nvGrpSpPr>
        <p:grpSpPr>
          <a:xfrm>
            <a:off x="1066800" y="4229102"/>
            <a:ext cx="4203026" cy="1630071"/>
            <a:chOff x="307571" y="3714148"/>
            <a:chExt cx="4203026" cy="1630071"/>
          </a:xfrm>
        </p:grpSpPr>
        <p:sp>
          <p:nvSpPr>
            <p:cNvPr id="15" name="직사각형 14"/>
            <p:cNvSpPr/>
            <p:nvPr/>
          </p:nvSpPr>
          <p:spPr>
            <a:xfrm>
              <a:off x="307571" y="3798916"/>
              <a:ext cx="665018" cy="241069"/>
            </a:xfrm>
            <a:prstGeom prst="rect">
              <a:avLst/>
            </a:prstGeom>
            <a:solidFill>
              <a:schemeClr val="accent2">
                <a:lumMod val="40000"/>
                <a:lumOff val="60000"/>
                <a:alpha val="64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직사각형 15"/>
            <p:cNvSpPr/>
            <p:nvPr/>
          </p:nvSpPr>
          <p:spPr>
            <a:xfrm>
              <a:off x="307571" y="4144076"/>
              <a:ext cx="665018" cy="241069"/>
            </a:xfrm>
            <a:prstGeom prst="rect">
              <a:avLst/>
            </a:prstGeom>
            <a:solidFill>
              <a:schemeClr val="accent2">
                <a:lumMod val="40000"/>
                <a:lumOff val="60000"/>
                <a:alpha val="64000"/>
              </a:scheme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307571" y="4499778"/>
              <a:ext cx="665018" cy="241069"/>
            </a:xfrm>
            <a:prstGeom prst="rect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직사각형 17"/>
            <p:cNvSpPr/>
            <p:nvPr/>
          </p:nvSpPr>
          <p:spPr>
            <a:xfrm>
              <a:off x="307571" y="4878792"/>
              <a:ext cx="665018" cy="241069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068802" y="3714148"/>
              <a:ext cx="188705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dirty="0" smtClean="0"/>
                <a:t>INT Chart : G region</a:t>
              </a:r>
              <a:endParaRPr lang="ko-KR" altLang="en-US" sz="14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043555" y="4014627"/>
              <a:ext cx="1773242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dirty="0" smtClean="0"/>
                <a:t>Selected INT chart</a:t>
              </a:r>
            </a:p>
            <a:p>
              <a:r>
                <a:rPr lang="en-US" altLang="ko-KR" sz="1100" dirty="0" smtClean="0"/>
                <a:t>(Scale : 1,000,000)</a:t>
              </a:r>
              <a:endParaRPr lang="ko-KR" altLang="en-US" sz="11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062217" y="4454308"/>
              <a:ext cx="9781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dirty="0" smtClean="0"/>
                <a:t>ENC: UB2</a:t>
              </a:r>
              <a:endParaRPr lang="ko-KR" altLang="en-US" sz="14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062217" y="4820999"/>
              <a:ext cx="344838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dirty="0" smtClean="0"/>
                <a:t>Comparison of the INT chart and ENC</a:t>
              </a:r>
            </a:p>
            <a:p>
              <a:r>
                <a:rPr lang="en-US" altLang="ko-KR" sz="1400" dirty="0" smtClean="0"/>
                <a:t>For ENC UB2</a:t>
              </a:r>
              <a:r>
                <a:rPr lang="en-US" altLang="ko-KR" sz="1100" dirty="0" smtClean="0"/>
                <a:t>(Scale:700,000)</a:t>
              </a:r>
              <a:endParaRPr lang="ko-KR" altLang="en-US" sz="1400" dirty="0"/>
            </a:p>
          </p:txBody>
        </p:sp>
      </p:grpSp>
      <p:sp>
        <p:nvSpPr>
          <p:cNvPr id="23" name="직사각형 22"/>
          <p:cNvSpPr/>
          <p:nvPr/>
        </p:nvSpPr>
        <p:spPr>
          <a:xfrm>
            <a:off x="1066800" y="3759181"/>
            <a:ext cx="16762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/>
              <a:t>For instance 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053797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870" y="277815"/>
            <a:ext cx="8981868" cy="636586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AU" dirty="0" smtClean="0"/>
              <a:t>Improvement(5/8)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8870" y="1340769"/>
            <a:ext cx="10641495" cy="4530725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altLang="ko-KR" b="1" dirty="0" smtClean="0"/>
              <a:t>5. </a:t>
            </a:r>
            <a:r>
              <a:rPr lang="en-US" altLang="ko-KR" b="1" dirty="0"/>
              <a:t>ENC scheme : Overlapping checker</a:t>
            </a:r>
            <a:endParaRPr lang="en-US" altLang="ko-KR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276122"/>
            <a:ext cx="4114800" cy="365125"/>
          </a:xfrm>
        </p:spPr>
        <p:txBody>
          <a:bodyPr/>
          <a:lstStyle/>
          <a:p>
            <a:r>
              <a:rPr lang="de-DE" dirty="0" smtClean="0"/>
              <a:t>HSSC-9, Ottawa, Canada 6 – 10 November 2017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42353" y="1981200"/>
            <a:ext cx="71586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400" dirty="0" smtClean="0">
                <a:ea typeface="Batang" panose="02030600000101010101" pitchFamily="18" charset="-127"/>
              </a:rPr>
              <a:t>Check the overlap  of ENCs with various options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ko-KR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400" dirty="0" smtClean="0"/>
              <a:t>Automatic check  the ENC coverage for NEW and modified ENC</a:t>
            </a:r>
          </a:p>
          <a:p>
            <a:r>
              <a:rPr lang="en-US" altLang="ko-KR" sz="2400" dirty="0" smtClean="0"/>
              <a:t>    - Buffer zone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: 5m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ko-KR" sz="2400" dirty="0"/>
          </a:p>
        </p:txBody>
      </p:sp>
      <p:pic>
        <p:nvPicPr>
          <p:cNvPr id="25" name="그림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250" y="2955365"/>
            <a:ext cx="4554590" cy="2855250"/>
          </a:xfrm>
          <a:prstGeom prst="rect">
            <a:avLst/>
          </a:prstGeom>
        </p:spPr>
      </p:pic>
      <p:grpSp>
        <p:nvGrpSpPr>
          <p:cNvPr id="26" name="그룹 25"/>
          <p:cNvGrpSpPr/>
          <p:nvPr/>
        </p:nvGrpSpPr>
        <p:grpSpPr>
          <a:xfrm>
            <a:off x="4539060" y="4617031"/>
            <a:ext cx="2575284" cy="1076911"/>
            <a:chOff x="288907" y="4022917"/>
            <a:chExt cx="2575284" cy="1076911"/>
          </a:xfrm>
        </p:grpSpPr>
        <p:sp>
          <p:nvSpPr>
            <p:cNvPr id="27" name="직사각형 26"/>
            <p:cNvSpPr/>
            <p:nvPr/>
          </p:nvSpPr>
          <p:spPr>
            <a:xfrm>
              <a:off x="391547" y="4455041"/>
              <a:ext cx="665018" cy="241069"/>
            </a:xfrm>
            <a:prstGeom prst="rect">
              <a:avLst/>
            </a:prstGeom>
            <a:noFill/>
            <a:ln>
              <a:solidFill>
                <a:srgbClr val="00B2F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직사각형 27"/>
            <p:cNvSpPr/>
            <p:nvPr/>
          </p:nvSpPr>
          <p:spPr>
            <a:xfrm>
              <a:off x="391547" y="4800201"/>
              <a:ext cx="665018" cy="241069"/>
            </a:xfrm>
            <a:prstGeom prst="rect">
              <a:avLst/>
            </a:prstGeom>
            <a:pattFill prst="wdUpDiag">
              <a:fgClr>
                <a:srgbClr val="FF0000"/>
              </a:fgClr>
              <a:bgClr>
                <a:srgbClr val="207AA9"/>
              </a:bgClr>
            </a:patt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152778" y="4370273"/>
              <a:ext cx="9781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dirty="0" smtClean="0"/>
                <a:t>ENC UB 1</a:t>
              </a:r>
              <a:endParaRPr lang="ko-KR" altLang="en-US" sz="14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118200" y="4792051"/>
              <a:ext cx="174599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dirty="0" smtClean="0"/>
                <a:t>Overlapping area</a:t>
              </a:r>
              <a:endParaRPr lang="ko-KR" altLang="en-US" sz="11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88907" y="4022917"/>
              <a:ext cx="15343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 smtClean="0"/>
                <a:t>For instance</a:t>
              </a:r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4704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870" y="277815"/>
            <a:ext cx="8981868" cy="636586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AU" dirty="0" smtClean="0"/>
              <a:t>Improvement(6/8)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8870" y="1340769"/>
            <a:ext cx="10641495" cy="4530725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altLang="ko-KR" b="1" dirty="0" smtClean="0"/>
              <a:t>6. </a:t>
            </a:r>
            <a:r>
              <a:rPr lang="en-US" altLang="ko-KR" b="1" dirty="0"/>
              <a:t>Other improvements</a:t>
            </a:r>
            <a:endParaRPr lang="en-US" altLang="ko-KR" dirty="0"/>
          </a:p>
        </p:txBody>
      </p:sp>
      <p:sp>
        <p:nvSpPr>
          <p:cNvPr id="13" name="TextBox 12"/>
          <p:cNvSpPr txBox="1"/>
          <p:nvPr/>
        </p:nvSpPr>
        <p:spPr>
          <a:xfrm>
            <a:off x="838200" y="2038290"/>
            <a:ext cx="30684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 smtClean="0"/>
              <a:t>a. GEBCO </a:t>
            </a:r>
            <a:r>
              <a:rPr lang="en-US" altLang="ko-KR" sz="2000" b="1" dirty="0"/>
              <a:t>B</a:t>
            </a:r>
            <a:r>
              <a:rPr lang="en-US" altLang="ko-KR" sz="2000" b="1" dirty="0" smtClean="0"/>
              <a:t>ase Map</a:t>
            </a:r>
            <a:endParaRPr lang="ko-KR" altLang="en-US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199817" y="2002590"/>
            <a:ext cx="6139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ea typeface="Batang" panose="02030600000101010101" pitchFamily="18" charset="-127"/>
              </a:rPr>
              <a:t>a) GEBCO base map</a:t>
            </a:r>
            <a:endParaRPr lang="en-US" altLang="ko-KR" sz="2000" dirty="0"/>
          </a:p>
        </p:txBody>
      </p:sp>
      <p:grpSp>
        <p:nvGrpSpPr>
          <p:cNvPr id="15" name="그룹 14"/>
          <p:cNvGrpSpPr/>
          <p:nvPr/>
        </p:nvGrpSpPr>
        <p:grpSpPr>
          <a:xfrm>
            <a:off x="3199817" y="2024426"/>
            <a:ext cx="5802205" cy="3788164"/>
            <a:chOff x="446195" y="2003036"/>
            <a:chExt cx="8187957" cy="4392498"/>
          </a:xfrm>
        </p:grpSpPr>
        <p:pic>
          <p:nvPicPr>
            <p:cNvPr id="16" name="그림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6195" y="2003036"/>
              <a:ext cx="8187957" cy="4392498"/>
            </a:xfrm>
            <a:prstGeom prst="rect">
              <a:avLst/>
            </a:prstGeom>
          </p:spPr>
        </p:pic>
        <p:pic>
          <p:nvPicPr>
            <p:cNvPr id="17" name="그림 1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1663" y="2743260"/>
              <a:ext cx="6836089" cy="191001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18" name="그림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5490" y="4140389"/>
            <a:ext cx="1590582" cy="1588418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5489" y="2056905"/>
            <a:ext cx="1588659" cy="1588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93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HO presentations template" id="{C657DD33-74A5-46FF-87DC-702489CC64DD}" vid="{C4CF7E2C-A930-4DFE-9432-DAC967E2A5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IHO presentations template</Template>
  <TotalTime>500</TotalTime>
  <Words>557</Words>
  <Application>Microsoft Office PowerPoint</Application>
  <PresentationFormat>사용자 지정</PresentationFormat>
  <Paragraphs>112</Paragraphs>
  <Slides>13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14" baseType="lpstr">
      <vt:lpstr>Office Theme</vt:lpstr>
      <vt:lpstr>INToGIS PROJECT II   KHOA / IHO Sec.  Presented by KHOA (Yong BAEK)</vt:lpstr>
      <vt:lpstr>Back ground(1/2)</vt:lpstr>
      <vt:lpstr>Back ground(2/2)</vt:lpstr>
      <vt:lpstr>Improvement(1/8)</vt:lpstr>
      <vt:lpstr>Improvement(2/8)</vt:lpstr>
      <vt:lpstr>Improvement(3/8)</vt:lpstr>
      <vt:lpstr>Improvement(4/8)</vt:lpstr>
      <vt:lpstr>Improvement(5/8)</vt:lpstr>
      <vt:lpstr>Improvement(6/8)</vt:lpstr>
      <vt:lpstr>Improvement(7/8)</vt:lpstr>
      <vt:lpstr>Improvement(8/8)</vt:lpstr>
      <vt:lpstr>Plans</vt:lpstr>
      <vt:lpstr>Action requested of HSSC</vt:lpstr>
    </vt:vector>
  </TitlesOfParts>
  <Company>IHO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DTech</dc:creator>
  <cp:lastModifiedBy>Windows User</cp:lastModifiedBy>
  <cp:revision>62</cp:revision>
  <cp:lastPrinted>2017-10-13T08:19:11Z</cp:lastPrinted>
  <dcterms:created xsi:type="dcterms:W3CDTF">2017-10-09T13:46:17Z</dcterms:created>
  <dcterms:modified xsi:type="dcterms:W3CDTF">2017-10-24T12:47:04Z</dcterms:modified>
</cp:coreProperties>
</file>