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4"/>
  </p:notesMasterIdLst>
  <p:handoutMasterIdLst>
    <p:handoutMasterId r:id="rId15"/>
  </p:handoutMasterIdLst>
  <p:sldIdLst>
    <p:sldId id="535" r:id="rId2"/>
    <p:sldId id="536" r:id="rId3"/>
    <p:sldId id="539" r:id="rId4"/>
    <p:sldId id="562" r:id="rId5"/>
    <p:sldId id="553" r:id="rId6"/>
    <p:sldId id="563" r:id="rId7"/>
    <p:sldId id="564" r:id="rId8"/>
    <p:sldId id="565" r:id="rId9"/>
    <p:sldId id="566" r:id="rId10"/>
    <p:sldId id="567" r:id="rId11"/>
    <p:sldId id="568" r:id="rId12"/>
    <p:sldId id="538" r:id="rId13"/>
  </p:sldIdLst>
  <p:sldSz cx="9144000" cy="6858000" type="screen4x3"/>
  <p:notesSz cx="6858000" cy="9144000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CCFF"/>
    <a:srgbClr val="F89400"/>
    <a:srgbClr val="B29EFA"/>
    <a:srgbClr val="BCADEB"/>
    <a:srgbClr val="C19DFB"/>
    <a:srgbClr val="908BF9"/>
    <a:srgbClr val="6699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61" autoAdjust="0"/>
    <p:restoredTop sz="86444" autoAdjust="0"/>
  </p:normalViewPr>
  <p:slideViewPr>
    <p:cSldViewPr>
      <p:cViewPr varScale="1">
        <p:scale>
          <a:sx n="51" d="100"/>
          <a:sy n="51" d="100"/>
        </p:scale>
        <p:origin x="-4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3313C19D-616B-4825-9EB6-56DA06C3057A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130829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noProof="0" smtClean="0"/>
              <a:t>Click to edit Master text styles</a:t>
            </a:r>
          </a:p>
          <a:p>
            <a:pPr lvl="1"/>
            <a:r>
              <a:rPr lang="en-AU" noProof="0" smtClean="0"/>
              <a:t>Second level</a:t>
            </a:r>
          </a:p>
          <a:p>
            <a:pPr lvl="2"/>
            <a:r>
              <a:rPr lang="en-AU" noProof="0" smtClean="0"/>
              <a:t>Third level</a:t>
            </a:r>
          </a:p>
          <a:p>
            <a:pPr lvl="3"/>
            <a:r>
              <a:rPr lang="en-AU" noProof="0" smtClean="0"/>
              <a:t>Fourth level</a:t>
            </a:r>
          </a:p>
          <a:p>
            <a:pPr lvl="4"/>
            <a:r>
              <a:rPr lang="en-AU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84EA165E-E13C-4250-8114-216904C5A381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672421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dirty="0" smtClean="0"/>
          </a:p>
        </p:txBody>
      </p:sp>
      <p:sp>
        <p:nvSpPr>
          <p:cNvPr id="41988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CD4C0940-0ACB-4B3B-8617-AE751EBE3EED}" type="slidenum">
              <a:rPr lang="en-AU" smtClean="0">
                <a:solidFill>
                  <a:srgbClr val="000000"/>
                </a:solidFill>
                <a:latin typeface="Times New Roman" pitchFamily="18" charset="0"/>
              </a:rPr>
              <a:pPr eaLnBrk="1" hangingPunct="1"/>
              <a:t>5</a:t>
            </a:fld>
            <a:endParaRPr lang="en-AU" smtClean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0782"/>
            <a:ext cx="9148763" cy="6851650"/>
            <a:chOff x="1" y="0"/>
            <a:chExt cx="5763" cy="4316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grpSp>
          <p:nvGrpSpPr>
            <p:cNvPr id="8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28" name="Freeform 7"/>
              <p:cNvSpPr>
                <a:spLocks/>
              </p:cNvSpPr>
              <p:nvPr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29" name="Freeform 8"/>
              <p:cNvSpPr>
                <a:spLocks/>
              </p:cNvSpPr>
              <p:nvPr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30" name="Freeform 9"/>
              <p:cNvSpPr>
                <a:spLocks/>
              </p:cNvSpPr>
              <p:nvPr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31" name="Freeform 10"/>
              <p:cNvSpPr>
                <a:spLocks/>
              </p:cNvSpPr>
              <p:nvPr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32" name="Freeform 11"/>
              <p:cNvSpPr>
                <a:spLocks/>
              </p:cNvSpPr>
              <p:nvPr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33" name="Freeform 12"/>
              <p:cNvSpPr>
                <a:spLocks/>
              </p:cNvSpPr>
              <p:nvPr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34" name="Freeform 13"/>
              <p:cNvSpPr>
                <a:spLocks/>
              </p:cNvSpPr>
              <p:nvPr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35" name="Freeform 14"/>
              <p:cNvSpPr>
                <a:spLocks/>
              </p:cNvSpPr>
              <p:nvPr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36" name="Freeform 15"/>
              <p:cNvSpPr>
                <a:spLocks/>
              </p:cNvSpPr>
              <p:nvPr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37" name="Freeform 16"/>
              <p:cNvSpPr>
                <a:spLocks/>
              </p:cNvSpPr>
              <p:nvPr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38" name="Freeform 17"/>
              <p:cNvSpPr>
                <a:spLocks/>
              </p:cNvSpPr>
              <p:nvPr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39" name="Freeform 18"/>
              <p:cNvSpPr>
                <a:spLocks/>
              </p:cNvSpPr>
              <p:nvPr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40" name="Freeform 19"/>
              <p:cNvSpPr>
                <a:spLocks/>
              </p:cNvSpPr>
              <p:nvPr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</p:grpSp>
        <p:sp>
          <p:nvSpPr>
            <p:cNvPr id="9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10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11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12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/>
              <a:ahLst/>
              <a:cxnLst>
                <a:cxn ang="0">
                  <a:pos x="717" y="845"/>
                </a:cxn>
                <a:cxn ang="0">
                  <a:pos x="717" y="821"/>
                </a:cxn>
                <a:cxn ang="0">
                  <a:pos x="574" y="605"/>
                </a:cxn>
                <a:cxn ang="0">
                  <a:pos x="406" y="396"/>
                </a:cxn>
                <a:cxn ang="0">
                  <a:pos x="221" y="192"/>
                </a:cxn>
                <a:cxn ang="0">
                  <a:pos x="17" y="0"/>
                </a:cxn>
                <a:cxn ang="0">
                  <a:pos x="0" y="0"/>
                </a:cxn>
                <a:cxn ang="0">
                  <a:pos x="209" y="198"/>
                </a:cxn>
                <a:cxn ang="0">
                  <a:pos x="400" y="408"/>
                </a:cxn>
                <a:cxn ang="0">
                  <a:pos x="568" y="623"/>
                </a:cxn>
                <a:cxn ang="0">
                  <a:pos x="717" y="845"/>
                </a:cxn>
                <a:cxn ang="0">
                  <a:pos x="717" y="845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13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/>
              <a:ahLst/>
              <a:cxnLst>
                <a:cxn ang="0">
                  <a:pos x="407" y="414"/>
                </a:cxn>
                <a:cxn ang="0">
                  <a:pos x="407" y="396"/>
                </a:cxn>
                <a:cxn ang="0">
                  <a:pos x="222" y="192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08" y="102"/>
                </a:cxn>
                <a:cxn ang="0">
                  <a:pos x="216" y="204"/>
                </a:cxn>
                <a:cxn ang="0">
                  <a:pos x="407" y="414"/>
                </a:cxn>
                <a:cxn ang="0">
                  <a:pos x="407" y="414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14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15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/>
              <a:ahLst/>
              <a:cxnLst>
                <a:cxn ang="0">
                  <a:pos x="586" y="0"/>
                </a:cxn>
                <a:cxn ang="0">
                  <a:pos x="568" y="0"/>
                </a:cxn>
                <a:cxn ang="0">
                  <a:pos x="407" y="132"/>
                </a:cxn>
                <a:cxn ang="0">
                  <a:pos x="257" y="270"/>
                </a:cxn>
                <a:cxn ang="0">
                  <a:pos x="120" y="420"/>
                </a:cxn>
                <a:cxn ang="0">
                  <a:pos x="0" y="575"/>
                </a:cxn>
                <a:cxn ang="0">
                  <a:pos x="0" y="599"/>
                </a:cxn>
                <a:cxn ang="0">
                  <a:pos x="120" y="432"/>
                </a:cxn>
                <a:cxn ang="0">
                  <a:pos x="257" y="282"/>
                </a:cxn>
                <a:cxn ang="0">
                  <a:pos x="413" y="138"/>
                </a:cxn>
                <a:cxn ang="0">
                  <a:pos x="586" y="0"/>
                </a:cxn>
                <a:cxn ang="0">
                  <a:pos x="586" y="0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16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/>
              <a:ahLst/>
              <a:cxnLst>
                <a:cxn ang="0">
                  <a:pos x="269" y="0"/>
                </a:cxn>
                <a:cxn ang="0">
                  <a:pos x="251" y="0"/>
                </a:cxn>
                <a:cxn ang="0">
                  <a:pos x="120" y="114"/>
                </a:cxn>
                <a:cxn ang="0">
                  <a:pos x="60" y="174"/>
                </a:cxn>
                <a:cxn ang="0">
                  <a:pos x="0" y="234"/>
                </a:cxn>
                <a:cxn ang="0">
                  <a:pos x="0" y="252"/>
                </a:cxn>
                <a:cxn ang="0">
                  <a:pos x="126" y="120"/>
                </a:cxn>
                <a:cxn ang="0">
                  <a:pos x="269" y="0"/>
                </a:cxn>
                <a:cxn ang="0">
                  <a:pos x="269" y="0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17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18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19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grpSp>
          <p:nvGrpSpPr>
            <p:cNvPr id="20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23" name="Line 32"/>
              <p:cNvSpPr>
                <a:spLocks noChangeShapeType="1"/>
              </p:cNvSpPr>
              <p:nvPr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24" name="Line 33"/>
              <p:cNvSpPr>
                <a:spLocks noChangeShapeType="1"/>
              </p:cNvSpPr>
              <p:nvPr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25" name="Line 34"/>
              <p:cNvSpPr>
                <a:spLocks noChangeShapeType="1"/>
              </p:cNvSpPr>
              <p:nvPr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26" name="Line 35"/>
              <p:cNvSpPr>
                <a:spLocks noChangeShapeType="1"/>
              </p:cNvSpPr>
              <p:nvPr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27" name="Line 36"/>
              <p:cNvSpPr>
                <a:spLocks noChangeShapeType="1"/>
              </p:cNvSpPr>
              <p:nvPr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</p:grpSp>
        <p:sp>
          <p:nvSpPr>
            <p:cNvPr id="21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22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</p:grpSp>
      <p:sp>
        <p:nvSpPr>
          <p:cNvPr id="588840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275946" y="2564904"/>
            <a:ext cx="6400800" cy="3163958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AU" dirty="0"/>
          </a:p>
        </p:txBody>
      </p:sp>
      <p:pic>
        <p:nvPicPr>
          <p:cNvPr id="44" name="Picture 43" descr="IHO Colour-transparent-small.gi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80456" y="780379"/>
            <a:ext cx="729701" cy="970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7042" y="277813"/>
            <a:ext cx="74295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4853" y="1600200"/>
            <a:ext cx="7488237" cy="4530725"/>
          </a:xfrm>
        </p:spPr>
        <p:txBody>
          <a:bodyPr/>
          <a:lstStyle>
            <a:lvl1pPr marL="363538" indent="-363538">
              <a:defRPr/>
            </a:lvl1pPr>
            <a:lvl2pPr marL="538163" indent="-174625">
              <a:defRPr/>
            </a:lvl2pPr>
            <a:lvl3pPr marL="901700" indent="-185738">
              <a:defRPr/>
            </a:lvl3pPr>
            <a:lvl4pPr marL="1077913" indent="-176213">
              <a:defRPr/>
            </a:lvl4pPr>
            <a:lvl5pPr marL="1252538" indent="-174625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3" y="1600200"/>
            <a:ext cx="3667125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9638" y="1600200"/>
            <a:ext cx="3668712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1B3C68-0E8A-4B98-9AFB-4933B3CA228F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AU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588" y="0"/>
            <a:ext cx="9148762" cy="6851650"/>
            <a:chOff x="1" y="0"/>
            <a:chExt cx="5763" cy="4316"/>
          </a:xfrm>
        </p:grpSpPr>
        <p:sp>
          <p:nvSpPr>
            <p:cNvPr id="587779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587780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587781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grpSp>
          <p:nvGrpSpPr>
            <p:cNvPr id="1037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587783" name="Freeform 7"/>
              <p:cNvSpPr>
                <a:spLocks/>
              </p:cNvSpPr>
              <p:nvPr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587784" name="Freeform 8"/>
              <p:cNvSpPr>
                <a:spLocks/>
              </p:cNvSpPr>
              <p:nvPr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587785" name="Freeform 9"/>
              <p:cNvSpPr>
                <a:spLocks/>
              </p:cNvSpPr>
              <p:nvPr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587786" name="Freeform 10"/>
              <p:cNvSpPr>
                <a:spLocks/>
              </p:cNvSpPr>
              <p:nvPr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587787" name="Freeform 11"/>
              <p:cNvSpPr>
                <a:spLocks/>
              </p:cNvSpPr>
              <p:nvPr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587788" name="Freeform 12"/>
              <p:cNvSpPr>
                <a:spLocks/>
              </p:cNvSpPr>
              <p:nvPr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587789" name="Freeform 13"/>
              <p:cNvSpPr>
                <a:spLocks/>
              </p:cNvSpPr>
              <p:nvPr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587790" name="Freeform 14"/>
              <p:cNvSpPr>
                <a:spLocks/>
              </p:cNvSpPr>
              <p:nvPr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587791" name="Freeform 15"/>
              <p:cNvSpPr>
                <a:spLocks/>
              </p:cNvSpPr>
              <p:nvPr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587792" name="Freeform 16"/>
              <p:cNvSpPr>
                <a:spLocks/>
              </p:cNvSpPr>
              <p:nvPr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587793" name="Freeform 17"/>
              <p:cNvSpPr>
                <a:spLocks/>
              </p:cNvSpPr>
              <p:nvPr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587794" name="Freeform 18"/>
              <p:cNvSpPr>
                <a:spLocks/>
              </p:cNvSpPr>
              <p:nvPr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587795" name="Freeform 19"/>
              <p:cNvSpPr>
                <a:spLocks/>
              </p:cNvSpPr>
              <p:nvPr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</p:grpSp>
        <p:sp>
          <p:nvSpPr>
            <p:cNvPr id="587796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587797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587798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587799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/>
              <a:ahLst/>
              <a:cxnLst>
                <a:cxn ang="0">
                  <a:pos x="717" y="845"/>
                </a:cxn>
                <a:cxn ang="0">
                  <a:pos x="717" y="821"/>
                </a:cxn>
                <a:cxn ang="0">
                  <a:pos x="574" y="605"/>
                </a:cxn>
                <a:cxn ang="0">
                  <a:pos x="406" y="396"/>
                </a:cxn>
                <a:cxn ang="0">
                  <a:pos x="221" y="192"/>
                </a:cxn>
                <a:cxn ang="0">
                  <a:pos x="17" y="0"/>
                </a:cxn>
                <a:cxn ang="0">
                  <a:pos x="0" y="0"/>
                </a:cxn>
                <a:cxn ang="0">
                  <a:pos x="209" y="198"/>
                </a:cxn>
                <a:cxn ang="0">
                  <a:pos x="400" y="408"/>
                </a:cxn>
                <a:cxn ang="0">
                  <a:pos x="568" y="623"/>
                </a:cxn>
                <a:cxn ang="0">
                  <a:pos x="717" y="845"/>
                </a:cxn>
                <a:cxn ang="0">
                  <a:pos x="717" y="845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587800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/>
              <a:ahLst/>
              <a:cxnLst>
                <a:cxn ang="0">
                  <a:pos x="407" y="414"/>
                </a:cxn>
                <a:cxn ang="0">
                  <a:pos x="407" y="396"/>
                </a:cxn>
                <a:cxn ang="0">
                  <a:pos x="222" y="192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08" y="102"/>
                </a:cxn>
                <a:cxn ang="0">
                  <a:pos x="216" y="204"/>
                </a:cxn>
                <a:cxn ang="0">
                  <a:pos x="407" y="414"/>
                </a:cxn>
                <a:cxn ang="0">
                  <a:pos x="407" y="414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587801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587802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/>
              <a:ahLst/>
              <a:cxnLst>
                <a:cxn ang="0">
                  <a:pos x="586" y="0"/>
                </a:cxn>
                <a:cxn ang="0">
                  <a:pos x="568" y="0"/>
                </a:cxn>
                <a:cxn ang="0">
                  <a:pos x="407" y="132"/>
                </a:cxn>
                <a:cxn ang="0">
                  <a:pos x="257" y="270"/>
                </a:cxn>
                <a:cxn ang="0">
                  <a:pos x="120" y="420"/>
                </a:cxn>
                <a:cxn ang="0">
                  <a:pos x="0" y="575"/>
                </a:cxn>
                <a:cxn ang="0">
                  <a:pos x="0" y="599"/>
                </a:cxn>
                <a:cxn ang="0">
                  <a:pos x="120" y="432"/>
                </a:cxn>
                <a:cxn ang="0">
                  <a:pos x="257" y="282"/>
                </a:cxn>
                <a:cxn ang="0">
                  <a:pos x="413" y="138"/>
                </a:cxn>
                <a:cxn ang="0">
                  <a:pos x="586" y="0"/>
                </a:cxn>
                <a:cxn ang="0">
                  <a:pos x="586" y="0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587803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/>
              <a:ahLst/>
              <a:cxnLst>
                <a:cxn ang="0">
                  <a:pos x="269" y="0"/>
                </a:cxn>
                <a:cxn ang="0">
                  <a:pos x="251" y="0"/>
                </a:cxn>
                <a:cxn ang="0">
                  <a:pos x="120" y="114"/>
                </a:cxn>
                <a:cxn ang="0">
                  <a:pos x="60" y="174"/>
                </a:cxn>
                <a:cxn ang="0">
                  <a:pos x="0" y="234"/>
                </a:cxn>
                <a:cxn ang="0">
                  <a:pos x="0" y="252"/>
                </a:cxn>
                <a:cxn ang="0">
                  <a:pos x="126" y="120"/>
                </a:cxn>
                <a:cxn ang="0">
                  <a:pos x="269" y="0"/>
                </a:cxn>
                <a:cxn ang="0">
                  <a:pos x="269" y="0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587804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587805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587806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grpSp>
          <p:nvGrpSpPr>
            <p:cNvPr id="1049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587808" name="Line 32"/>
              <p:cNvSpPr>
                <a:spLocks noChangeShapeType="1"/>
              </p:cNvSpPr>
              <p:nvPr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587809" name="Line 33"/>
              <p:cNvSpPr>
                <a:spLocks noChangeShapeType="1"/>
              </p:cNvSpPr>
              <p:nvPr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587810" name="Line 34"/>
              <p:cNvSpPr>
                <a:spLocks noChangeShapeType="1"/>
              </p:cNvSpPr>
              <p:nvPr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587811" name="Line 35"/>
              <p:cNvSpPr>
                <a:spLocks noChangeShapeType="1"/>
              </p:cNvSpPr>
              <p:nvPr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587812" name="Line 36"/>
              <p:cNvSpPr>
                <a:spLocks noChangeShapeType="1"/>
              </p:cNvSpPr>
              <p:nvPr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</p:grpSp>
        <p:sp>
          <p:nvSpPr>
            <p:cNvPr id="587813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587814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</p:grpSp>
      <p:sp>
        <p:nvSpPr>
          <p:cNvPr id="587815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857250" y="277813"/>
            <a:ext cx="74295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AU" dirty="0" smtClean="0"/>
          </a:p>
        </p:txBody>
      </p:sp>
      <p:sp>
        <p:nvSpPr>
          <p:cNvPr id="587819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1600200"/>
            <a:ext cx="7488237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 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AU" dirty="0" smtClean="0"/>
          </a:p>
        </p:txBody>
      </p:sp>
      <p:pic>
        <p:nvPicPr>
          <p:cNvPr id="1032" name="Picture 43" descr="IHO Colour-transparent-small.gif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 bwMode="auto">
          <a:xfrm flipH="1">
            <a:off x="90659" y="6173965"/>
            <a:ext cx="437198" cy="581216"/>
          </a:xfrm>
          <a:prstGeom prst="rect">
            <a:avLst/>
          </a:prstGeom>
          <a:noFill/>
          <a:ln>
            <a:noFill/>
          </a:ln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686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87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87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87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87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87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7819" grpId="0" uiExpand="1" build="p" bldLvl="2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878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587819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878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587819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878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587819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878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587819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878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58781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9pPr>
    </p:titleStyle>
    <p:bodyStyle>
      <a:lvl1pPr marL="355600" indent="-355600" algn="l" defTabSz="360000" rtl="0" eaLnBrk="1" fontAlgn="base" hangingPunct="1">
        <a:spcBef>
          <a:spcPts val="600"/>
        </a:spcBef>
        <a:spcAft>
          <a:spcPts val="600"/>
        </a:spcAft>
        <a:buClr>
          <a:srgbClr val="FFFF00"/>
        </a:buClr>
        <a:buSzPct val="60000"/>
        <a:buFont typeface="Wingdings" pitchFamily="2" charset="2"/>
        <a:buChar char="§"/>
        <a:defRPr sz="32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531813" indent="-176213" algn="l" rtl="0" eaLnBrk="1" fontAlgn="base" hangingPunct="1">
        <a:spcBef>
          <a:spcPts val="600"/>
        </a:spcBef>
        <a:spcAft>
          <a:spcPts val="600"/>
        </a:spcAft>
        <a:buClr>
          <a:srgbClr val="FFFF00"/>
        </a:buClr>
        <a:buSzPct val="60000"/>
        <a:buFont typeface="Arial" pitchFamily="34" charset="0"/>
        <a:buChar char="•"/>
        <a:defRPr sz="28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900113" indent="-184150" algn="l" rtl="0" eaLnBrk="1" fontAlgn="base" hangingPunct="1">
        <a:spcBef>
          <a:spcPts val="600"/>
        </a:spcBef>
        <a:spcAft>
          <a:spcPts val="600"/>
        </a:spcAft>
        <a:buClr>
          <a:srgbClr val="FFFF00"/>
        </a:buClr>
        <a:buSzPct val="60000"/>
        <a:buFont typeface="Arial" pitchFamily="34" charset="0"/>
        <a:buChar char="•"/>
        <a:defRPr sz="2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255713" indent="-177800" algn="l" rtl="0" eaLnBrk="1" fontAlgn="base" hangingPunct="1">
        <a:spcBef>
          <a:spcPts val="600"/>
        </a:spcBef>
        <a:spcAft>
          <a:spcPts val="600"/>
        </a:spcAft>
        <a:buClr>
          <a:srgbClr val="FFFF00"/>
        </a:buClr>
        <a:buSzPct val="60000"/>
        <a:buFont typeface="Arial" pitchFamily="34" charset="0"/>
        <a:buChar char="•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1609725" indent="-176213" algn="l" rtl="0" eaLnBrk="1" fontAlgn="base" hangingPunct="1">
        <a:spcBef>
          <a:spcPts val="600"/>
        </a:spcBef>
        <a:spcAft>
          <a:spcPts val="600"/>
        </a:spcAft>
        <a:buClr>
          <a:srgbClr val="FFFF00"/>
        </a:buClr>
        <a:buSzPct val="60000"/>
        <a:buFont typeface="Arial" pitchFamily="34" charset="0"/>
        <a:buChar char="•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FFFF00"/>
        </a:buClr>
        <a:buSzPct val="60000"/>
        <a:buFont typeface="Wingdings" pitchFamily="2" charset="2"/>
        <a:buChar char="n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FFFF00"/>
        </a:buClr>
        <a:buSzPct val="60000"/>
        <a:buFont typeface="Wingdings" pitchFamily="2" charset="2"/>
        <a:buChar char="n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FFFF00"/>
        </a:buClr>
        <a:buSzPct val="60000"/>
        <a:buFont typeface="Wingdings" pitchFamily="2" charset="2"/>
        <a:buChar char="n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FFFF00"/>
        </a:buClr>
        <a:buSzPct val="60000"/>
        <a:buFont typeface="Wingdings" pitchFamily="2" charset="2"/>
        <a:buChar char="n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827584" y="2564904"/>
            <a:ext cx="7400510" cy="3163958"/>
          </a:xfrm>
        </p:spPr>
        <p:txBody>
          <a:bodyPr/>
          <a:lstStyle/>
          <a:p>
            <a:r>
              <a:rPr lang="en-US" dirty="0" smtClean="0"/>
              <a:t>6</a:t>
            </a:r>
            <a:r>
              <a:rPr lang="en-US" baseline="30000" dirty="0" smtClean="0"/>
              <a:t>th</a:t>
            </a:r>
            <a:r>
              <a:rPr lang="en-US" dirty="0" smtClean="0"/>
              <a:t> Meeting of the </a:t>
            </a:r>
            <a:br>
              <a:rPr lang="en-US" dirty="0" smtClean="0"/>
            </a:br>
            <a:r>
              <a:rPr lang="en-US" dirty="0" smtClean="0"/>
              <a:t>Inter Regional Coordination Committee</a:t>
            </a:r>
          </a:p>
          <a:p>
            <a:endParaRPr lang="en-US" dirty="0"/>
          </a:p>
          <a:p>
            <a:r>
              <a:rPr lang="en-US" sz="4800" dirty="0" smtClean="0"/>
              <a:t>IHB </a:t>
            </a:r>
            <a:r>
              <a:rPr lang="en-US" sz="4800" dirty="0" smtClean="0"/>
              <a:t>Report</a:t>
            </a:r>
          </a:p>
          <a:p>
            <a:r>
              <a:rPr lang="en-US" dirty="0" smtClean="0"/>
              <a:t>IRCC6-05b</a:t>
            </a:r>
            <a:endParaRPr lang="en-A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IHO Work Programme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Member State Participation</a:t>
            </a:r>
          </a:p>
          <a:p>
            <a:r>
              <a:rPr lang="en-US" dirty="0" smtClean="0"/>
              <a:t>Increasing dependence on voluntary industry participation and contract support</a:t>
            </a:r>
          </a:p>
          <a:p>
            <a:r>
              <a:rPr lang="en-US" dirty="0" smtClean="0"/>
              <a:t>Scheduling of meetings</a:t>
            </a:r>
          </a:p>
          <a:p>
            <a:r>
              <a:rPr lang="en-US" dirty="0" smtClean="0"/>
              <a:t>Resource-based planning depends on WG and Committee input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1329924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Action Requested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Consider</a:t>
            </a:r>
            <a:r>
              <a:rPr lang="en-US" dirty="0" smtClean="0"/>
              <a:t> the contents of this report</a:t>
            </a:r>
          </a:p>
          <a:p>
            <a:r>
              <a:rPr lang="en-US" b="1" u="sng" dirty="0" smtClean="0"/>
              <a:t>Note</a:t>
            </a:r>
            <a:r>
              <a:rPr lang="en-US" dirty="0" smtClean="0"/>
              <a:t> the report</a:t>
            </a:r>
          </a:p>
          <a:p>
            <a:r>
              <a:rPr lang="en-US" b="1" u="sng" dirty="0" smtClean="0"/>
              <a:t>Take any actions</a:t>
            </a:r>
            <a:r>
              <a:rPr lang="en-US" dirty="0" smtClean="0"/>
              <a:t> as considered appropriate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34040215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endParaRPr lang="en-A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7042" y="277813"/>
            <a:ext cx="7429500" cy="1134963"/>
          </a:xfrm>
        </p:spPr>
        <p:txBody>
          <a:bodyPr/>
          <a:lstStyle/>
          <a:p>
            <a:pPr algn="ctr"/>
            <a:r>
              <a:rPr lang="en-US" dirty="0" smtClean="0"/>
              <a:t>Ratification of Protocol of Amendments on IHO Convention</a:t>
            </a:r>
            <a:endParaRPr lang="en-AU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774853" y="1484784"/>
            <a:ext cx="7488237" cy="4797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63538" indent="-363538" algn="l" defTabSz="360000" rtl="0" eaLnBrk="1" fontAlgn="base" hangingPunct="1"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60000"/>
              <a:buFont typeface="Wingdings" pitchFamily="2" charset="2"/>
              <a:buChar char="§"/>
              <a:defRPr sz="3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538163" indent="-174625" algn="l" rtl="0" eaLnBrk="1" fontAlgn="base" hangingPunct="1"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60000"/>
              <a:buFont typeface="Arial" pitchFamily="34" charset="0"/>
              <a:buChar char="•"/>
              <a:defRPr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901700" indent="-185738" algn="l" rtl="0" eaLnBrk="1" fontAlgn="base" hangingPunct="1"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60000"/>
              <a:buFont typeface="Arial" pitchFamily="34" charset="0"/>
              <a:buChar char="•"/>
              <a:defRPr sz="2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077913" indent="-176213" algn="l" rtl="0" eaLnBrk="1" fontAlgn="base" hangingPunct="1"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60000"/>
              <a:buFont typeface="Arial" pitchFamily="34" charset="0"/>
              <a:buChar char="•"/>
              <a:defRPr sz="2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1252538" indent="-174625" algn="l" rtl="0" eaLnBrk="1" fontAlgn="base" hangingPunct="1"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60000"/>
              <a:buFont typeface="Arial" pitchFamily="34" charset="0"/>
              <a:buChar char="•"/>
              <a:defRPr sz="2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itchFamily="2" charset="2"/>
              <a:buChar char="n"/>
              <a:defRPr sz="2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itchFamily="2" charset="2"/>
              <a:buChar char="n"/>
              <a:defRPr sz="2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itchFamily="2" charset="2"/>
              <a:buChar char="n"/>
              <a:defRPr sz="2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itchFamily="2" charset="2"/>
              <a:buChar char="n"/>
              <a:defRPr sz="2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marL="0" indent="0">
              <a:buNone/>
            </a:pPr>
            <a:r>
              <a:rPr lang="en-US" kern="0" dirty="0" smtClean="0"/>
              <a:t>40 of 48 approvals received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GB" kern="0" dirty="0"/>
              <a:t>Yet to respond:</a:t>
            </a:r>
          </a:p>
          <a:p>
            <a:pPr marL="187325" indent="-187325">
              <a:spcBef>
                <a:spcPts val="0"/>
              </a:spcBef>
              <a:spcAft>
                <a:spcPts val="0"/>
              </a:spcAft>
            </a:pPr>
            <a:r>
              <a:rPr lang="en-GB" sz="2800" kern="0" dirty="0" smtClean="0"/>
              <a:t>Algeria</a:t>
            </a:r>
            <a:r>
              <a:rPr lang="en-GB" sz="2800" kern="0" dirty="0"/>
              <a:t>; Argentina; Bahrain; Belgium; Colombia; Croatia; Ecuador; Egypt; Fiji; Guatemala; India; Indonesia; Jamaica; Kuwait; Malaysia; Mozambique; Myanmar; Nigeria; Oman; Philippines; Russia; Serbia; Singapore; Suriname; Syria; Thailand; Tonga; Trinidad &amp; Tobago; Turkey; Ukraine; United Arab Emirates; Uruguay; Venezuela</a:t>
            </a:r>
            <a:endParaRPr lang="en-US" sz="2800" kern="0" dirty="0"/>
          </a:p>
          <a:p>
            <a:pPr marL="0" indent="0" algn="ctr">
              <a:buNone/>
            </a:pPr>
            <a:r>
              <a:rPr lang="en-US" u="sng" kern="0" dirty="0" smtClean="0"/>
              <a:t>EIHC-5 </a:t>
            </a:r>
            <a:r>
              <a:rPr lang="en-US" u="sng" kern="0" dirty="0" smtClean="0"/>
              <a:t>will be Assembly-1   if 8 more approvals received before July 2014</a:t>
            </a:r>
          </a:p>
          <a:p>
            <a:pPr marL="0" indent="0">
              <a:buNone/>
            </a:pPr>
            <a:endParaRPr lang="en-US" kern="0" dirty="0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Approval of new Member States</a:t>
            </a:r>
            <a:br>
              <a:rPr lang="en-US" dirty="0" smtClean="0"/>
            </a:br>
            <a:r>
              <a:rPr lang="en-US" dirty="0" smtClean="0"/>
              <a:t>      </a:t>
            </a:r>
            <a:r>
              <a:rPr lang="en-US" sz="2800" dirty="0" smtClean="0"/>
              <a:t>Vietnam, Brunei </a:t>
            </a:r>
            <a:r>
              <a:rPr lang="en-US" sz="2800" dirty="0" err="1" smtClean="0"/>
              <a:t>Darrusalam</a:t>
            </a:r>
            <a:r>
              <a:rPr lang="en-US" sz="2800" dirty="0" smtClean="0"/>
              <a:t>, Georgia</a:t>
            </a:r>
            <a:endParaRPr lang="en-AU" sz="28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1489100"/>
              </p:ext>
            </p:extLst>
          </p:nvPr>
        </p:nvGraphicFramePr>
        <p:xfrm>
          <a:off x="683568" y="1628800"/>
          <a:ext cx="7757587" cy="4146804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3456384"/>
                <a:gridCol w="4301203"/>
              </a:tblGrid>
              <a:tr h="3391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2400" b="0" dirty="0">
                          <a:solidFill>
                            <a:srgbClr val="FFFF00"/>
                          </a:solidFill>
                          <a:effectLst/>
                        </a:rPr>
                        <a:t>State Applying for Membership</a:t>
                      </a:r>
                      <a:endParaRPr lang="en-AU" sz="3200" b="0" dirty="0">
                        <a:solidFill>
                          <a:srgbClr val="FFFF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7160" marR="137160" marT="137160" marB="13716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6162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2400" b="0" dirty="0" smtClean="0">
                          <a:solidFill>
                            <a:srgbClr val="FFFF00"/>
                          </a:solidFill>
                          <a:effectLst/>
                        </a:rPr>
                        <a:t>Approvals received</a:t>
                      </a:r>
                      <a:endParaRPr lang="en-AU" sz="3200" b="0" dirty="0">
                        <a:solidFill>
                          <a:srgbClr val="FFFF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7160" marR="137160" marT="137160" marB="13716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859921">
                <a:tc>
                  <a:txBody>
                    <a:bodyPr/>
                    <a:lstStyle/>
                    <a:p>
                      <a:pPr marR="56134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2400" b="0" dirty="0">
                          <a:solidFill>
                            <a:srgbClr val="FFFF00"/>
                          </a:solidFill>
                          <a:effectLst/>
                        </a:rPr>
                        <a:t>Viet </a:t>
                      </a:r>
                      <a:r>
                        <a:rPr lang="en-AU" sz="2400" b="0" dirty="0" smtClean="0">
                          <a:solidFill>
                            <a:srgbClr val="FFFF00"/>
                          </a:solidFill>
                          <a:effectLst/>
                        </a:rPr>
                        <a:t>Nam</a:t>
                      </a:r>
                      <a:br>
                        <a:rPr lang="en-AU" sz="2400" b="0" dirty="0" smtClean="0">
                          <a:solidFill>
                            <a:srgbClr val="FFFF00"/>
                          </a:solidFill>
                          <a:effectLst/>
                        </a:rPr>
                      </a:br>
                      <a:r>
                        <a:rPr lang="en-AU" sz="1800" b="0" dirty="0" smtClean="0">
                          <a:solidFill>
                            <a:srgbClr val="FFFF00"/>
                          </a:solidFill>
                          <a:effectLst/>
                        </a:rPr>
                        <a:t>(</a:t>
                      </a:r>
                      <a:r>
                        <a:rPr lang="en-AU" sz="1800" b="0" dirty="0">
                          <a:solidFill>
                            <a:srgbClr val="FFFF00"/>
                          </a:solidFill>
                          <a:effectLst/>
                        </a:rPr>
                        <a:t>applied 2011)</a:t>
                      </a:r>
                      <a:endParaRPr lang="en-AU" sz="3200" b="0" dirty="0">
                        <a:solidFill>
                          <a:srgbClr val="FFFF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7160" marR="137160" marT="137160" marB="13716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6162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kern="1200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44 of 52</a:t>
                      </a:r>
                      <a:endParaRPr lang="en-AU" sz="2400" b="0" kern="1200" dirty="0">
                        <a:solidFill>
                          <a:srgbClr val="FFFF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37160" marR="137160" marT="137160" marB="13716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859921">
                <a:tc>
                  <a:txBody>
                    <a:bodyPr/>
                    <a:lstStyle/>
                    <a:p>
                      <a:pPr marR="56134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2400" b="0" dirty="0">
                          <a:solidFill>
                            <a:srgbClr val="FFFF00"/>
                          </a:solidFill>
                          <a:effectLst/>
                        </a:rPr>
                        <a:t>Brunei </a:t>
                      </a:r>
                      <a:r>
                        <a:rPr lang="en-AU" sz="2400" b="0" dirty="0" smtClean="0">
                          <a:solidFill>
                            <a:srgbClr val="FFFF00"/>
                          </a:solidFill>
                          <a:effectLst/>
                        </a:rPr>
                        <a:t>Darussalam</a:t>
                      </a:r>
                      <a:r>
                        <a:rPr lang="en-AU" sz="3200" b="0" dirty="0" smtClean="0">
                          <a:solidFill>
                            <a:srgbClr val="FFFF00"/>
                          </a:solidFill>
                          <a:effectLst/>
                        </a:rPr>
                        <a:t/>
                      </a:r>
                      <a:br>
                        <a:rPr lang="en-AU" sz="3200" b="0" dirty="0" smtClean="0">
                          <a:solidFill>
                            <a:srgbClr val="FFFF00"/>
                          </a:solidFill>
                          <a:effectLst/>
                        </a:rPr>
                      </a:br>
                      <a:r>
                        <a:rPr lang="en-AU" sz="1800" b="0" dirty="0" smtClean="0">
                          <a:solidFill>
                            <a:srgbClr val="FFFF00"/>
                          </a:solidFill>
                          <a:effectLst/>
                        </a:rPr>
                        <a:t>(applied </a:t>
                      </a:r>
                      <a:r>
                        <a:rPr lang="en-AU" sz="1800" b="0" dirty="0">
                          <a:solidFill>
                            <a:srgbClr val="FFFF00"/>
                          </a:solidFill>
                          <a:effectLst/>
                        </a:rPr>
                        <a:t>2012)</a:t>
                      </a:r>
                      <a:endParaRPr lang="en-AU" sz="3200" b="0" dirty="0">
                        <a:solidFill>
                          <a:srgbClr val="FFFF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7160" marR="137160" marT="137160" marB="13716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6162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kern="1200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41 of 52</a:t>
                      </a:r>
                      <a:endParaRPr lang="en-AU" sz="2400" b="0" kern="1200" dirty="0">
                        <a:solidFill>
                          <a:srgbClr val="FFFF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37160" marR="137160" marT="137160" marB="13716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859921">
                <a:tc>
                  <a:txBody>
                    <a:bodyPr/>
                    <a:lstStyle/>
                    <a:p>
                      <a:pPr marR="56134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2400" b="0" dirty="0" smtClean="0">
                          <a:solidFill>
                            <a:srgbClr val="FFFF00"/>
                          </a:solidFill>
                          <a:effectLst/>
                        </a:rPr>
                        <a:t>Georgia</a:t>
                      </a:r>
                      <a:r>
                        <a:rPr lang="en-AU" sz="3200" b="0" dirty="0" smtClean="0">
                          <a:solidFill>
                            <a:srgbClr val="FFFF00"/>
                          </a:solidFill>
                          <a:effectLst/>
                        </a:rPr>
                        <a:t/>
                      </a:r>
                      <a:br>
                        <a:rPr lang="en-AU" sz="3200" b="0" dirty="0" smtClean="0">
                          <a:solidFill>
                            <a:srgbClr val="FFFF00"/>
                          </a:solidFill>
                          <a:effectLst/>
                        </a:rPr>
                      </a:br>
                      <a:r>
                        <a:rPr lang="en-AU" sz="1800" b="0" dirty="0" smtClean="0">
                          <a:solidFill>
                            <a:srgbClr val="FFFF00"/>
                          </a:solidFill>
                          <a:effectLst/>
                        </a:rPr>
                        <a:t>(applied </a:t>
                      </a:r>
                      <a:r>
                        <a:rPr lang="en-AU" sz="1800" b="0" dirty="0">
                          <a:solidFill>
                            <a:srgbClr val="FFFF00"/>
                          </a:solidFill>
                          <a:effectLst/>
                        </a:rPr>
                        <a:t>2013)</a:t>
                      </a:r>
                      <a:endParaRPr lang="en-AU" sz="3200" b="0" dirty="0">
                        <a:solidFill>
                          <a:srgbClr val="FFFF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7160" marR="137160" marT="137160" marB="13716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6162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kern="1200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40 of 52</a:t>
                      </a:r>
                      <a:endParaRPr lang="en-AU" sz="2400" b="0" kern="1200" dirty="0">
                        <a:solidFill>
                          <a:srgbClr val="FFFF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37160" marR="137160" marT="137160" marB="13716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11560" y="6162832"/>
            <a:ext cx="65598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FF00"/>
                </a:solidFill>
                <a:latin typeface="+mn-lt"/>
              </a:rPr>
              <a:t>Montenegro is </a:t>
            </a:r>
            <a:r>
              <a:rPr lang="en-US" sz="2400" dirty="0" smtClean="0">
                <a:solidFill>
                  <a:srgbClr val="FFFF00"/>
                </a:solidFill>
                <a:latin typeface="+mn-lt"/>
              </a:rPr>
              <a:t>newest </a:t>
            </a:r>
            <a:r>
              <a:rPr lang="en-US" sz="2400" dirty="0">
                <a:solidFill>
                  <a:srgbClr val="FFFF00"/>
                </a:solidFill>
                <a:latin typeface="+mn-lt"/>
              </a:rPr>
              <a:t>Member State </a:t>
            </a:r>
            <a:r>
              <a:rPr lang="en-US" sz="2400" dirty="0" smtClean="0">
                <a:solidFill>
                  <a:srgbClr val="FFFF00"/>
                </a:solidFill>
                <a:latin typeface="+mn-lt"/>
              </a:rPr>
              <a:t>- </a:t>
            </a:r>
            <a:r>
              <a:rPr lang="en-US" sz="2400" dirty="0">
                <a:solidFill>
                  <a:srgbClr val="FFFF00"/>
                </a:solidFill>
                <a:latin typeface="+mn-lt"/>
              </a:rPr>
              <a:t>3 December 2013</a:t>
            </a:r>
            <a:endParaRPr lang="en-AU" sz="2400" dirty="0">
              <a:solidFill>
                <a:srgbClr val="FFFF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34059055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Suspended Member States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Congo, </a:t>
            </a:r>
            <a:r>
              <a:rPr lang="en-US" dirty="0"/>
              <a:t>Dominican </a:t>
            </a:r>
            <a:r>
              <a:rPr lang="en-US" dirty="0" smtClean="0"/>
              <a:t>Republic, Serbia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55443285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57238" y="76200"/>
            <a:ext cx="7929562" cy="1139825"/>
          </a:xfrm>
        </p:spPr>
        <p:txBody>
          <a:bodyPr/>
          <a:lstStyle/>
          <a:p>
            <a:pPr defTabSz="719138" eaLnBrk="1" hangingPunct="1">
              <a:defRPr/>
            </a:pPr>
            <a:r>
              <a:rPr lang="en-US" dirty="0" smtClean="0"/>
              <a:t>IHO GIS Development</a:t>
            </a:r>
            <a:endParaRPr lang="en-GB" dirty="0" smtClean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74700" y="1125538"/>
            <a:ext cx="8064500" cy="554382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Scope: </a:t>
            </a:r>
          </a:p>
          <a:p>
            <a:pPr lvl="1" eaLnBrk="1" hangingPunct="1">
              <a:defRPr/>
            </a:pPr>
            <a:r>
              <a:rPr lang="en-US" dirty="0" smtClean="0"/>
              <a:t>Country Information Database (</a:t>
            </a:r>
            <a:r>
              <a:rPr lang="en-US" sz="2000" dirty="0" smtClean="0"/>
              <a:t>to support Year Book, </a:t>
            </a:r>
            <a:r>
              <a:rPr lang="en-US" sz="2000" dirty="0" err="1" smtClean="0"/>
              <a:t>etc</a:t>
            </a:r>
            <a:r>
              <a:rPr lang="en-US" dirty="0" smtClean="0"/>
              <a:t>)</a:t>
            </a:r>
          </a:p>
          <a:p>
            <a:pPr lvl="1" eaLnBrk="1" hangingPunct="1">
              <a:defRPr/>
            </a:pPr>
            <a:r>
              <a:rPr lang="en-US" dirty="0" smtClean="0"/>
              <a:t>Regional Information Database</a:t>
            </a:r>
          </a:p>
          <a:p>
            <a:pPr lvl="2">
              <a:defRPr/>
            </a:pPr>
            <a:r>
              <a:rPr lang="en-US" dirty="0" smtClean="0"/>
              <a:t>GIS (</a:t>
            </a:r>
            <a:r>
              <a:rPr lang="en-US" sz="1600" dirty="0" smtClean="0"/>
              <a:t>to support C-55, RHC’s, </a:t>
            </a:r>
            <a:r>
              <a:rPr lang="en-US" sz="1600" dirty="0" err="1" smtClean="0"/>
              <a:t>etc</a:t>
            </a:r>
            <a:r>
              <a:rPr lang="en-US" dirty="0" smtClean="0"/>
              <a:t>)</a:t>
            </a:r>
          </a:p>
          <a:p>
            <a:pPr lvl="2">
              <a:defRPr/>
            </a:pPr>
            <a:r>
              <a:rPr lang="en-US" dirty="0" smtClean="0"/>
              <a:t>Geographical coverage and metadata for :</a:t>
            </a:r>
          </a:p>
          <a:p>
            <a:pPr lvl="3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dirty="0" smtClean="0"/>
              <a:t>International (INT) charts schemes</a:t>
            </a:r>
          </a:p>
          <a:p>
            <a:pPr lvl="3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dirty="0" smtClean="0"/>
              <a:t>ENCs</a:t>
            </a:r>
          </a:p>
          <a:p>
            <a:pPr lvl="3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dirty="0" smtClean="0"/>
              <a:t>Surveys</a:t>
            </a:r>
          </a:p>
          <a:p>
            <a:pPr lvl="3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dirty="0" smtClean="0"/>
              <a:t>Tidal records</a:t>
            </a:r>
          </a:p>
          <a:p>
            <a:pPr lvl="3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dirty="0" smtClean="0"/>
              <a:t>Undersea  Features Names </a:t>
            </a:r>
          </a:p>
          <a:p>
            <a:pPr lvl="1">
              <a:defRPr/>
            </a:pPr>
            <a:r>
              <a:rPr lang="en-US" dirty="0" smtClean="0"/>
              <a:t>Pilot project underway: Antarctica GIS</a:t>
            </a:r>
          </a:p>
          <a:p>
            <a:pPr lvl="1">
              <a:defRPr/>
            </a:pPr>
            <a:r>
              <a:rPr lang="en-US" dirty="0" smtClean="0"/>
              <a:t>ENC catalogue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IHO Outreach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World Hydrographic Day</a:t>
            </a:r>
          </a:p>
          <a:p>
            <a:r>
              <a:rPr lang="en-US" i="1" dirty="0" smtClean="0"/>
              <a:t>Hydrography – more than just nautical charts</a:t>
            </a:r>
          </a:p>
          <a:p>
            <a:pPr marL="0" indent="0">
              <a:buNone/>
            </a:pPr>
            <a:r>
              <a:rPr lang="en-US" dirty="0" smtClean="0"/>
              <a:t>IHO Stakeholders’ Forum</a:t>
            </a:r>
          </a:p>
          <a:p>
            <a:r>
              <a:rPr lang="en-US" i="1" dirty="0" smtClean="0"/>
              <a:t>IFHS – Hydro 14, Aberdeen , UK, </a:t>
            </a:r>
            <a:r>
              <a:rPr lang="en-US" sz="2800" i="1" dirty="0" smtClean="0"/>
              <a:t>28-30 October</a:t>
            </a:r>
            <a:endParaRPr lang="en-AU" i="1" dirty="0"/>
          </a:p>
        </p:txBody>
      </p:sp>
    </p:spTree>
    <p:extLst>
      <p:ext uri="{BB962C8B-B14F-4D97-AF65-F5344CB8AC3E}">
        <p14:creationId xmlns:p14="http://schemas.microsoft.com/office/powerpoint/2010/main" val="1335380794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IHO Outreach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International Hydrographic Review</a:t>
            </a:r>
          </a:p>
          <a:p>
            <a:r>
              <a:rPr lang="en-US" i="1" dirty="0" smtClean="0"/>
              <a:t>Editor to stand down </a:t>
            </a:r>
          </a:p>
          <a:p>
            <a:pPr marL="0" indent="0">
              <a:buNone/>
            </a:pPr>
            <a:r>
              <a:rPr lang="en-US" dirty="0" smtClean="0"/>
              <a:t>IHO Stakeholders’ Forum</a:t>
            </a:r>
          </a:p>
          <a:p>
            <a:r>
              <a:rPr lang="en-US" i="1" dirty="0" smtClean="0"/>
              <a:t>IFHS – Hydro 14, Aberdeen , UK, </a:t>
            </a:r>
            <a:r>
              <a:rPr lang="en-US" sz="2800" i="1" dirty="0" smtClean="0"/>
              <a:t>28-30 October</a:t>
            </a:r>
            <a:endParaRPr lang="en-AU" i="1" dirty="0"/>
          </a:p>
        </p:txBody>
      </p:sp>
    </p:spTree>
    <p:extLst>
      <p:ext uri="{BB962C8B-B14F-4D97-AF65-F5344CB8AC3E}">
        <p14:creationId xmlns:p14="http://schemas.microsoft.com/office/powerpoint/2010/main" val="4117651926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EIHC5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4853" y="1268760"/>
            <a:ext cx="7901603" cy="486216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Red Book - 15 July</a:t>
            </a:r>
          </a:p>
          <a:p>
            <a:r>
              <a:rPr lang="en-US" dirty="0" smtClean="0"/>
              <a:t>9 Proposals</a:t>
            </a:r>
          </a:p>
          <a:p>
            <a:r>
              <a:rPr lang="en-US" dirty="0" smtClean="0"/>
              <a:t>3 Reports and Recommendations</a:t>
            </a:r>
          </a:p>
          <a:p>
            <a:r>
              <a:rPr lang="en-US" dirty="0" smtClean="0"/>
              <a:t>3 Programme summaries and recommendations</a:t>
            </a:r>
          </a:p>
          <a:p>
            <a:r>
              <a:rPr lang="en-US" dirty="0" smtClean="0"/>
              <a:t>2015 WP and budget</a:t>
            </a:r>
          </a:p>
        </p:txBody>
      </p:sp>
    </p:spTree>
    <p:extLst>
      <p:ext uri="{BB962C8B-B14F-4D97-AF65-F5344CB8AC3E}">
        <p14:creationId xmlns:p14="http://schemas.microsoft.com/office/powerpoint/2010/main" val="4117651926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EIHC 5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4853" y="1340768"/>
            <a:ext cx="7488237" cy="5184576"/>
          </a:xfrm>
        </p:spPr>
        <p:txBody>
          <a:bodyPr/>
          <a:lstStyle/>
          <a:p>
            <a:r>
              <a:rPr lang="en-US" dirty="0" smtClean="0"/>
              <a:t>Four </a:t>
            </a:r>
            <a:r>
              <a:rPr lang="en-US" dirty="0"/>
              <a:t>information sessions</a:t>
            </a:r>
          </a:p>
          <a:p>
            <a:pPr marL="877888" lvl="1" indent="-514350">
              <a:buFont typeface="+mj-lt"/>
              <a:buAutoNum type="arabicPeriod"/>
            </a:pPr>
            <a:r>
              <a:rPr lang="en-GB" dirty="0">
                <a:ea typeface="+mn-ea"/>
                <a:cs typeface="+mn-cs"/>
              </a:rPr>
              <a:t>The place of hydrographic data in a geospatial world</a:t>
            </a:r>
          </a:p>
          <a:p>
            <a:pPr marL="877888" lvl="1" indent="-514350">
              <a:buFont typeface="+mj-lt"/>
              <a:buAutoNum type="arabicPeriod"/>
            </a:pPr>
            <a:r>
              <a:rPr lang="en-GB" dirty="0">
                <a:ea typeface="+mn-ea"/>
                <a:cs typeface="+mn-cs"/>
              </a:rPr>
              <a:t>E-navigation - its impact on the IHO and Member </a:t>
            </a:r>
            <a:r>
              <a:rPr lang="en-GB" dirty="0" smtClean="0">
                <a:ea typeface="+mn-ea"/>
                <a:cs typeface="+mn-cs"/>
              </a:rPr>
              <a:t>States</a:t>
            </a:r>
          </a:p>
          <a:p>
            <a:pPr marL="877888" lvl="1" indent="-514350">
              <a:buFont typeface="+mj-lt"/>
              <a:buAutoNum type="arabicPeriod"/>
            </a:pPr>
            <a:r>
              <a:rPr lang="en-GB" dirty="0" smtClean="0">
                <a:ea typeface="+mn-ea"/>
                <a:cs typeface="+mn-cs"/>
              </a:rPr>
              <a:t>Technology Updates</a:t>
            </a:r>
          </a:p>
          <a:p>
            <a:pPr lvl="3">
              <a:spcBef>
                <a:spcPts val="0"/>
              </a:spcBef>
              <a:spcAft>
                <a:spcPts val="0"/>
              </a:spcAft>
            </a:pPr>
            <a:r>
              <a:rPr lang="en-GB" sz="2400" dirty="0" smtClean="0">
                <a:ea typeface="+mn-ea"/>
                <a:cs typeface="+mn-cs"/>
              </a:rPr>
              <a:t>ECDIS</a:t>
            </a:r>
          </a:p>
          <a:p>
            <a:pPr lvl="3">
              <a:spcBef>
                <a:spcPts val="0"/>
              </a:spcBef>
              <a:spcAft>
                <a:spcPts val="0"/>
              </a:spcAft>
            </a:pPr>
            <a:r>
              <a:rPr lang="en-GB" sz="2400" dirty="0" smtClean="0">
                <a:ea typeface="+mn-ea"/>
                <a:cs typeface="+mn-cs"/>
              </a:rPr>
              <a:t>Sensors and vehicles</a:t>
            </a:r>
          </a:p>
          <a:p>
            <a:pPr lvl="3">
              <a:spcBef>
                <a:spcPts val="0"/>
              </a:spcBef>
              <a:spcAft>
                <a:spcPts val="0"/>
              </a:spcAft>
            </a:pPr>
            <a:r>
              <a:rPr lang="en-GB" sz="2400" dirty="0" smtClean="0">
                <a:ea typeface="+mn-ea"/>
                <a:cs typeface="+mn-cs"/>
              </a:rPr>
              <a:t>Satellite derived bathymetry</a:t>
            </a:r>
          </a:p>
          <a:p>
            <a:pPr lvl="3">
              <a:spcBef>
                <a:spcPts val="0"/>
              </a:spcBef>
              <a:spcAft>
                <a:spcPts val="0"/>
              </a:spcAft>
            </a:pPr>
            <a:r>
              <a:rPr lang="en-GB" sz="2400" dirty="0" smtClean="0">
                <a:ea typeface="+mn-ea"/>
                <a:cs typeface="+mn-cs"/>
              </a:rPr>
              <a:t>Crowd-</a:t>
            </a:r>
            <a:r>
              <a:rPr lang="en-GB" dirty="0" smtClean="0">
                <a:ea typeface="+mn-ea"/>
                <a:cs typeface="+mn-cs"/>
              </a:rPr>
              <a:t>sourced (passage sounding) bathymetry</a:t>
            </a:r>
          </a:p>
          <a:p>
            <a:pPr marL="877888" lvl="1" indent="-514350">
              <a:buFont typeface="+mj-lt"/>
              <a:buAutoNum type="arabicPeriod"/>
            </a:pPr>
            <a:r>
              <a:rPr lang="en-GB" dirty="0" smtClean="0">
                <a:ea typeface="+mn-ea"/>
                <a:cs typeface="+mn-cs"/>
              </a:rPr>
              <a:t>Capacity Building</a:t>
            </a:r>
          </a:p>
          <a:p>
            <a:pPr lvl="2"/>
            <a:endParaRPr lang="en-US" dirty="0">
              <a:ea typeface="+mn-ea"/>
              <a:cs typeface="+mn-cs"/>
            </a:endParaRP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40986919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IHO">
  <a:themeElements>
    <a:clrScheme name="Globe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Arial Narrow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Globe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IHO</Template>
  <TotalTime>144</TotalTime>
  <Words>358</Words>
  <Application>Microsoft Office PowerPoint</Application>
  <PresentationFormat>On-screen Show (4:3)</PresentationFormat>
  <Paragraphs>70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IHO</vt:lpstr>
      <vt:lpstr>PowerPoint Presentation</vt:lpstr>
      <vt:lpstr>Ratification of Protocol of Amendments on IHO Convention</vt:lpstr>
      <vt:lpstr>Approval of new Member States       Vietnam, Brunei Darrusalam, Georgia</vt:lpstr>
      <vt:lpstr>Suspended Member States</vt:lpstr>
      <vt:lpstr>IHO GIS Development</vt:lpstr>
      <vt:lpstr>IHO Outreach</vt:lpstr>
      <vt:lpstr>IHO Outreach</vt:lpstr>
      <vt:lpstr>EIHC5</vt:lpstr>
      <vt:lpstr>EIHC 5</vt:lpstr>
      <vt:lpstr>IHO Work Programme</vt:lpstr>
      <vt:lpstr>Action Requested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 Ward</dc:creator>
  <cp:lastModifiedBy>Robert Ward</cp:lastModifiedBy>
  <cp:revision>23</cp:revision>
  <dcterms:created xsi:type="dcterms:W3CDTF">2013-11-11T01:21:15Z</dcterms:created>
  <dcterms:modified xsi:type="dcterms:W3CDTF">2014-05-15T15:04:35Z</dcterms:modified>
</cp:coreProperties>
</file>