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535" r:id="rId2"/>
    <p:sldId id="536" r:id="rId3"/>
    <p:sldId id="562" r:id="rId4"/>
    <p:sldId id="553" r:id="rId5"/>
    <p:sldId id="563" r:id="rId6"/>
    <p:sldId id="564" r:id="rId7"/>
    <p:sldId id="565" r:id="rId8"/>
    <p:sldId id="566" r:id="rId9"/>
    <p:sldId id="567" r:id="rId10"/>
    <p:sldId id="568" r:id="rId11"/>
    <p:sldId id="538" r:id="rId1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89400"/>
    <a:srgbClr val="B29EFA"/>
    <a:srgbClr val="BCADEB"/>
    <a:srgbClr val="C19DFB"/>
    <a:srgbClr val="908BF9"/>
    <a:srgbClr val="66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444" autoAdjust="0"/>
  </p:normalViewPr>
  <p:slideViewPr>
    <p:cSldViewPr>
      <p:cViewPr varScale="1">
        <p:scale>
          <a:sx n="51" d="100"/>
          <a:sy n="51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313C19D-616B-4825-9EB6-56DA06C3057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08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EA165E-E13C-4250-8114-216904C5A38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242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D4C0940-0ACB-4B3B-8617-AE751EBE3EED}" type="slidenum">
              <a:rPr lang="en-A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A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0782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44" name="Picture 43" descr="IHO Colour-transparent-smal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456" y="780379"/>
            <a:ext cx="729701" cy="97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3C68-0E8A-4B98-9AFB-4933B3CA22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103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104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87808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09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10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11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12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5878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32" name="Picture 43" descr="IHO Colour-transparent-small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flipH="1">
            <a:off x="90659" y="6173965"/>
            <a:ext cx="437198" cy="581216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19" grpId="0" uiExpand="1" build="p" bldLvl="2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55600" indent="-355600" algn="l" defTabSz="360000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§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31813" indent="-176213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0113" indent="-1841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55713" indent="-17780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609725" indent="-176213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27584" y="2564904"/>
            <a:ext cx="7400510" cy="3163958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Meeting of the </a:t>
            </a:r>
            <a:br>
              <a:rPr lang="en-US" dirty="0" smtClean="0"/>
            </a:br>
            <a:r>
              <a:rPr lang="en-US" dirty="0" smtClean="0"/>
              <a:t>Inter Regional Coordination Committee</a:t>
            </a:r>
          </a:p>
          <a:p>
            <a:endParaRPr lang="en-US" dirty="0"/>
          </a:p>
          <a:p>
            <a:r>
              <a:rPr lang="en-US" sz="4800" dirty="0" smtClean="0"/>
              <a:t>HCA Report</a:t>
            </a:r>
          </a:p>
          <a:p>
            <a:r>
              <a:rPr lang="en-US" sz="2800" dirty="0" smtClean="0"/>
              <a:t>IRCC6-07A</a:t>
            </a:r>
            <a:endParaRPr lang="en-A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Requested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Consider</a:t>
            </a:r>
            <a:r>
              <a:rPr lang="en-US" dirty="0" smtClean="0"/>
              <a:t> the contents of this report</a:t>
            </a:r>
          </a:p>
          <a:p>
            <a:r>
              <a:rPr lang="en-US" b="1" u="sng" dirty="0" smtClean="0"/>
              <a:t>Note</a:t>
            </a:r>
            <a:r>
              <a:rPr lang="en-US" dirty="0" smtClean="0"/>
              <a:t> the report</a:t>
            </a:r>
          </a:p>
          <a:p>
            <a:r>
              <a:rPr lang="en-US" b="1" u="sng" dirty="0" smtClean="0"/>
              <a:t>Take any actions</a:t>
            </a:r>
            <a:r>
              <a:rPr lang="en-US" dirty="0" smtClean="0"/>
              <a:t> as considered appropriate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0402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 descr="Antarcticaw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483571" cy="426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8" y="4281948"/>
            <a:ext cx="3043110" cy="192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63739" y="5298188"/>
            <a:ext cx="5004405" cy="14773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Argentina, Australia, Brazil, Chile, China, </a:t>
            </a:r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[Columbia], Ecuador</a:t>
            </a:r>
            <a:r>
              <a:rPr lang="en-A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France, Germany, Greece, India, Italy, Japan, Korea (Rep. </a:t>
            </a:r>
            <a:r>
              <a:rPr lang="en-A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of), New Zealand, Norway, Peru, Russian Federation, South Africa, Spain, United Kingdom, United States, Uruguay and Venezuela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1827" y="332656"/>
            <a:ext cx="626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Hydrographic Commission on Antarctica</a:t>
            </a:r>
            <a:endParaRPr lang="en-A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78" y="1170330"/>
            <a:ext cx="2195468" cy="164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1947"/>
            <a:ext cx="2849396" cy="189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 </a:t>
            </a:r>
            <a:r>
              <a:rPr lang="en-US" dirty="0"/>
              <a:t>13, Cadiz, Spain, November 2013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15/23 Member States</a:t>
            </a:r>
          </a:p>
          <a:p>
            <a:r>
              <a:rPr lang="en-US" dirty="0" smtClean="0"/>
              <a:t>Colombia</a:t>
            </a:r>
          </a:p>
          <a:p>
            <a:r>
              <a:rPr lang="en-US" dirty="0" smtClean="0"/>
              <a:t>GEBCO / IBCSO, MSDIWG</a:t>
            </a:r>
            <a:endParaRPr lang="en-US" dirty="0" smtClean="0"/>
          </a:p>
          <a:p>
            <a:r>
              <a:rPr lang="en-US" dirty="0" smtClean="0"/>
              <a:t>COMNAP, IAATO, IALA</a:t>
            </a:r>
            <a:endParaRPr lang="en-US" dirty="0" smtClean="0"/>
          </a:p>
          <a:p>
            <a:r>
              <a:rPr lang="en-US" dirty="0" smtClean="0"/>
              <a:t>Expert contributors:</a:t>
            </a:r>
          </a:p>
          <a:p>
            <a:pPr lvl="1"/>
            <a:r>
              <a:rPr lang="en-US" dirty="0" err="1" smtClean="0"/>
              <a:t>Fugro</a:t>
            </a:r>
            <a:r>
              <a:rPr lang="en-US" dirty="0" smtClean="0"/>
              <a:t> </a:t>
            </a:r>
            <a:r>
              <a:rPr lang="en-US" dirty="0" err="1" smtClean="0"/>
              <a:t>Pelagos</a:t>
            </a:r>
            <a:r>
              <a:rPr lang="en-US" dirty="0" smtClean="0"/>
              <a:t>, Kongsberg Maritime, Caris </a:t>
            </a:r>
          </a:p>
          <a:p>
            <a:r>
              <a:rPr lang="en-US" dirty="0" smtClean="0"/>
              <a:t>Next meeting: Ecuador ??? early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4432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238" y="76200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 smtClean="0"/>
              <a:t>Principal Topics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1125538"/>
            <a:ext cx="8064500" cy="5543822"/>
          </a:xfrm>
        </p:spPr>
        <p:txBody>
          <a:bodyPr/>
          <a:lstStyle/>
          <a:p>
            <a:r>
              <a:rPr lang="en-AU" dirty="0" smtClean="0"/>
              <a:t>ways </a:t>
            </a:r>
            <a:r>
              <a:rPr lang="en-AU" dirty="0"/>
              <a:t>to increase surveying activity in Antarctic </a:t>
            </a:r>
            <a:r>
              <a:rPr lang="en-AU" dirty="0" smtClean="0"/>
              <a:t>waters</a:t>
            </a:r>
            <a:endParaRPr lang="en-AU" dirty="0"/>
          </a:p>
          <a:p>
            <a:r>
              <a:rPr lang="en-AU" dirty="0"/>
              <a:t>continuing the campaign to raise awareness at the Antarctic Treaty Consultative Meeting (ATCM</a:t>
            </a:r>
            <a:r>
              <a:rPr lang="en-AU" dirty="0" smtClean="0"/>
              <a:t>)</a:t>
            </a:r>
            <a:endParaRPr lang="en-AU" dirty="0"/>
          </a:p>
          <a:p>
            <a:r>
              <a:rPr lang="en-AU" dirty="0" smtClean="0"/>
              <a:t>progress </a:t>
            </a:r>
            <a:r>
              <a:rPr lang="en-AU" dirty="0"/>
              <a:t>INT chart and ENC scheming and production in the HCA Region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Progress on crowd-sourcing (passage sounding initiatives -</a:t>
            </a:r>
          </a:p>
          <a:p>
            <a:pPr marL="174625" lvl="1" indent="0">
              <a:buNone/>
            </a:pPr>
            <a:r>
              <a:rPr lang="en-GB" sz="2400" i="1" dirty="0" smtClean="0"/>
              <a:t>IHO [HCA] guidelines </a:t>
            </a:r>
            <a:r>
              <a:rPr lang="en-GB" sz="2400" i="1" dirty="0"/>
              <a:t>for the collection and rendering of hydrographic data by Ships of </a:t>
            </a:r>
            <a:r>
              <a:rPr lang="en-GB" sz="2400" i="1" dirty="0" smtClean="0"/>
              <a:t>Opportunity </a:t>
            </a:r>
            <a:r>
              <a:rPr lang="en-GB" sz="2400" i="1" dirty="0"/>
              <a:t>operating in the Antarctic </a:t>
            </a:r>
            <a:r>
              <a:rPr lang="en-GB" sz="2400" i="1" dirty="0" smtClean="0"/>
              <a:t>Region</a:t>
            </a:r>
          </a:p>
          <a:p>
            <a:pPr marL="0" indent="0">
              <a:buNone/>
            </a:pPr>
            <a:r>
              <a:rPr lang="en-GB" i="1" dirty="0" smtClean="0"/>
              <a:t>HCA declaration on encouraging public/private cooperation in minimising expenses for contract surveying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53807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991422" cy="1139825"/>
          </a:xfrm>
        </p:spPr>
        <p:txBody>
          <a:bodyPr/>
          <a:lstStyle/>
          <a:p>
            <a:pPr algn="ctr"/>
            <a:r>
              <a:rPr lang="en-US" dirty="0" smtClean="0"/>
              <a:t>Raising awareness at Antarctic Treaty Consultative Meeting (ATCM)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772816"/>
            <a:ext cx="7488237" cy="43581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New consolidated ATC</a:t>
            </a:r>
            <a:r>
              <a:rPr lang="en-US" dirty="0"/>
              <a:t>M Resolution on </a:t>
            </a:r>
            <a:r>
              <a:rPr lang="en-GB" dirty="0"/>
              <a:t>Strengthening Cooperation in Hydrographic Surveying and Charting of Antarctic </a:t>
            </a:r>
            <a:r>
              <a:rPr lang="en-GB" dirty="0" smtClean="0"/>
              <a:t>Waters</a:t>
            </a:r>
          </a:p>
          <a:p>
            <a:pPr marL="631825" lvl="1" indent="-457200"/>
            <a:r>
              <a:rPr lang="en-AU" dirty="0">
                <a:ea typeface="+mn-ea"/>
                <a:cs typeface="+mn-cs"/>
              </a:rPr>
              <a:t>clear acknowledgment from </a:t>
            </a:r>
            <a:r>
              <a:rPr lang="en-AU" dirty="0">
                <a:ea typeface="+mn-ea"/>
                <a:cs typeface="+mn-cs"/>
              </a:rPr>
              <a:t>ATCM regarding importance of improving hydrography and charting</a:t>
            </a:r>
          </a:p>
          <a:p>
            <a:pPr marL="631825" lvl="1" indent="-457200"/>
            <a:r>
              <a:rPr lang="en-US" dirty="0">
                <a:ea typeface="+mn-ea"/>
                <a:cs typeface="+mn-cs"/>
              </a:rPr>
              <a:t>acknowledgment that </a:t>
            </a:r>
            <a:r>
              <a:rPr lang="en-AU" dirty="0" smtClean="0">
                <a:ea typeface="+mn-ea"/>
                <a:cs typeface="+mn-cs"/>
              </a:rPr>
              <a:t>coordination</a:t>
            </a:r>
            <a:r>
              <a:rPr lang="en-AU" dirty="0">
                <a:ea typeface="+mn-ea"/>
                <a:cs typeface="+mn-cs"/>
              </a:rPr>
              <a:t>, collaboration </a:t>
            </a:r>
            <a:r>
              <a:rPr lang="en-AU" dirty="0" smtClean="0">
                <a:ea typeface="+mn-ea"/>
                <a:cs typeface="+mn-cs"/>
              </a:rPr>
              <a:t>and </a:t>
            </a:r>
            <a:r>
              <a:rPr lang="en-AU" dirty="0">
                <a:ea typeface="+mn-ea"/>
                <a:cs typeface="+mn-cs"/>
              </a:rPr>
              <a:t>sharing of resources is key to improving the situation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6519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EIHC5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268760"/>
            <a:ext cx="7901603" cy="4862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Red Book - 15 July</a:t>
            </a:r>
          </a:p>
          <a:p>
            <a:r>
              <a:rPr lang="en-US" dirty="0" smtClean="0"/>
              <a:t>9 Proposals</a:t>
            </a:r>
          </a:p>
          <a:p>
            <a:r>
              <a:rPr lang="en-US" dirty="0" smtClean="0"/>
              <a:t>3 Reports and Recommendations</a:t>
            </a:r>
          </a:p>
          <a:p>
            <a:r>
              <a:rPr lang="en-US" dirty="0" smtClean="0"/>
              <a:t>3 Programme summaries and recommendations</a:t>
            </a:r>
          </a:p>
          <a:p>
            <a:r>
              <a:rPr lang="en-US" dirty="0" smtClean="0"/>
              <a:t>2015 WP and budget</a:t>
            </a:r>
          </a:p>
        </p:txBody>
      </p:sp>
    </p:spTree>
    <p:extLst>
      <p:ext uri="{BB962C8B-B14F-4D97-AF65-F5344CB8AC3E}">
        <p14:creationId xmlns:p14="http://schemas.microsoft.com/office/powerpoint/2010/main" val="41176519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INT and ENC Charting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340768"/>
            <a:ext cx="7488237" cy="51845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+mn-ea"/>
                <a:cs typeface="+mn-cs"/>
              </a:rPr>
              <a:t>INT Charts</a:t>
            </a:r>
          </a:p>
          <a:p>
            <a:r>
              <a:rPr lang="en-US" dirty="0" smtClean="0"/>
              <a:t>71 of 111 published</a:t>
            </a:r>
          </a:p>
          <a:p>
            <a:pPr marL="0" indent="0">
              <a:buNone/>
            </a:pPr>
            <a:r>
              <a:rPr lang="en-US" dirty="0" smtClean="0">
                <a:ea typeface="+mn-ea"/>
                <a:cs typeface="+mn-cs"/>
              </a:rPr>
              <a:t>ENCs</a:t>
            </a:r>
          </a:p>
          <a:p>
            <a:r>
              <a:rPr lang="en-US" dirty="0" smtClean="0"/>
              <a:t>87 of 104 published</a:t>
            </a:r>
          </a:p>
          <a:p>
            <a:pPr marL="0" indent="0">
              <a:buNone/>
            </a:pPr>
            <a:r>
              <a:rPr lang="en-US" dirty="0" smtClean="0">
                <a:ea typeface="+mn-ea"/>
                <a:cs typeface="+mn-cs"/>
              </a:rPr>
              <a:t>However,</a:t>
            </a:r>
          </a:p>
          <a:p>
            <a:r>
              <a:rPr lang="en-US" dirty="0" smtClean="0"/>
              <a:t>&gt;95% of Antarctic waters are unsurveyed !</a:t>
            </a:r>
            <a:endParaRPr lang="en-US" dirty="0">
              <a:ea typeface="+mn-ea"/>
              <a:cs typeface="+mn-cs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09869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IHO Work Programme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 State Participation</a:t>
            </a:r>
          </a:p>
          <a:p>
            <a:r>
              <a:rPr lang="en-US" dirty="0" smtClean="0"/>
              <a:t>Increasing dependence on voluntary industry participation and contract support</a:t>
            </a:r>
          </a:p>
          <a:p>
            <a:r>
              <a:rPr lang="en-US" dirty="0" smtClean="0"/>
              <a:t>Scheduling of meetings</a:t>
            </a:r>
          </a:p>
          <a:p>
            <a:r>
              <a:rPr lang="en-US" dirty="0" smtClean="0"/>
              <a:t>Resource-based planning depends on WG and Committee input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3299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IHO</Template>
  <TotalTime>188</TotalTime>
  <Words>329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IHO</vt:lpstr>
      <vt:lpstr>PowerPoint Presentation</vt:lpstr>
      <vt:lpstr>PowerPoint Presentation</vt:lpstr>
      <vt:lpstr>HCA 13, Cadiz, Spain, November 2013 </vt:lpstr>
      <vt:lpstr>Principal Topics</vt:lpstr>
      <vt:lpstr>Outcomes</vt:lpstr>
      <vt:lpstr>Raising awareness at Antarctic Treaty Consultative Meeting (ATCM)</vt:lpstr>
      <vt:lpstr>EIHC5</vt:lpstr>
      <vt:lpstr>Status of INT and ENC Charting</vt:lpstr>
      <vt:lpstr>IHO Work Programme</vt:lpstr>
      <vt:lpstr>Action Requested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Ward</dc:creator>
  <cp:lastModifiedBy>Robert Ward</cp:lastModifiedBy>
  <cp:revision>27</cp:revision>
  <dcterms:created xsi:type="dcterms:W3CDTF">2013-11-11T01:21:15Z</dcterms:created>
  <dcterms:modified xsi:type="dcterms:W3CDTF">2014-05-15T15:10:20Z</dcterms:modified>
</cp:coreProperties>
</file>