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535" r:id="rId2"/>
    <p:sldId id="543" r:id="rId3"/>
    <p:sldId id="544" r:id="rId4"/>
    <p:sldId id="545" r:id="rId5"/>
    <p:sldId id="556" r:id="rId6"/>
    <p:sldId id="554" r:id="rId7"/>
    <p:sldId id="555" r:id="rId8"/>
    <p:sldId id="553" r:id="rId9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89400"/>
    <a:srgbClr val="B29EFA"/>
    <a:srgbClr val="BCADEB"/>
    <a:srgbClr val="C19DFB"/>
    <a:srgbClr val="908BF9"/>
    <a:srgbClr val="66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1" autoAdjust="0"/>
    <p:restoredTop sz="86444" autoAdjust="0"/>
  </p:normalViewPr>
  <p:slideViewPr>
    <p:cSldViewPr>
      <p:cViewPr>
        <p:scale>
          <a:sx n="58" d="100"/>
          <a:sy n="58" d="100"/>
        </p:scale>
        <p:origin x="-9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A1E71A5-0469-453D-9070-37F97373D14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1391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7855A21-5797-452E-9B67-BEFF0EDA3EF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0374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8DA239-E1B4-4E52-B174-DDD3B6C50917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F82571-486A-41DA-BE81-13470553E584}" type="slidenum">
              <a:rPr lang="en-GB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7CC14D-3B96-436D-A4F4-921D2ADFA77B}" type="slidenum">
              <a:rPr lang="en-GB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7CC14D-3B96-436D-A4F4-921D2ADFA77B}" type="slidenum">
              <a:rPr lang="en-GB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B6F32D-C902-46E1-8A8B-D8905B4EFC8E}" type="slidenum">
              <a:rPr lang="en-GB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2BB6CE-47A2-43D6-8382-8FF30DC331CD}" type="slidenum">
              <a:rPr lang="en-GB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5 w 717"/>
                <a:gd name="T1" fmla="*/ 845 h 845"/>
                <a:gd name="T2" fmla="*/ 735 w 717"/>
                <a:gd name="T3" fmla="*/ 821 h 845"/>
                <a:gd name="T4" fmla="*/ 592 w 717"/>
                <a:gd name="T5" fmla="*/ 605 h 845"/>
                <a:gd name="T6" fmla="*/ 415 w 717"/>
                <a:gd name="T7" fmla="*/ 396 h 845"/>
                <a:gd name="T8" fmla="*/ 230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8 w 717"/>
                <a:gd name="T15" fmla="*/ 198 h 845"/>
                <a:gd name="T16" fmla="*/ 409 w 717"/>
                <a:gd name="T17" fmla="*/ 408 h 845"/>
                <a:gd name="T18" fmla="*/ 586 w 717"/>
                <a:gd name="T19" fmla="*/ 623 h 845"/>
                <a:gd name="T20" fmla="*/ 735 w 717"/>
                <a:gd name="T21" fmla="*/ 845 h 845"/>
                <a:gd name="T22" fmla="*/ 73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6 w 407"/>
                <a:gd name="T1" fmla="*/ 414 h 414"/>
                <a:gd name="T2" fmla="*/ 416 w 407"/>
                <a:gd name="T3" fmla="*/ 396 h 414"/>
                <a:gd name="T4" fmla="*/ 231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5 w 407"/>
                <a:gd name="T13" fmla="*/ 204 h 414"/>
                <a:gd name="T14" fmla="*/ 416 w 407"/>
                <a:gd name="T15" fmla="*/ 414 h 414"/>
                <a:gd name="T16" fmla="*/ 416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4 w 586"/>
                <a:gd name="T1" fmla="*/ 0 h 599"/>
                <a:gd name="T2" fmla="*/ 586 w 586"/>
                <a:gd name="T3" fmla="*/ 0 h 599"/>
                <a:gd name="T4" fmla="*/ 416 w 586"/>
                <a:gd name="T5" fmla="*/ 132 h 599"/>
                <a:gd name="T6" fmla="*/ 266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6 w 586"/>
                <a:gd name="T17" fmla="*/ 282 h 599"/>
                <a:gd name="T18" fmla="*/ 422 w 586"/>
                <a:gd name="T19" fmla="*/ 138 h 599"/>
                <a:gd name="T20" fmla="*/ 604 w 586"/>
                <a:gd name="T21" fmla="*/ 0 h 599"/>
                <a:gd name="T22" fmla="*/ 60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8 w 269"/>
                <a:gd name="T1" fmla="*/ 0 h 252"/>
                <a:gd name="T2" fmla="*/ 260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8 w 269"/>
                <a:gd name="T15" fmla="*/ 0 h 252"/>
                <a:gd name="T16" fmla="*/ 278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041525" y="1490663"/>
            <a:ext cx="53975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IHO INTER-REGIONAL COORDINATION COMMITTEE</a:t>
            </a:r>
            <a:endParaRPr lang="en-AU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dirty="0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8621299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2464061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8256157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839098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12994781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FD621F06-C6C0-47A9-9E06-B5D8DD0D0D4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2377877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4174803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4175580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6794454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44836927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88559017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3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5 w 717"/>
                <a:gd name="T1" fmla="*/ 845 h 845"/>
                <a:gd name="T2" fmla="*/ 735 w 717"/>
                <a:gd name="T3" fmla="*/ 821 h 845"/>
                <a:gd name="T4" fmla="*/ 592 w 717"/>
                <a:gd name="T5" fmla="*/ 605 h 845"/>
                <a:gd name="T6" fmla="*/ 415 w 717"/>
                <a:gd name="T7" fmla="*/ 396 h 845"/>
                <a:gd name="T8" fmla="*/ 230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8 w 717"/>
                <a:gd name="T15" fmla="*/ 198 h 845"/>
                <a:gd name="T16" fmla="*/ 409 w 717"/>
                <a:gd name="T17" fmla="*/ 408 h 845"/>
                <a:gd name="T18" fmla="*/ 586 w 717"/>
                <a:gd name="T19" fmla="*/ 623 h 845"/>
                <a:gd name="T20" fmla="*/ 735 w 717"/>
                <a:gd name="T21" fmla="*/ 845 h 845"/>
                <a:gd name="T22" fmla="*/ 73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6 w 407"/>
                <a:gd name="T1" fmla="*/ 414 h 414"/>
                <a:gd name="T2" fmla="*/ 416 w 407"/>
                <a:gd name="T3" fmla="*/ 396 h 414"/>
                <a:gd name="T4" fmla="*/ 231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5 w 407"/>
                <a:gd name="T13" fmla="*/ 204 h 414"/>
                <a:gd name="T14" fmla="*/ 416 w 407"/>
                <a:gd name="T15" fmla="*/ 414 h 414"/>
                <a:gd name="T16" fmla="*/ 416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4 w 586"/>
                <a:gd name="T1" fmla="*/ 0 h 599"/>
                <a:gd name="T2" fmla="*/ 586 w 586"/>
                <a:gd name="T3" fmla="*/ 0 h 599"/>
                <a:gd name="T4" fmla="*/ 416 w 586"/>
                <a:gd name="T5" fmla="*/ 132 h 599"/>
                <a:gd name="T6" fmla="*/ 266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6 w 586"/>
                <a:gd name="T17" fmla="*/ 282 h 599"/>
                <a:gd name="T18" fmla="*/ 422 w 586"/>
                <a:gd name="T19" fmla="*/ 138 h 599"/>
                <a:gd name="T20" fmla="*/ 604 w 586"/>
                <a:gd name="T21" fmla="*/ 0 h 599"/>
                <a:gd name="T22" fmla="*/ 60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8 w 269"/>
                <a:gd name="T1" fmla="*/ 0 h 252"/>
                <a:gd name="T2" fmla="*/ 260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8 w 269"/>
                <a:gd name="T15" fmla="*/ 0 h 252"/>
                <a:gd name="T16" fmla="*/ 278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4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5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5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5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1046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7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1029" name="Picture 43" descr="IHO Colour-transparent-small.gi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44" r:id="rId3"/>
    <p:sldLayoutId id="214748385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76350" y="2565400"/>
            <a:ext cx="6400800" cy="3163888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IRCC-6</a:t>
            </a:r>
          </a:p>
          <a:p>
            <a:pPr eaLnBrk="1" hangingPunct="1">
              <a:defRPr/>
            </a:pPr>
            <a:r>
              <a:rPr lang="en-AU" dirty="0" smtClean="0"/>
              <a:t>Agenda item 10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Input from HSSC-5</a:t>
            </a:r>
          </a:p>
          <a:p>
            <a:pPr eaLnBrk="1" hangingPunct="1">
              <a:defRPr/>
            </a:pPr>
            <a:r>
              <a:rPr lang="en-AU" dirty="0" smtClean="0"/>
              <a:t>IHB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857250" y="44450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General</a:t>
            </a:r>
            <a:endParaRPr lang="en-GB" sz="4000" dirty="0"/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1052513"/>
            <a:ext cx="8424863" cy="55451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HSSC-5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Shanghai</a:t>
            </a:r>
            <a:r>
              <a:rPr lang="en-US" sz="2400" dirty="0" smtClean="0"/>
              <a:t>, China</a:t>
            </a:r>
          </a:p>
          <a:p>
            <a:pPr eaLnBrk="1" hangingPunct="1">
              <a:defRPr/>
            </a:pPr>
            <a:r>
              <a:rPr lang="en-US" sz="2400" dirty="0" smtClean="0"/>
              <a:t>5 </a:t>
            </a:r>
            <a:r>
              <a:rPr lang="en-US" sz="2400" dirty="0"/>
              <a:t>to 8 November </a:t>
            </a:r>
            <a:r>
              <a:rPr lang="en-US" sz="2400" dirty="0" smtClean="0"/>
              <a:t>2013</a:t>
            </a:r>
          </a:p>
          <a:p>
            <a:pPr eaLnBrk="1" hangingPunct="1">
              <a:defRPr/>
            </a:pPr>
            <a:r>
              <a:rPr lang="en-US" sz="2400" dirty="0" smtClean="0"/>
              <a:t>Participation:</a:t>
            </a:r>
          </a:p>
          <a:p>
            <a:pPr lvl="1" eaLnBrk="1" hangingPunct="1">
              <a:defRPr/>
            </a:pPr>
            <a:r>
              <a:rPr lang="en-US" sz="2000" dirty="0" smtClean="0"/>
              <a:t>62 representatives</a:t>
            </a:r>
          </a:p>
          <a:p>
            <a:pPr lvl="1" eaLnBrk="1" hangingPunct="1">
              <a:defRPr/>
            </a:pPr>
            <a:r>
              <a:rPr lang="en-US" sz="2000" dirty="0" smtClean="0"/>
              <a:t>25 </a:t>
            </a:r>
            <a:r>
              <a:rPr lang="en-US" sz="2000" dirty="0"/>
              <a:t>Member States, Primar Regional ENC Coordinating Centre (RENC), </a:t>
            </a:r>
            <a:r>
              <a:rPr lang="en-US" sz="2000" dirty="0" smtClean="0"/>
              <a:t>IHB</a:t>
            </a:r>
            <a:r>
              <a:rPr lang="en-US" sz="2000" dirty="0"/>
              <a:t>, and six international organizations accredited as observers.</a:t>
            </a:r>
          </a:p>
          <a:p>
            <a:pPr eaLnBrk="1" hangingPunct="1">
              <a:defRPr/>
            </a:pPr>
            <a:r>
              <a:rPr lang="en-US" sz="2400" dirty="0" smtClean="0"/>
              <a:t>Minutes </a:t>
            </a:r>
            <a:r>
              <a:rPr lang="en-US" sz="2400" dirty="0" smtClean="0"/>
              <a:t>and </a:t>
            </a:r>
            <a:r>
              <a:rPr lang="en-US" sz="2400" dirty="0" smtClean="0"/>
              <a:t>documents on IHO website </a:t>
            </a:r>
            <a:endParaRPr lang="en-US" sz="2400" dirty="0"/>
          </a:p>
          <a:p>
            <a:pPr eaLnBrk="1" hangingPunct="1">
              <a:defRPr/>
            </a:pPr>
            <a:r>
              <a:rPr lang="en-US" sz="2400" dirty="0" smtClean="0"/>
              <a:t>Next meeting:	10 </a:t>
            </a:r>
            <a:r>
              <a:rPr lang="en-US" sz="2400" dirty="0"/>
              <a:t>to 14 </a:t>
            </a:r>
            <a:r>
              <a:rPr lang="en-US" sz="2400" dirty="0" smtClean="0"/>
              <a:t>November, </a:t>
            </a:r>
            <a:r>
              <a:rPr lang="en-US" sz="2400" dirty="0"/>
              <a:t>Valparaiso, </a:t>
            </a:r>
            <a:r>
              <a:rPr lang="en-US" sz="2400" dirty="0" smtClean="0"/>
              <a:t>Chile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305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Consideration </a:t>
            </a:r>
            <a:r>
              <a:rPr lang="en-US" sz="4000" dirty="0"/>
              <a:t>of the outcome of </a:t>
            </a:r>
            <a:r>
              <a:rPr lang="en-US" sz="4000" dirty="0" smtClean="0"/>
              <a:t>IRCC-5</a:t>
            </a:r>
            <a:endParaRPr lang="en-GB" sz="4000" dirty="0"/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539751" y="836613"/>
            <a:ext cx="7842250" cy="5905500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tabLst>
                <a:tab pos="536575" algn="l"/>
              </a:tabLst>
              <a:defRPr/>
            </a:pPr>
            <a:r>
              <a:rPr lang="en-US" sz="2800" dirty="0" smtClean="0"/>
              <a:t>Satellite Derived Bathymetry</a:t>
            </a:r>
            <a:br>
              <a:rPr lang="en-US" sz="2800" dirty="0" smtClean="0"/>
            </a:br>
            <a:r>
              <a:rPr lang="en-US" sz="2800" dirty="0" smtClean="0"/>
              <a:t> Crowd-Sourced Bathymetry</a:t>
            </a:r>
          </a:p>
          <a:p>
            <a:pPr lvl="1" algn="just" eaLnBrk="1" hangingPunct="1">
              <a:tabLst>
                <a:tab pos="536575" algn="l"/>
              </a:tabLst>
              <a:defRPr/>
            </a:pPr>
            <a:r>
              <a:rPr lang="en-US" dirty="0" smtClean="0"/>
              <a:t>HSSC noted </a:t>
            </a:r>
            <a:r>
              <a:rPr lang="en-US" dirty="0"/>
              <a:t>that this could have an impact on S-44 in the </a:t>
            </a:r>
            <a:r>
              <a:rPr lang="en-US" dirty="0" smtClean="0"/>
              <a:t>future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6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6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857250" y="44450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Issues referred to IRCC</a:t>
            </a:r>
            <a:endParaRPr lang="en-GB" sz="4000" dirty="0"/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539751" y="1524000"/>
            <a:ext cx="761365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ENC updates:</a:t>
            </a:r>
          </a:p>
          <a:p>
            <a:pPr lvl="1" algn="just" eaLnBrk="1" hangingPunct="1">
              <a:defRPr/>
            </a:pPr>
            <a:r>
              <a:rPr lang="en-US" sz="2400" dirty="0"/>
              <a:t>HSSC expressed concern that </a:t>
            </a:r>
            <a:r>
              <a:rPr lang="en-US" sz="2400" dirty="0" smtClean="0"/>
              <a:t>differences </a:t>
            </a:r>
            <a:r>
              <a:rPr lang="en-US" sz="2400" dirty="0"/>
              <a:t>between paper </a:t>
            </a:r>
            <a:r>
              <a:rPr lang="en-US" sz="2400" dirty="0" smtClean="0"/>
              <a:t>chart and </a:t>
            </a:r>
            <a:r>
              <a:rPr lang="en-US" sz="2400" dirty="0"/>
              <a:t>ENC updates, as well as inconsistencies between ENCs from different producers, reflect badly on the IHO</a:t>
            </a:r>
          </a:p>
          <a:p>
            <a:pPr lvl="1" algn="just" eaLnBrk="1" hangingPunct="1">
              <a:defRPr/>
            </a:pPr>
            <a:r>
              <a:rPr lang="en-US" sz="2400" dirty="0"/>
              <a:t>HSSC requests </a:t>
            </a:r>
            <a:r>
              <a:rPr lang="en-US" sz="2400" dirty="0" smtClean="0"/>
              <a:t>IRCC </a:t>
            </a:r>
            <a:r>
              <a:rPr lang="en-US" sz="2400" dirty="0"/>
              <a:t>to encourage the resolution of these issues by Regional Hydrographic Commissions via the WEND </a:t>
            </a:r>
            <a:r>
              <a:rPr lang="en-US" sz="2400" dirty="0" smtClean="0"/>
              <a:t>WG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6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6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6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857250" y="44450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Issues referred to IRCC</a:t>
            </a:r>
            <a:endParaRPr lang="en-GB" sz="4000" dirty="0"/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539751" y="1524000"/>
            <a:ext cx="7613650" cy="54102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800" dirty="0" smtClean="0"/>
              <a:t>Performance Indicators:</a:t>
            </a:r>
          </a:p>
          <a:p>
            <a:pPr lvl="1" algn="just" eaLnBrk="1" hangingPunct="1">
              <a:defRPr/>
            </a:pPr>
            <a:r>
              <a:rPr lang="en-US" sz="2400" dirty="0" smtClean="0"/>
              <a:t>HSSC requests that the WEND Working Group be tasked to assess if the ENC usage indicator based on the number of ENCs distributed annually under license by Primar and IC-ENC (equivalent annual licenses) is appropriate, and to propose alternatives if not.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9758097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6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6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857250" y="44450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Issues referred to IRCC</a:t>
            </a:r>
            <a:endParaRPr lang="en-GB" sz="4000" dirty="0"/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1524000"/>
            <a:ext cx="8424863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Stakeholders events:</a:t>
            </a:r>
          </a:p>
          <a:p>
            <a:pPr lvl="1" algn="just" eaLnBrk="1" hangingPunct="1">
              <a:defRPr/>
            </a:pPr>
            <a:r>
              <a:rPr lang="en-US" dirty="0" smtClean="0"/>
              <a:t>IRCC is invited to consider the updated </a:t>
            </a:r>
            <a:r>
              <a:rPr lang="en-US" dirty="0"/>
              <a:t>list </a:t>
            </a:r>
            <a:r>
              <a:rPr lang="en-US" dirty="0" smtClean="0"/>
              <a:t>of potential stakeholders</a:t>
            </a:r>
            <a:r>
              <a:rPr lang="en-US" dirty="0"/>
              <a:t>’ </a:t>
            </a:r>
            <a:r>
              <a:rPr lang="en-US" dirty="0" smtClean="0"/>
              <a:t>events </a:t>
            </a:r>
            <a:r>
              <a:rPr lang="en-US" dirty="0"/>
              <a:t>planned in </a:t>
            </a:r>
            <a:r>
              <a:rPr lang="en-US" dirty="0" smtClean="0"/>
              <a:t>2014 that would justify </a:t>
            </a:r>
            <a:r>
              <a:rPr lang="en-US" dirty="0"/>
              <a:t>the involvement of representatives from IHO Member States and/or from the IHB, taking into account the available </a:t>
            </a:r>
            <a:r>
              <a:rPr lang="en-US" dirty="0" smtClean="0"/>
              <a:t>resources</a:t>
            </a:r>
          </a:p>
          <a:p>
            <a:pPr marL="541338" lvl="1" indent="0" algn="just" eaLnBrk="1" hangingPunct="1">
              <a:buFont typeface="Arial Narrow" pitchFamily="34" charset="0"/>
              <a:buNone/>
              <a:defRPr/>
            </a:pPr>
            <a:r>
              <a:rPr lang="en-US" dirty="0" smtClean="0"/>
              <a:t>(see Annex to IRCC6-10A)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6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6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6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857250" y="44450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Other issues of interest for IRCC</a:t>
            </a:r>
            <a:endParaRPr lang="en-GB" sz="4000" dirty="0"/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1752600"/>
            <a:ext cx="8424863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Promotion of MSDI development</a:t>
            </a:r>
          </a:p>
          <a:p>
            <a:pPr lvl="1" algn="just" eaLnBrk="1" hangingPunct="1">
              <a:defRPr/>
            </a:pPr>
            <a:r>
              <a:rPr lang="en-US" sz="2400" dirty="0" smtClean="0"/>
              <a:t>See separate </a:t>
            </a:r>
            <a:r>
              <a:rPr lang="en-US" sz="2400" dirty="0" smtClean="0"/>
              <a:t>report of </a:t>
            </a:r>
            <a:r>
              <a:rPr lang="en-US" sz="2400" dirty="0" smtClean="0"/>
              <a:t>the MSDIWG</a:t>
            </a:r>
            <a:endParaRPr lang="en-US" sz="2400" dirty="0"/>
          </a:p>
          <a:p>
            <a:pPr algn="just" eaLnBrk="1" hangingPunct="1">
              <a:defRPr/>
            </a:pPr>
            <a:r>
              <a:rPr lang="en-US" sz="2800" dirty="0" smtClean="0"/>
              <a:t>Development of a product </a:t>
            </a:r>
            <a:r>
              <a:rPr lang="en-US" sz="2800" dirty="0"/>
              <a:t>specification for navigational </a:t>
            </a:r>
            <a:r>
              <a:rPr lang="en-US" sz="2800" dirty="0" smtClean="0"/>
              <a:t>warnings based on S-100 (IHO S-124)</a:t>
            </a:r>
          </a:p>
          <a:p>
            <a:pPr lvl="1" algn="just" eaLnBrk="1" hangingPunct="1">
              <a:defRPr/>
            </a:pPr>
            <a:r>
              <a:rPr lang="en-US" dirty="0" smtClean="0"/>
              <a:t>WWNWS-SC invited to liaise with TSMAD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6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6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6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6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Proposals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0772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IRCC is invited to:</a:t>
            </a:r>
          </a:p>
          <a:p>
            <a:pPr lvl="1" algn="just" eaLnBrk="1" hangingPunct="1">
              <a:spcBef>
                <a:spcPts val="1200"/>
              </a:spcBef>
              <a:defRPr/>
            </a:pPr>
            <a:r>
              <a:rPr lang="en-US" sz="2400" dirty="0" smtClean="0"/>
              <a:t>Note the report</a:t>
            </a:r>
            <a:endParaRPr lang="en-US" sz="2400" dirty="0"/>
          </a:p>
          <a:p>
            <a:pPr lvl="1" algn="just" eaLnBrk="1" hangingPunct="1">
              <a:spcBef>
                <a:spcPts val="1200"/>
              </a:spcBef>
              <a:defRPr/>
            </a:pPr>
            <a:r>
              <a:rPr lang="en-US" sz="2400" dirty="0" smtClean="0"/>
              <a:t>Encourage </a:t>
            </a:r>
            <a:r>
              <a:rPr lang="en-US" sz="2400" dirty="0" smtClean="0"/>
              <a:t>RHCs </a:t>
            </a:r>
            <a:r>
              <a:rPr lang="en-US" sz="2400" dirty="0"/>
              <a:t>to resolve inconsistencies between </a:t>
            </a:r>
            <a:r>
              <a:rPr lang="en-US" sz="2400" dirty="0" smtClean="0"/>
              <a:t>paper charts </a:t>
            </a:r>
            <a:r>
              <a:rPr lang="en-US" sz="2400" dirty="0"/>
              <a:t>and ENCs and between ENCs from different producers via the WEND </a:t>
            </a:r>
            <a:r>
              <a:rPr lang="en-US" sz="2400" dirty="0" smtClean="0"/>
              <a:t>WG</a:t>
            </a:r>
            <a:endParaRPr lang="en-US" sz="2400" dirty="0"/>
          </a:p>
          <a:p>
            <a:pPr lvl="1" algn="just" eaLnBrk="1" hangingPunct="1">
              <a:spcBef>
                <a:spcPts val="1200"/>
              </a:spcBef>
              <a:defRPr/>
            </a:pPr>
            <a:r>
              <a:rPr lang="en-US" sz="2400" dirty="0" smtClean="0"/>
              <a:t>Task </a:t>
            </a:r>
            <a:r>
              <a:rPr lang="en-US" sz="2400" dirty="0"/>
              <a:t>the WEND </a:t>
            </a:r>
            <a:r>
              <a:rPr lang="en-US" sz="2400" dirty="0" smtClean="0"/>
              <a:t>WG </a:t>
            </a:r>
            <a:r>
              <a:rPr lang="en-US" sz="2400" dirty="0"/>
              <a:t>to assess how representative is the ENC usage </a:t>
            </a:r>
            <a:r>
              <a:rPr lang="en-US" sz="2400" dirty="0" smtClean="0"/>
              <a:t>indicator based </a:t>
            </a:r>
            <a:r>
              <a:rPr lang="en-US" sz="2400" dirty="0"/>
              <a:t>solely on the inputs from Primar and IC-ENC, and to propose alternatives if appropriate</a:t>
            </a:r>
          </a:p>
          <a:p>
            <a:pPr lvl="1" algn="just" eaLnBrk="1" hangingPunct="1">
              <a:spcBef>
                <a:spcPts val="1200"/>
              </a:spcBef>
              <a:defRPr/>
            </a:pPr>
            <a:r>
              <a:rPr lang="en-US" sz="2400" dirty="0" smtClean="0"/>
              <a:t>Consider </a:t>
            </a:r>
            <a:r>
              <a:rPr lang="en-US" sz="2400" dirty="0"/>
              <a:t>opportunities to interact with stakeholders in 2014 and encourage participation in </a:t>
            </a:r>
            <a:r>
              <a:rPr lang="en-US" sz="2400" dirty="0" smtClean="0"/>
              <a:t>the relevant events</a:t>
            </a:r>
            <a:endParaRPr lang="en-US" sz="2400" dirty="0"/>
          </a:p>
          <a:p>
            <a:pPr lvl="1" algn="just" eaLnBrk="1" hangingPunct="1">
              <a:spcBef>
                <a:spcPts val="1200"/>
              </a:spcBef>
              <a:defRPr/>
            </a:pPr>
            <a:r>
              <a:rPr lang="en-US" sz="2400" dirty="0" smtClean="0"/>
              <a:t>Take </a:t>
            </a:r>
            <a:r>
              <a:rPr lang="en-US" sz="2400" dirty="0"/>
              <a:t>any other actions as it considers </a:t>
            </a:r>
            <a:r>
              <a:rPr lang="en-US" sz="2400" dirty="0" smtClean="0"/>
              <a:t>appropriate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HSSC Report template</Template>
  <TotalTime>225</TotalTime>
  <Words>341</Words>
  <Application>Microsoft Office PowerPoint</Application>
  <PresentationFormat>On-screen Show (4:3)</PresentationFormat>
  <Paragraphs>46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Verdana</vt:lpstr>
      <vt:lpstr>Arial</vt:lpstr>
      <vt:lpstr>Arial Narrow</vt:lpstr>
      <vt:lpstr>Wingdings</vt:lpstr>
      <vt:lpstr>Times New Roman</vt:lpstr>
      <vt:lpstr>HSSC Report template</vt:lpstr>
      <vt:lpstr>PowerPoint Presentation</vt:lpstr>
      <vt:lpstr>General</vt:lpstr>
      <vt:lpstr>Consideration of the outcome of IRCC-5</vt:lpstr>
      <vt:lpstr>Issues referred to IRCC</vt:lpstr>
      <vt:lpstr>Issues referred to IRCC</vt:lpstr>
      <vt:lpstr>Issues referred to IRCC</vt:lpstr>
      <vt:lpstr>Other issues of interest for IRCC</vt:lpstr>
      <vt:lpstr>Proposals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 HUET</dc:creator>
  <cp:lastModifiedBy>Robert Ward</cp:lastModifiedBy>
  <cp:revision>31</cp:revision>
  <dcterms:created xsi:type="dcterms:W3CDTF">2011-10-01T21:09:34Z</dcterms:created>
  <dcterms:modified xsi:type="dcterms:W3CDTF">2014-05-19T20:25:12Z</dcterms:modified>
</cp:coreProperties>
</file>