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4"/>
  </p:notesMasterIdLst>
  <p:sldIdLst>
    <p:sldId id="317" r:id="rId2"/>
    <p:sldId id="318" r:id="rId3"/>
    <p:sldId id="319" r:id="rId4"/>
    <p:sldId id="321" r:id="rId5"/>
    <p:sldId id="336" r:id="rId6"/>
    <p:sldId id="333" r:id="rId7"/>
    <p:sldId id="322" r:id="rId8"/>
    <p:sldId id="340" r:id="rId9"/>
    <p:sldId id="345" r:id="rId10"/>
    <p:sldId id="342" r:id="rId11"/>
    <p:sldId id="330" r:id="rId12"/>
    <p:sldId id="335" r:id="rId13"/>
    <p:sldId id="332" r:id="rId14"/>
    <p:sldId id="329" r:id="rId15"/>
    <p:sldId id="347" r:id="rId16"/>
    <p:sldId id="348" r:id="rId17"/>
    <p:sldId id="337" r:id="rId18"/>
    <p:sldId id="339" r:id="rId19"/>
    <p:sldId id="344" r:id="rId20"/>
    <p:sldId id="323" r:id="rId21"/>
    <p:sldId id="346" r:id="rId22"/>
    <p:sldId id="343" r:id="rId23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BD4D1"/>
    <a:srgbClr val="FF7C80"/>
    <a:srgbClr val="FF3300"/>
    <a:srgbClr val="00FF00"/>
    <a:srgbClr val="660066"/>
    <a:srgbClr val="FFFF00"/>
    <a:srgbClr val="FC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8286" autoAdjust="0"/>
  </p:normalViewPr>
  <p:slideViewPr>
    <p:cSldViewPr>
      <p:cViewPr varScale="1">
        <p:scale>
          <a:sx n="81" d="100"/>
          <a:sy n="81" d="100"/>
        </p:scale>
        <p:origin x="45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cs typeface="+mn-cs"/>
              </a:defRPr>
            </a:lvl1pPr>
          </a:lstStyle>
          <a:p>
            <a:pPr>
              <a:defRPr/>
            </a:pPr>
            <a:fld id="{490AAED1-C5C3-446B-B059-EE1A445270D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03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021D4-7844-4C05-B434-57D8F0F6FA80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638118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l-NL" altLang="nl-NL" smtClean="0"/>
              <a:t>Also Rijkswaterstaat en Harbour Authorities (IENC + Port ENC)</a:t>
            </a:r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januari 2012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F6F247-5521-4CB5-B32B-4577050361A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13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januari 2012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179BA7A-276F-4CC1-BB49-54ADCCAE080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96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januari 2012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179BA7A-276F-4CC1-BB49-54ADCCAE080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96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nl-NL" smtClean="0"/>
          </a:p>
        </p:txBody>
      </p:sp>
    </p:spTree>
    <p:extLst>
      <p:ext uri="{BB962C8B-B14F-4D97-AF65-F5344CB8AC3E}">
        <p14:creationId xmlns:p14="http://schemas.microsoft.com/office/powerpoint/2010/main" val="2871797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6368" indent="-287064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8258" indent="-229652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7561" indent="-229652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66864" indent="-229652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26167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85470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44773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04077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nl-NL" smtClean="0">
                <a:latin typeface="Arial" charset="0"/>
              </a:rPr>
              <a:t>Eventuele voettekst</a:t>
            </a: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6368" indent="-287064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8258" indent="-229652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7561" indent="-229652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66864" indent="-229652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26167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85470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44773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04077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endParaRPr lang="en-US" altLang="nl-NL" smtClean="0">
              <a:latin typeface="Arial" charset="0"/>
            </a:endParaRPr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6368" indent="-287064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8258" indent="-229652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7561" indent="-229652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66864" indent="-229652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26167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85470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44773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04077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3B02AC-1D72-410E-A0E4-EB95383B4A08}" type="datetime1">
              <a:rPr lang="en-US" altLang="nl-NL" smtClean="0">
                <a:latin typeface="Arial" charset="0"/>
              </a:rPr>
              <a:pPr/>
              <a:t>1/20/2015</a:t>
            </a:fld>
            <a:endParaRPr lang="en-US" altLang="nl-NL" smtClean="0">
              <a:latin typeface="Arial" charset="0"/>
            </a:endParaRPr>
          </a:p>
        </p:txBody>
      </p:sp>
      <p:sp>
        <p:nvSpPr>
          <p:cNvPr id="81925" name="Rectangle 6"/>
          <p:cNvSpPr txBox="1">
            <a:spLocks noGrp="1" noChangeArrowheads="1"/>
          </p:cNvSpPr>
          <p:nvPr/>
        </p:nvSpPr>
        <p:spPr bwMode="auto">
          <a:xfrm>
            <a:off x="532778" y="8758749"/>
            <a:ext cx="6108314" cy="4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nl-NL" sz="1000">
                <a:latin typeface="Arial" charset="0"/>
              </a:rPr>
              <a:t>Eventuele voettekst</a:t>
            </a:r>
          </a:p>
        </p:txBody>
      </p:sp>
      <p:sp>
        <p:nvSpPr>
          <p:cNvPr id="819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6368" indent="-287064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8258" indent="-229652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7561" indent="-229652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66864" indent="-229652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26167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85470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44773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04077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4C4EBC9-B0BB-44CB-801E-49C0AC1F5F2F}" type="slidenum">
              <a:rPr lang="en-US" altLang="nl-NL" smtClean="0">
                <a:latin typeface="Arial" charset="0"/>
              </a:rPr>
              <a:pPr/>
              <a:t>4</a:t>
            </a:fld>
            <a:endParaRPr lang="en-US" altLang="nl-NL" smtClean="0">
              <a:latin typeface="Arial" charset="0"/>
            </a:endParaRPr>
          </a:p>
        </p:txBody>
      </p:sp>
      <p:sp>
        <p:nvSpPr>
          <p:cNvPr id="819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 smtClean="0"/>
              <a:t>En deze…</a:t>
            </a:r>
          </a:p>
        </p:txBody>
      </p:sp>
    </p:spTree>
    <p:extLst>
      <p:ext uri="{BB962C8B-B14F-4D97-AF65-F5344CB8AC3E}">
        <p14:creationId xmlns:p14="http://schemas.microsoft.com/office/powerpoint/2010/main" val="11554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fr-FR" altLang="nl-NL" smtClean="0"/>
              <a:t>Overall Structure of International Hydrographic Or</a:t>
            </a:r>
            <a:r>
              <a:rPr lang="nl-NL" altLang="nl-NL" smtClean="0"/>
              <a:t>ganization.</a:t>
            </a:r>
            <a:endParaRPr lang="fr-FR" altLang="nl-NL" smtClean="0"/>
          </a:p>
        </p:txBody>
      </p:sp>
    </p:spTree>
    <p:extLst>
      <p:ext uri="{BB962C8B-B14F-4D97-AF65-F5344CB8AC3E}">
        <p14:creationId xmlns:p14="http://schemas.microsoft.com/office/powerpoint/2010/main" val="567663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nl-NL" smtClean="0"/>
          </a:p>
        </p:txBody>
      </p:sp>
    </p:spTree>
    <p:extLst>
      <p:ext uri="{BB962C8B-B14F-4D97-AF65-F5344CB8AC3E}">
        <p14:creationId xmlns:p14="http://schemas.microsoft.com/office/powerpoint/2010/main" val="3108685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6368" indent="-287064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8258" indent="-229652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7561" indent="-229652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66864" indent="-229652" defTabSz="937744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26167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85470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44773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04077" indent="-229652" defTabSz="9377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nl-NL" smtClean="0">
                <a:latin typeface="Arial" charset="0"/>
              </a:rPr>
              <a:t>Eventuele voettekst</a:t>
            </a:r>
          </a:p>
        </p:txBody>
      </p:sp>
      <p:sp>
        <p:nvSpPr>
          <p:cNvPr id="82947" name="Rectangle 2"/>
          <p:cNvSpPr txBox="1">
            <a:spLocks noGrp="1" noChangeArrowheads="1"/>
          </p:cNvSpPr>
          <p:nvPr/>
        </p:nvSpPr>
        <p:spPr bwMode="auto">
          <a:xfrm>
            <a:off x="534397" y="437865"/>
            <a:ext cx="5878362" cy="40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nl-NL" sz="1000">
                <a:latin typeface="Arial" charset="0"/>
              </a:rPr>
              <a:t>Onderdeel, afdeling</a:t>
            </a:r>
          </a:p>
        </p:txBody>
      </p:sp>
      <p:sp>
        <p:nvSpPr>
          <p:cNvPr id="82948" name="Rectangle 3"/>
          <p:cNvSpPr txBox="1">
            <a:spLocks noGrp="1" noChangeArrowheads="1"/>
          </p:cNvSpPr>
          <p:nvPr/>
        </p:nvSpPr>
        <p:spPr bwMode="auto">
          <a:xfrm>
            <a:off x="532778" y="112047"/>
            <a:ext cx="3003956" cy="1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48A36DD-3001-409D-BDCA-176F425A33DD}" type="datetime1">
              <a:rPr lang="en-US" altLang="nl-NL" sz="800">
                <a:latin typeface="Arial" charset="0"/>
              </a:rPr>
              <a:pPr/>
              <a:t>1/20/2015</a:t>
            </a:fld>
            <a:endParaRPr lang="en-US" altLang="nl-NL" sz="800">
              <a:latin typeface="Arial" charset="0"/>
            </a:endParaRPr>
          </a:p>
        </p:txBody>
      </p:sp>
      <p:sp>
        <p:nvSpPr>
          <p:cNvPr id="82949" name="Rectangle 6"/>
          <p:cNvSpPr txBox="1">
            <a:spLocks noGrp="1" noChangeArrowheads="1"/>
          </p:cNvSpPr>
          <p:nvPr/>
        </p:nvSpPr>
        <p:spPr bwMode="auto">
          <a:xfrm>
            <a:off x="532778" y="8758749"/>
            <a:ext cx="6108314" cy="4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nl-NL" sz="1000">
                <a:latin typeface="Arial" charset="0"/>
              </a:rPr>
              <a:t>Eventuele voettekst</a:t>
            </a:r>
          </a:p>
        </p:txBody>
      </p:sp>
      <p:sp>
        <p:nvSpPr>
          <p:cNvPr id="82950" name="Rectangle 7"/>
          <p:cNvSpPr txBox="1">
            <a:spLocks noGrp="1" noChangeArrowheads="1"/>
          </p:cNvSpPr>
          <p:nvPr/>
        </p:nvSpPr>
        <p:spPr bwMode="auto">
          <a:xfrm>
            <a:off x="6626518" y="8758749"/>
            <a:ext cx="231573" cy="46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334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/>
            <a:fld id="{172C8ED8-ABE9-4860-A4ED-4223980C0394}" type="slidenum">
              <a:rPr lang="en-US" altLang="nl-NL" sz="1000">
                <a:latin typeface="Arial" charset="0"/>
              </a:rPr>
              <a:pPr algn="ctr"/>
              <a:t>7</a:t>
            </a:fld>
            <a:endParaRPr lang="en-US" altLang="nl-NL" sz="1000">
              <a:latin typeface="Arial" charset="0"/>
            </a:endParaRPr>
          </a:p>
        </p:txBody>
      </p:sp>
      <p:sp>
        <p:nvSpPr>
          <p:cNvPr id="829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 smtClean="0"/>
              <a:t>Laten we nog even kijken naar een van onze kaarten. Hoe zou die eruit gezien hebben als we die nooit hadden ge-update?</a:t>
            </a:r>
          </a:p>
        </p:txBody>
      </p:sp>
    </p:spTree>
    <p:extLst>
      <p:ext uri="{BB962C8B-B14F-4D97-AF65-F5344CB8AC3E}">
        <p14:creationId xmlns:p14="http://schemas.microsoft.com/office/powerpoint/2010/main" val="774528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januari 2012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179BA7A-276F-4CC1-BB49-54ADCCAE080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75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346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l-NL" smtClean="0"/>
              <a:t>Hydrographic processing</a:t>
            </a:r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r>
              <a:rPr lang="en-US"/>
              <a:t>26 januari 2012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Eventuele voettekst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70B12-29B6-4698-BB92-C07C10E79FC1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83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januari 2012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179BA7A-276F-4CC1-BB49-54ADCCAE080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96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26 januari 2012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7179BA7A-276F-4CC1-BB49-54ADCCAE080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3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</p:grpSp>
      <p:pic>
        <p:nvPicPr>
          <p:cNvPr id="41" name="Picture 78" descr="IHO Colour-transparent-small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730250"/>
            <a:ext cx="100012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88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09144"/>
            <a:ext cx="7772400" cy="857256"/>
          </a:xfrm>
        </p:spPr>
        <p:txBody>
          <a:bodyPr anchor="b"/>
          <a:lstStyle>
            <a:lvl1pPr>
              <a:defRPr sz="2000" baseline="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5888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581404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7978850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2112085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9534652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2308899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6355553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1600200"/>
            <a:ext cx="3667125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8" y="1600200"/>
            <a:ext cx="3668712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8E96820-5118-4FC0-B2C8-0B692D6053CE}" type="slidenum">
              <a:rPr lang="en-AU"/>
              <a:pPr>
                <a:defRPr/>
              </a:pPr>
              <a:t>‹nr.›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5324523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4558225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8492119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435335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651159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55686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5877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58778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5877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87783" name="Freeform 7"/>
              <p:cNvSpPr>
                <a:spLocks/>
              </p:cNvSpPr>
              <p:nvPr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587784" name="Freeform 8"/>
              <p:cNvSpPr>
                <a:spLocks/>
              </p:cNvSpPr>
              <p:nvPr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587785" name="Freeform 9"/>
              <p:cNvSpPr>
                <a:spLocks/>
              </p:cNvSpPr>
              <p:nvPr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587786" name="Freeform 10"/>
              <p:cNvSpPr>
                <a:spLocks/>
              </p:cNvSpPr>
              <p:nvPr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587787" name="Freeform 11"/>
              <p:cNvSpPr>
                <a:spLocks/>
              </p:cNvSpPr>
              <p:nvPr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587788" name="Freeform 12"/>
              <p:cNvSpPr>
                <a:spLocks/>
              </p:cNvSpPr>
              <p:nvPr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587789" name="Freeform 13"/>
              <p:cNvSpPr>
                <a:spLocks/>
              </p:cNvSpPr>
              <p:nvPr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587790" name="Freeform 14"/>
              <p:cNvSpPr>
                <a:spLocks/>
              </p:cNvSpPr>
              <p:nvPr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587791" name="Freeform 15"/>
              <p:cNvSpPr>
                <a:spLocks/>
              </p:cNvSpPr>
              <p:nvPr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587792" name="Freeform 16"/>
              <p:cNvSpPr>
                <a:spLocks/>
              </p:cNvSpPr>
              <p:nvPr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587793" name="Freeform 17"/>
              <p:cNvSpPr>
                <a:spLocks/>
              </p:cNvSpPr>
              <p:nvPr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587794" name="Freeform 18"/>
              <p:cNvSpPr>
                <a:spLocks/>
              </p:cNvSpPr>
              <p:nvPr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587795" name="Freeform 19"/>
              <p:cNvSpPr>
                <a:spLocks/>
              </p:cNvSpPr>
              <p:nvPr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</p:grpSp>
        <p:sp>
          <p:nvSpPr>
            <p:cNvPr id="58779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5877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5877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58779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58780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58780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58780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58780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58780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58780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58780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grpSp>
          <p:nvGrpSpPr>
            <p:cNvPr id="104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87808" name="Line 32"/>
              <p:cNvSpPr>
                <a:spLocks noChangeShapeType="1"/>
              </p:cNvSpPr>
              <p:nvPr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587809" name="Line 33"/>
              <p:cNvSpPr>
                <a:spLocks noChangeShapeType="1"/>
              </p:cNvSpPr>
              <p:nvPr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587810" name="Line 34"/>
              <p:cNvSpPr>
                <a:spLocks noChangeShapeType="1"/>
              </p:cNvSpPr>
              <p:nvPr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587811" name="Line 35"/>
              <p:cNvSpPr>
                <a:spLocks noChangeShapeType="1"/>
              </p:cNvSpPr>
              <p:nvPr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  <p:sp>
            <p:nvSpPr>
              <p:cNvPr id="587812" name="Line 36"/>
              <p:cNvSpPr>
                <a:spLocks noChangeShapeType="1"/>
              </p:cNvSpPr>
              <p:nvPr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AU">
                  <a:cs typeface="+mn-cs"/>
                </a:endParaRPr>
              </a:p>
            </p:txBody>
          </p:sp>
        </p:grpSp>
        <p:sp>
          <p:nvSpPr>
            <p:cNvPr id="58781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  <p:sp>
          <p:nvSpPr>
            <p:cNvPr id="58781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>
                <a:cs typeface="+mn-cs"/>
              </a:endParaRPr>
            </a:p>
          </p:txBody>
        </p:sp>
      </p:grpSp>
      <p:sp>
        <p:nvSpPr>
          <p:cNvPr id="5878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857250" y="277813"/>
            <a:ext cx="74295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dirty="0" smtClean="0"/>
          </a:p>
        </p:txBody>
      </p:sp>
      <p:sp>
        <p:nvSpPr>
          <p:cNvPr id="5878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600200"/>
            <a:ext cx="7488237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 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AU" dirty="0" smtClean="0"/>
          </a:p>
        </p:txBody>
      </p:sp>
      <p:pic>
        <p:nvPicPr>
          <p:cNvPr id="1029" name="Picture 43" descr="IHO Colour-transparent-small.gif"/>
          <p:cNvPicPr>
            <a:picLocks noChangeAspect="1"/>
          </p:cNvPicPr>
          <p:nvPr/>
        </p:nvPicPr>
        <p:blipFill>
          <a:blip r:embed="rId13" cstate="print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42875"/>
            <a:ext cx="5365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84" r:id="rId3"/>
    <p:sldLayoutId id="214748379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9pPr>
    </p:titleStyle>
    <p:bodyStyle>
      <a:lvl1pPr marL="450850" indent="-4508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Wingdings" pitchFamily="2" charset="2"/>
        <a:buChar char=""/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22300" indent="-1714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Arial Narrow" pitchFamily="34" charset="0"/>
        <a:buChar char="–"/>
        <a:defRPr sz="32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901700" indent="-18573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Arial Narrow" pitchFamily="34" charset="0"/>
        <a:buChar char="–"/>
        <a:defRPr sz="28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166813" indent="-18573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Arial Narrow" pitchFamily="34" charset="0"/>
        <a:buChar char="–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338263" indent="-1714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Arial Narrow" pitchFamily="34" charset="0"/>
        <a:buChar char="–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SzPct val="60000"/>
        <a:buFont typeface="Wingdings" pitchFamily="2" charset="2"/>
        <a:buChar char="n"/>
        <a:defRPr sz="20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SzPct val="60000"/>
        <a:buFont typeface="Wingdings" pitchFamily="2" charset="2"/>
        <a:buChar char="n"/>
        <a:defRPr sz="20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SzPct val="60000"/>
        <a:buFont typeface="Wingdings" pitchFamily="2" charset="2"/>
        <a:buChar char="n"/>
        <a:defRPr sz="20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FF00"/>
        </a:buClr>
        <a:buSzPct val="60000"/>
        <a:buFont typeface="Wingdings" pitchFamily="2" charset="2"/>
        <a:buChar char="n"/>
        <a:defRPr sz="20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438400"/>
            <a:ext cx="7772400" cy="2274887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Land and Marine Spatial Information</a:t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 Interesting Relationship</a:t>
            </a:r>
            <a:endParaRPr lang="en-US" sz="3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4100" y="5324564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Ellen </a:t>
            </a:r>
            <a:r>
              <a:rPr lang="en-GB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Vos</a:t>
            </a:r>
            <a:endParaRPr lang="en-GB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IHO MSDIWG Vice Chair</a:t>
            </a:r>
          </a:p>
          <a:p>
            <a:pPr algn="ctr"/>
            <a:r>
              <a:rPr lang="en-GB" sz="24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Em.vos@mindef.nl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ijn documenten\werk\VanVeenHap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4386"/>
            <a:ext cx="8371324" cy="48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71464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717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nl-NL" altLang="nl-NL" smtClean="0"/>
          </a:p>
        </p:txBody>
      </p:sp>
      <p:pic>
        <p:nvPicPr>
          <p:cNvPr id="7172" name="Picture 2" descr="H:\rbb-lov7-2106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5738"/>
            <a:ext cx="8137525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Afbeelding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1082675"/>
            <a:ext cx="75390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599"/>
            <a:ext cx="7696200" cy="53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152400"/>
            <a:ext cx="7429500" cy="1139825"/>
          </a:xfrm>
        </p:spPr>
        <p:txBody>
          <a:bodyPr/>
          <a:lstStyle/>
          <a:p>
            <a:r>
              <a:rPr lang="en-GB" sz="2800" b="1" dirty="0">
                <a:latin typeface="Cambria" panose="02040503050406030204" pitchFamily="18" charset="0"/>
              </a:rPr>
              <a:t>Issues related to land, coastal and marine </a:t>
            </a:r>
            <a:r>
              <a:rPr lang="en-GB" sz="2800" b="1" dirty="0" smtClean="0">
                <a:latin typeface="Cambria" panose="02040503050406030204" pitchFamily="18" charset="0"/>
              </a:rPr>
              <a:t>environment  : UN - GGIM</a:t>
            </a:r>
            <a:endParaRPr lang="en-GB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92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detail_ENC_NL50132A_2009_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228600"/>
            <a:ext cx="5815012" cy="630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6"/>
          <p:cNvSpPr>
            <a:spLocks noChangeArrowheads="1"/>
          </p:cNvSpPr>
          <p:nvPr/>
        </p:nvSpPr>
        <p:spPr bwMode="auto">
          <a:xfrm>
            <a:off x="0" y="74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5000"/>
              </a:spcBef>
              <a:defRPr sz="22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"/>
              </a:spcBef>
              <a:buChar char="•"/>
              <a:defRPr sz="22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"/>
              </a:spcBef>
              <a:buFont typeface="Verdana" pitchFamily="34" charset="0"/>
              <a:buChar char="–"/>
              <a:defRPr sz="22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"/>
              </a:spcBef>
              <a:buFont typeface="Verdana" pitchFamily="34" charset="0"/>
              <a:buChar char="›"/>
              <a:defRPr sz="22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"/>
              </a:spcBef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>
              <a:solidFill>
                <a:schemeClr val="tx1"/>
              </a:solidFill>
            </a:endParaRPr>
          </a:p>
        </p:txBody>
      </p: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0" y="6110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spcBef>
                <a:spcPct val="5000"/>
              </a:spcBef>
              <a:defRPr sz="22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"/>
              </a:spcBef>
              <a:buChar char="•"/>
              <a:defRPr sz="22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"/>
              </a:spcBef>
              <a:buFont typeface="Verdana" pitchFamily="34" charset="0"/>
              <a:buChar char="–"/>
              <a:defRPr sz="22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"/>
              </a:spcBef>
              <a:buFont typeface="Verdana" pitchFamily="34" charset="0"/>
              <a:buChar char="›"/>
              <a:defRPr sz="22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"/>
              </a:spcBef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nl-NL" alt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977900"/>
            <a:ext cx="80264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4720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1305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oomdiagram: Magnetische schijf 2"/>
          <p:cNvSpPr/>
          <p:nvPr/>
        </p:nvSpPr>
        <p:spPr bwMode="auto">
          <a:xfrm>
            <a:off x="6527800" y="2855913"/>
            <a:ext cx="1800225" cy="2660650"/>
          </a:xfrm>
          <a:prstGeom prst="flowChartMagneticDisk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/>
          <a:extLst/>
        </p:spPr>
        <p:txBody>
          <a:bodyPr lIns="0" tIns="0" rIns="0" bIns="0" anchor="b"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nl-NL" dirty="0">
                <a:solidFill>
                  <a:schemeClr val="bg2"/>
                </a:solidFill>
              </a:rPr>
              <a:t>NLHO</a:t>
            </a:r>
          </a:p>
        </p:txBody>
      </p:sp>
      <p:sp>
        <p:nvSpPr>
          <p:cNvPr id="10249" name="Stroomdiagram: Magnetische schijf 3"/>
          <p:cNvSpPr>
            <a:spLocks noChangeArrowheads="1"/>
          </p:cNvSpPr>
          <p:nvPr/>
        </p:nvSpPr>
        <p:spPr bwMode="auto">
          <a:xfrm>
            <a:off x="6070600" y="2641600"/>
            <a:ext cx="914400" cy="612775"/>
          </a:xfrm>
          <a:prstGeom prst="flowChartMagneticDis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1176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/>
          </a:p>
        </p:txBody>
      </p:sp>
      <p:sp>
        <p:nvSpPr>
          <p:cNvPr id="10250" name="Rechthoek 5"/>
          <p:cNvSpPr>
            <a:spLocks noChangeArrowheads="1"/>
          </p:cNvSpPr>
          <p:nvPr/>
        </p:nvSpPr>
        <p:spPr bwMode="auto">
          <a:xfrm>
            <a:off x="4983163" y="1749425"/>
            <a:ext cx="271462" cy="4033838"/>
          </a:xfrm>
          <a:prstGeom prst="rect">
            <a:avLst/>
          </a:prstGeom>
          <a:solidFill>
            <a:srgbClr val="000066"/>
          </a:solidFill>
          <a:ln w="12700">
            <a:solidFill>
              <a:schemeClr val="bg2"/>
            </a:solidFill>
            <a:prstDash val="dash"/>
            <a:miter lim="800000"/>
            <a:headEnd/>
            <a:tailEnd/>
          </a:ln>
        </p:spPr>
        <p:txBody>
          <a:bodyPr lIns="0" tIns="0" rIns="0" bIns="0" anchor="b"/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/>
          </a:p>
        </p:txBody>
      </p:sp>
      <p:sp>
        <p:nvSpPr>
          <p:cNvPr id="10251" name="Rechthoek 15"/>
          <p:cNvSpPr>
            <a:spLocks noChangeArrowheads="1"/>
          </p:cNvSpPr>
          <p:nvPr/>
        </p:nvSpPr>
        <p:spPr bwMode="auto">
          <a:xfrm>
            <a:off x="4989513" y="3035300"/>
            <a:ext cx="271462" cy="2744788"/>
          </a:xfrm>
          <a:prstGeom prst="rect">
            <a:avLst/>
          </a:prstGeom>
          <a:solidFill>
            <a:srgbClr val="000066"/>
          </a:solidFill>
          <a:ln w="12700">
            <a:solidFill>
              <a:schemeClr val="bg2"/>
            </a:solidFill>
            <a:prstDash val="solid"/>
            <a:miter lim="800000"/>
            <a:headEnd/>
            <a:tailEnd/>
          </a:ln>
        </p:spPr>
        <p:txBody>
          <a:bodyPr lIns="0" tIns="0" rIns="0" bIns="0" anchor="b"/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34" y="1698606"/>
            <a:ext cx="5851466" cy="439739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841708" y="1143000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S-57</a:t>
            </a:r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1488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oomdiagram: Magnetische schijf 2"/>
          <p:cNvSpPr/>
          <p:nvPr/>
        </p:nvSpPr>
        <p:spPr bwMode="auto">
          <a:xfrm>
            <a:off x="6549571" y="2855913"/>
            <a:ext cx="1800225" cy="2660650"/>
          </a:xfrm>
          <a:prstGeom prst="flowChartMagneticDisk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/>
          <a:extLst/>
        </p:spPr>
        <p:txBody>
          <a:bodyPr lIns="0" tIns="0" rIns="0" bIns="0" anchor="b"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nl-NL" dirty="0">
                <a:solidFill>
                  <a:schemeClr val="bg2"/>
                </a:solidFill>
              </a:rPr>
              <a:t>NLHO</a:t>
            </a:r>
          </a:p>
        </p:txBody>
      </p:sp>
      <p:sp>
        <p:nvSpPr>
          <p:cNvPr id="12297" name="Stroomdiagram: Magnetische schijf 3"/>
          <p:cNvSpPr>
            <a:spLocks noChangeArrowheads="1"/>
          </p:cNvSpPr>
          <p:nvPr/>
        </p:nvSpPr>
        <p:spPr bwMode="auto">
          <a:xfrm>
            <a:off x="6070600" y="2641600"/>
            <a:ext cx="914400" cy="612775"/>
          </a:xfrm>
          <a:prstGeom prst="flowChartMagneticDis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1176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/>
          </a:p>
        </p:txBody>
      </p:sp>
      <p:sp>
        <p:nvSpPr>
          <p:cNvPr id="8" name="Rechthoek 15"/>
          <p:cNvSpPr>
            <a:spLocks noChangeArrowheads="1"/>
          </p:cNvSpPr>
          <p:nvPr/>
        </p:nvSpPr>
        <p:spPr bwMode="auto">
          <a:xfrm>
            <a:off x="4989513" y="3035300"/>
            <a:ext cx="271462" cy="2744788"/>
          </a:xfrm>
          <a:prstGeom prst="rect">
            <a:avLst/>
          </a:prstGeom>
          <a:solidFill>
            <a:srgbClr val="000066"/>
          </a:solidFill>
          <a:ln w="12700">
            <a:solidFill>
              <a:schemeClr val="bg2"/>
            </a:solidFill>
            <a:prstDash val="solid"/>
            <a:miter lim="800000"/>
            <a:headEnd/>
            <a:tailEnd/>
          </a:ln>
        </p:spPr>
        <p:txBody>
          <a:bodyPr lIns="0" tIns="0" rIns="0" bIns="0" anchor="b"/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34" y="1698606"/>
            <a:ext cx="5851466" cy="439739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841708" y="1143000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S-100</a:t>
            </a:r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7420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oomdiagram: Magnetische schijf 2"/>
          <p:cNvSpPr/>
          <p:nvPr/>
        </p:nvSpPr>
        <p:spPr bwMode="auto">
          <a:xfrm>
            <a:off x="6549571" y="2855913"/>
            <a:ext cx="1800225" cy="2660650"/>
          </a:xfrm>
          <a:prstGeom prst="flowChartMagneticDisk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/>
          <a:extLst/>
        </p:spPr>
        <p:txBody>
          <a:bodyPr lIns="0" tIns="0" rIns="0" bIns="0" anchor="b"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nl-NL" dirty="0">
                <a:solidFill>
                  <a:schemeClr val="bg2"/>
                </a:solidFill>
              </a:rPr>
              <a:t>NLHO</a:t>
            </a:r>
          </a:p>
        </p:txBody>
      </p:sp>
      <p:sp>
        <p:nvSpPr>
          <p:cNvPr id="12297" name="Stroomdiagram: Magnetische schijf 3"/>
          <p:cNvSpPr>
            <a:spLocks noChangeArrowheads="1"/>
          </p:cNvSpPr>
          <p:nvPr/>
        </p:nvSpPr>
        <p:spPr bwMode="auto">
          <a:xfrm>
            <a:off x="6070600" y="2641600"/>
            <a:ext cx="914400" cy="612775"/>
          </a:xfrm>
          <a:prstGeom prst="flowChartMagneticDis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1176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/>
          </a:p>
        </p:txBody>
      </p:sp>
      <p:sp>
        <p:nvSpPr>
          <p:cNvPr id="12299" name="Tekstvak 1"/>
          <p:cNvSpPr txBox="1">
            <a:spLocks noChangeArrowheads="1"/>
          </p:cNvSpPr>
          <p:nvPr/>
        </p:nvSpPr>
        <p:spPr bwMode="auto">
          <a:xfrm>
            <a:off x="3132138" y="1787525"/>
            <a:ext cx="5880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nl-NL" altLang="nl-NL" b="1" dirty="0">
                <a:solidFill>
                  <a:srgbClr val="FFFF00"/>
                </a:solidFill>
              </a:rPr>
              <a:t>+ </a:t>
            </a:r>
            <a:r>
              <a:rPr lang="nl-NL" altLang="nl-NL" b="1" dirty="0" err="1">
                <a:solidFill>
                  <a:srgbClr val="FFFF00"/>
                </a:solidFill>
              </a:rPr>
              <a:t>geodetic</a:t>
            </a:r>
            <a:r>
              <a:rPr lang="nl-NL" altLang="nl-NL" b="1" dirty="0">
                <a:solidFill>
                  <a:srgbClr val="FFFF00"/>
                </a:solidFill>
              </a:rPr>
              <a:t> </a:t>
            </a:r>
            <a:r>
              <a:rPr lang="nl-NL" altLang="nl-NL" b="1" dirty="0" err="1">
                <a:solidFill>
                  <a:srgbClr val="FFFF00"/>
                </a:solidFill>
              </a:rPr>
              <a:t>harmonisation</a:t>
            </a:r>
            <a:r>
              <a:rPr lang="nl-NL" altLang="nl-NL" b="1" dirty="0">
                <a:solidFill>
                  <a:srgbClr val="FFFF00"/>
                </a:solidFill>
              </a:rPr>
              <a:t> (ETRS89)</a:t>
            </a:r>
          </a:p>
        </p:txBody>
      </p:sp>
      <p:sp>
        <p:nvSpPr>
          <p:cNvPr id="7" name="Rechthoek 15"/>
          <p:cNvSpPr>
            <a:spLocks noChangeArrowheads="1"/>
          </p:cNvSpPr>
          <p:nvPr/>
        </p:nvSpPr>
        <p:spPr bwMode="auto">
          <a:xfrm>
            <a:off x="4989513" y="3035300"/>
            <a:ext cx="271462" cy="2744788"/>
          </a:xfrm>
          <a:prstGeom prst="rect">
            <a:avLst/>
          </a:prstGeom>
          <a:solidFill>
            <a:srgbClr val="000066"/>
          </a:solidFill>
          <a:ln w="12700">
            <a:solidFill>
              <a:schemeClr val="bg2"/>
            </a:solidFill>
            <a:prstDash val="solid"/>
            <a:miter lim="800000"/>
            <a:headEnd/>
            <a:tailEnd/>
          </a:ln>
        </p:spPr>
        <p:txBody>
          <a:bodyPr lIns="0" tIns="0" rIns="0" bIns="0" anchor="b"/>
          <a:lstStyle>
            <a:lvl1pPr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nl-NL" alt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34" y="1698606"/>
            <a:ext cx="5851466" cy="439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5098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D:\Mijn documenten\werk\Heart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81052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ems.psu.edu/WeatherWorld/features/witn/oce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389925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810000" y="304800"/>
            <a:ext cx="1886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LAT ???</a:t>
            </a:r>
            <a:endParaRPr lang="nl-NL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143000" y="457200"/>
            <a:ext cx="70662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OGC					Oil                                             					   </a:t>
            </a:r>
            <a:r>
              <a:rPr lang="nl-NL" dirty="0" err="1" smtClean="0">
                <a:solidFill>
                  <a:srgbClr val="FFFF00"/>
                </a:solidFill>
              </a:rPr>
              <a:t>industry</a:t>
            </a:r>
            <a:endParaRPr lang="nl-NL" dirty="0" smtClean="0">
              <a:solidFill>
                <a:srgbClr val="FFFF00"/>
              </a:solidFill>
            </a:endParaRPr>
          </a:p>
          <a:p>
            <a:r>
              <a:rPr lang="nl-NL" dirty="0" smtClean="0">
                <a:solidFill>
                  <a:srgbClr val="FFFF00"/>
                </a:solidFill>
              </a:rPr>
              <a:t>                     ISO</a:t>
            </a:r>
          </a:p>
          <a:p>
            <a:r>
              <a:rPr lang="nl-NL" dirty="0">
                <a:solidFill>
                  <a:srgbClr val="FFFF00"/>
                </a:solidFill>
              </a:rPr>
              <a:t/>
            </a:r>
            <a:br>
              <a:rPr lang="nl-NL" dirty="0">
                <a:solidFill>
                  <a:srgbClr val="FFFF00"/>
                </a:solidFill>
              </a:rPr>
            </a:br>
            <a:r>
              <a:rPr lang="nl-NL" dirty="0" smtClean="0">
                <a:solidFill>
                  <a:srgbClr val="FFFF00"/>
                </a:solidFill>
              </a:rPr>
              <a:t>ESRI                          </a:t>
            </a:r>
            <a:r>
              <a:rPr lang="nl-NL" dirty="0" err="1" smtClean="0">
                <a:solidFill>
                  <a:srgbClr val="FFFF00"/>
                </a:solidFill>
              </a:rPr>
              <a:t>Copernicus</a:t>
            </a:r>
            <a:r>
              <a:rPr lang="nl-NL" dirty="0" smtClean="0">
                <a:solidFill>
                  <a:srgbClr val="FFFF00"/>
                </a:solidFill>
              </a:rPr>
              <a:t>      </a:t>
            </a:r>
          </a:p>
          <a:p>
            <a:r>
              <a:rPr lang="nl-NL" dirty="0">
                <a:solidFill>
                  <a:srgbClr val="FFFF00"/>
                </a:solidFill>
              </a:rPr>
              <a:t>	</a:t>
            </a:r>
            <a:r>
              <a:rPr lang="nl-NL" dirty="0" smtClean="0">
                <a:solidFill>
                  <a:srgbClr val="FFFF00"/>
                </a:solidFill>
              </a:rPr>
              <a:t>	   </a:t>
            </a:r>
            <a:r>
              <a:rPr lang="nl-NL" dirty="0" err="1" smtClean="0">
                <a:solidFill>
                  <a:srgbClr val="FFFF00"/>
                </a:solidFill>
              </a:rPr>
              <a:t>Caris</a:t>
            </a:r>
            <a:endParaRPr lang="nl-NL" dirty="0" smtClean="0">
              <a:solidFill>
                <a:srgbClr val="FFFF00"/>
              </a:solidFill>
            </a:endParaRPr>
          </a:p>
          <a:p>
            <a:r>
              <a:rPr lang="nl-NL" dirty="0">
                <a:solidFill>
                  <a:srgbClr val="FFFF00"/>
                </a:solidFill>
              </a:rPr>
              <a:t> </a:t>
            </a:r>
            <a:r>
              <a:rPr lang="nl-NL" dirty="0" smtClean="0">
                <a:solidFill>
                  <a:srgbClr val="FFFF00"/>
                </a:solidFill>
              </a:rPr>
              <a:t>      </a:t>
            </a:r>
          </a:p>
          <a:p>
            <a:r>
              <a:rPr lang="nl-NL" dirty="0" smtClean="0">
                <a:solidFill>
                  <a:srgbClr val="FFFF00"/>
                </a:solidFill>
              </a:rPr>
              <a:t> Fugro                     …</a:t>
            </a:r>
          </a:p>
          <a:p>
            <a:endParaRPr lang="nl-NL" dirty="0">
              <a:solidFill>
                <a:srgbClr val="FFFF00"/>
              </a:solidFill>
            </a:endParaRPr>
          </a:p>
          <a:p>
            <a:r>
              <a:rPr lang="nl-NL" dirty="0" smtClean="0">
                <a:solidFill>
                  <a:srgbClr val="FFFF00"/>
                </a:solidFill>
              </a:rPr>
              <a:t>                         </a:t>
            </a:r>
            <a:r>
              <a:rPr lang="nl-NL" dirty="0" err="1" smtClean="0">
                <a:solidFill>
                  <a:srgbClr val="FFFF00"/>
                </a:solidFill>
              </a:rPr>
              <a:t>Academia</a:t>
            </a:r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7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HYD\beachsun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725639" y="5068669"/>
            <a:ext cx="3903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rgbClr val="FFFF00"/>
                </a:solidFill>
              </a:rPr>
              <a:t>To</a:t>
            </a:r>
            <a:r>
              <a:rPr lang="nl-NL" dirty="0" smtClean="0">
                <a:solidFill>
                  <a:srgbClr val="FFFF00"/>
                </a:solidFill>
              </a:rPr>
              <a:t> </a:t>
            </a:r>
            <a:r>
              <a:rPr lang="nl-NL" dirty="0" err="1" smtClean="0">
                <a:solidFill>
                  <a:srgbClr val="FFFF00"/>
                </a:solidFill>
              </a:rPr>
              <a:t>be</a:t>
            </a:r>
            <a:r>
              <a:rPr lang="nl-NL" dirty="0" smtClean="0">
                <a:solidFill>
                  <a:srgbClr val="FFFF00"/>
                </a:solidFill>
              </a:rPr>
              <a:t> </a:t>
            </a:r>
            <a:r>
              <a:rPr lang="nl-NL" dirty="0" err="1" smtClean="0">
                <a:solidFill>
                  <a:srgbClr val="FFFF00"/>
                </a:solidFill>
              </a:rPr>
              <a:t>continued</a:t>
            </a:r>
            <a:r>
              <a:rPr lang="nl-NL" dirty="0" smtClean="0">
                <a:solidFill>
                  <a:srgbClr val="FFFF00"/>
                </a:solidFill>
              </a:rPr>
              <a:t>…</a:t>
            </a:r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5661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A love story: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Marina</a:t>
            </a:r>
          </a:p>
          <a:p>
            <a:pPr marL="0" indent="0">
              <a:buNone/>
            </a:pPr>
            <a:endParaRPr lang="nl-N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		    </a:t>
            </a:r>
            <a:r>
              <a:rPr lang="nl-N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 smtClean="0"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nl-NL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Gio</a:t>
            </a:r>
            <a:endParaRPr lang="nl-NL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03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:\HYD\duyfk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0491"/>
            <a:ext cx="3373682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208645"/>
              </p:ext>
            </p:extLst>
          </p:nvPr>
        </p:nvGraphicFramePr>
        <p:xfrm>
          <a:off x="4580389" y="914400"/>
          <a:ext cx="4033838" cy="286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CorelDRAW" r:id="rId5" imgW="6333120" imgH="4782600" progId="">
                  <p:embed/>
                </p:oleObj>
              </mc:Choice>
              <mc:Fallback>
                <p:oleObj name="CorelDRAW" r:id="rId5" imgW="6333120" imgH="4782600" progId="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0389" y="914400"/>
                        <a:ext cx="4033838" cy="286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 descr="Container3"/>
          <p:cNvPicPr>
            <a:picLocks noChangeAspect="1" noChangeArrowheads="1"/>
          </p:cNvPicPr>
          <p:nvPr/>
        </p:nvPicPr>
        <p:blipFill>
          <a:blip r:embed="rId7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7"/>
          <a:stretch>
            <a:fillRect/>
          </a:stretch>
        </p:blipFill>
        <p:spPr bwMode="auto">
          <a:xfrm>
            <a:off x="4791075" y="4183063"/>
            <a:ext cx="374332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119"/>
          <p:cNvGrpSpPr>
            <a:grpSpLocks/>
          </p:cNvGrpSpPr>
          <p:nvPr/>
        </p:nvGrpSpPr>
        <p:grpSpPr bwMode="auto">
          <a:xfrm>
            <a:off x="5006975" y="2716213"/>
            <a:ext cx="3762375" cy="2641600"/>
            <a:chOff x="5007078" y="2715931"/>
            <a:chExt cx="3763086" cy="2641894"/>
          </a:xfrm>
        </p:grpSpPr>
        <p:grpSp>
          <p:nvGrpSpPr>
            <p:cNvPr id="58408" name="Group 117"/>
            <p:cNvGrpSpPr>
              <a:grpSpLocks/>
            </p:cNvGrpSpPr>
            <p:nvPr/>
          </p:nvGrpSpPr>
          <p:grpSpPr bwMode="auto">
            <a:xfrm>
              <a:off x="5007078" y="3166832"/>
              <a:ext cx="3763086" cy="2190993"/>
              <a:chOff x="5007038" y="3166832"/>
              <a:chExt cx="3763056" cy="2190994"/>
            </a:xfrm>
          </p:grpSpPr>
          <p:cxnSp>
            <p:nvCxnSpPr>
              <p:cNvPr id="14347" name="Elbow Connector 84"/>
              <p:cNvCxnSpPr>
                <a:cxnSpLocks noChangeShapeType="1"/>
                <a:stCxn id="86" idx="1"/>
                <a:endCxn id="247816" idx="2"/>
              </p:cNvCxnSpPr>
              <p:nvPr/>
            </p:nvCxnSpPr>
            <p:spPr bwMode="auto">
              <a:xfrm rot="10800000">
                <a:off x="6893329" y="3166831"/>
                <a:ext cx="304855" cy="439786"/>
              </a:xfrm>
              <a:prstGeom prst="bentConnector2">
                <a:avLst/>
              </a:prstGeom>
              <a:ln w="28575">
                <a:headEnd type="none" w="sm" len="sm"/>
                <a:tailEnd type="none" w="sm" len="sm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4348" name="Elbow Connector 398"/>
              <p:cNvCxnSpPr>
                <a:cxnSpLocks noChangeShapeType="1"/>
                <a:stCxn id="84" idx="3"/>
                <a:endCxn id="247816" idx="2"/>
              </p:cNvCxnSpPr>
              <p:nvPr/>
            </p:nvCxnSpPr>
            <p:spPr bwMode="auto">
              <a:xfrm flipV="1">
                <a:off x="6602765" y="3166831"/>
                <a:ext cx="290565" cy="439786"/>
              </a:xfrm>
              <a:prstGeom prst="bentConnector2">
                <a:avLst/>
              </a:prstGeom>
              <a:ln w="28575">
                <a:prstDash val="dash"/>
                <a:headEnd type="none" w="sm" len="sm"/>
                <a:tailEnd type="none" w="sm" len="sm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4349" name="Straight Connector 389"/>
              <p:cNvCxnSpPr>
                <a:cxnSpLocks noChangeShapeType="1"/>
                <a:stCxn id="85" idx="3"/>
                <a:endCxn id="88" idx="1"/>
              </p:cNvCxnSpPr>
              <p:nvPr/>
            </p:nvCxnSpPr>
            <p:spPr bwMode="auto">
              <a:xfrm>
                <a:off x="6602765" y="4321072"/>
                <a:ext cx="595420" cy="1588"/>
              </a:xfrm>
              <a:prstGeom prst="line">
                <a:avLst/>
              </a:prstGeom>
              <a:ln w="28575">
                <a:prstDash val="dash"/>
                <a:headEnd type="none" w="sm" len="sm"/>
                <a:tailEnd type="none" w="sm" len="sm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4350" name="Straight Connector 390"/>
              <p:cNvCxnSpPr>
                <a:cxnSpLocks noChangeShapeType="1"/>
                <a:stCxn id="83" idx="3"/>
                <a:endCxn id="94" idx="1"/>
              </p:cNvCxnSpPr>
              <p:nvPr/>
            </p:nvCxnSpPr>
            <p:spPr bwMode="auto">
              <a:xfrm>
                <a:off x="6578947" y="5106973"/>
                <a:ext cx="619237" cy="1587"/>
              </a:xfrm>
              <a:prstGeom prst="line">
                <a:avLst/>
              </a:prstGeom>
              <a:ln w="28575">
                <a:prstDash val="dash"/>
                <a:headEnd type="none" w="sm" len="sm"/>
                <a:tailEnd type="none" w="sm" len="sm"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</p:cxnSp>
          <p:sp>
            <p:nvSpPr>
              <p:cNvPr id="83" name="_s1167"/>
              <p:cNvSpPr>
                <a:spLocks noChangeArrowheads="1"/>
              </p:cNvSpPr>
              <p:nvPr/>
            </p:nvSpPr>
            <p:spPr bwMode="auto">
              <a:xfrm>
                <a:off x="5007038" y="4857707"/>
                <a:ext cx="1571909" cy="500119"/>
              </a:xfrm>
              <a:prstGeom prst="roundRect">
                <a:avLst>
                  <a:gd name="adj" fmla="val 16667"/>
                </a:avLst>
              </a:prstGeom>
              <a:ln w="28575">
                <a:headEnd/>
                <a:tailEnd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0" tIns="0" rIns="0" bIns="0" anchor="ctr" anchorCtr="1"/>
              <a:lstStyle/>
              <a:p>
                <a:pPr algn="ctr">
                  <a:spcAft>
                    <a:spcPts val="1000"/>
                  </a:spcAft>
                  <a:defRPr/>
                </a:pPr>
                <a:endParaRPr lang="en-US" sz="4000" dirty="0">
                  <a:solidFill>
                    <a:srgbClr val="00206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4" name="_s1167"/>
              <p:cNvSpPr>
                <a:spLocks noChangeArrowheads="1"/>
              </p:cNvSpPr>
              <p:nvPr/>
            </p:nvSpPr>
            <p:spPr bwMode="auto">
              <a:xfrm>
                <a:off x="5030855" y="3357352"/>
                <a:ext cx="1571909" cy="500118"/>
              </a:xfrm>
              <a:prstGeom prst="roundRect">
                <a:avLst>
                  <a:gd name="adj" fmla="val 16667"/>
                </a:avLst>
              </a:prstGeom>
              <a:ln w="28575">
                <a:headEnd/>
                <a:tailEnd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0" tIns="0" rIns="0" bIns="0" anchor="ctr" anchorCtr="1"/>
              <a:lstStyle/>
              <a:p>
                <a:pPr algn="ctr">
                  <a:spcAft>
                    <a:spcPts val="1000"/>
                  </a:spcAft>
                  <a:defRPr/>
                </a:pPr>
                <a:r>
                  <a:rPr lang="en-AU" sz="1200" b="1" dirty="0">
                    <a:solidFill>
                      <a:srgbClr val="002060"/>
                    </a:solidFill>
                  </a:rPr>
                  <a:t>Regional Hydrographic Commissions</a:t>
                </a:r>
                <a:endParaRPr lang="en-US" sz="4000" b="1" dirty="0">
                  <a:solidFill>
                    <a:srgbClr val="00206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5" name="_s1167"/>
              <p:cNvSpPr>
                <a:spLocks noChangeArrowheads="1"/>
              </p:cNvSpPr>
              <p:nvPr/>
            </p:nvSpPr>
            <p:spPr bwMode="auto">
              <a:xfrm>
                <a:off x="5030855" y="4071807"/>
                <a:ext cx="1571909" cy="500118"/>
              </a:xfrm>
              <a:prstGeom prst="roundRect">
                <a:avLst>
                  <a:gd name="adj" fmla="val 16667"/>
                </a:avLst>
              </a:prstGeom>
              <a:ln w="28575">
                <a:headEnd/>
                <a:tailEnd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0" tIns="0" rIns="0" bIns="0" anchor="ctr" anchorCtr="1"/>
              <a:lstStyle/>
              <a:p>
                <a:pPr algn="ctr">
                  <a:spcAft>
                    <a:spcPts val="1000"/>
                  </a:spcAft>
                  <a:defRPr/>
                </a:pPr>
                <a:endParaRPr lang="en-US" sz="4000" dirty="0">
                  <a:solidFill>
                    <a:srgbClr val="00206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6" name="_s1167"/>
              <p:cNvSpPr>
                <a:spLocks noChangeArrowheads="1"/>
              </p:cNvSpPr>
              <p:nvPr/>
            </p:nvSpPr>
            <p:spPr bwMode="auto">
              <a:xfrm>
                <a:off x="7198185" y="3357352"/>
                <a:ext cx="1571909" cy="500118"/>
              </a:xfrm>
              <a:prstGeom prst="roundRect">
                <a:avLst>
                  <a:gd name="adj" fmla="val 16667"/>
                </a:avLst>
              </a:prstGeom>
              <a:ln w="28575">
                <a:headEnd/>
                <a:tailEnd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0" tIns="0" rIns="0" bIns="0" anchor="ctr" anchorCtr="1"/>
              <a:lstStyle/>
              <a:p>
                <a:pPr algn="ctr">
                  <a:spcAft>
                    <a:spcPts val="1000"/>
                  </a:spcAft>
                  <a:defRPr/>
                </a:pPr>
                <a:r>
                  <a:rPr lang="en-AU" sz="1200" b="1" dirty="0">
                    <a:solidFill>
                      <a:srgbClr val="002060"/>
                    </a:solidFill>
                  </a:rPr>
                  <a:t>Capacity Building </a:t>
                </a:r>
                <a:br>
                  <a:rPr lang="en-AU" sz="1200" b="1" dirty="0">
                    <a:solidFill>
                      <a:srgbClr val="002060"/>
                    </a:solidFill>
                  </a:rPr>
                </a:br>
                <a:r>
                  <a:rPr lang="en-AU" sz="1200" b="1" dirty="0">
                    <a:solidFill>
                      <a:srgbClr val="002060"/>
                    </a:solidFill>
                  </a:rPr>
                  <a:t>Sub-Committee</a:t>
                </a:r>
                <a:endParaRPr lang="en-US" sz="4000" dirty="0">
                  <a:solidFill>
                    <a:srgbClr val="00206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8" name="_s1167"/>
              <p:cNvSpPr>
                <a:spLocks noChangeArrowheads="1"/>
              </p:cNvSpPr>
              <p:nvPr/>
            </p:nvSpPr>
            <p:spPr bwMode="auto">
              <a:xfrm>
                <a:off x="7198185" y="4071807"/>
                <a:ext cx="1571909" cy="500118"/>
              </a:xfrm>
              <a:prstGeom prst="roundRect">
                <a:avLst>
                  <a:gd name="adj" fmla="val 16667"/>
                </a:avLst>
              </a:prstGeom>
              <a:ln w="28575">
                <a:headEnd/>
                <a:tailEnd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0" tIns="0" rIns="0" bIns="0" anchor="ctr" anchorCtr="1"/>
              <a:lstStyle/>
              <a:p>
                <a:pPr algn="ctr">
                  <a:spcAft>
                    <a:spcPts val="1000"/>
                  </a:spcAft>
                  <a:defRPr/>
                </a:pPr>
                <a:endParaRPr lang="en-US" sz="4000" dirty="0">
                  <a:solidFill>
                    <a:srgbClr val="00206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" name="_s1167"/>
              <p:cNvSpPr>
                <a:spLocks noChangeArrowheads="1"/>
              </p:cNvSpPr>
              <p:nvPr/>
            </p:nvSpPr>
            <p:spPr bwMode="auto">
              <a:xfrm>
                <a:off x="7198185" y="4857707"/>
                <a:ext cx="1571909" cy="500119"/>
              </a:xfrm>
              <a:prstGeom prst="roundRect">
                <a:avLst>
                  <a:gd name="adj" fmla="val 16667"/>
                </a:avLst>
              </a:prstGeom>
              <a:ln w="28575">
                <a:headEnd/>
                <a:tailEnd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lIns="0" tIns="0" rIns="0" bIns="0" anchor="ctr" anchorCtr="1"/>
              <a:lstStyle/>
              <a:p>
                <a:pPr algn="ctr">
                  <a:spcAft>
                    <a:spcPts val="1000"/>
                  </a:spcAft>
                  <a:defRPr/>
                </a:pPr>
                <a:endParaRPr lang="en-US" sz="4000" dirty="0">
                  <a:solidFill>
                    <a:srgbClr val="002060"/>
                  </a:solidFill>
                  <a:latin typeface="Times New Roman" pitchFamily="18" charset="0"/>
                </a:endParaRPr>
              </a:p>
            </p:txBody>
          </p:sp>
        </p:grpSp>
        <p:cxnSp>
          <p:nvCxnSpPr>
            <p:cNvPr id="14351" name="Straight Connector 391"/>
            <p:cNvCxnSpPr>
              <a:cxnSpLocks noChangeShapeType="1"/>
            </p:cNvCxnSpPr>
            <p:nvPr/>
          </p:nvCxnSpPr>
          <p:spPr bwMode="auto">
            <a:xfrm rot="5400000">
              <a:off x="5662935" y="3927327"/>
              <a:ext cx="2438671" cy="15878"/>
            </a:xfrm>
            <a:prstGeom prst="line">
              <a:avLst/>
            </a:prstGeom>
            <a:ln w="28575">
              <a:prstDash val="dash"/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</p:grpSp>
      <p:grpSp>
        <p:nvGrpSpPr>
          <p:cNvPr id="58370" name="Group 130"/>
          <p:cNvGrpSpPr>
            <a:grpSpLocks/>
          </p:cNvGrpSpPr>
          <p:nvPr/>
        </p:nvGrpSpPr>
        <p:grpSpPr bwMode="auto">
          <a:xfrm>
            <a:off x="785813" y="357188"/>
            <a:ext cx="5786437" cy="1035050"/>
            <a:chOff x="785813" y="357166"/>
            <a:chExt cx="5786451" cy="1035413"/>
          </a:xfrm>
        </p:grpSpPr>
        <p:sp>
          <p:nvSpPr>
            <p:cNvPr id="247811" name="_s1167"/>
            <p:cNvSpPr>
              <a:spLocks noChangeArrowheads="1"/>
            </p:cNvSpPr>
            <p:nvPr/>
          </p:nvSpPr>
          <p:spPr bwMode="auto">
            <a:xfrm>
              <a:off x="785813" y="357166"/>
              <a:ext cx="5572138" cy="1035413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2060"/>
                  </a:solidFill>
                </a:rPr>
                <a:t>INTERNATIONAL HYDROGRAPHIC CONFERENCE</a:t>
              </a:r>
              <a:endParaRPr lang="en-US" sz="3600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cxnSp>
          <p:nvCxnSpPr>
            <p:cNvPr id="14398" name="Elbow Connector 250"/>
            <p:cNvCxnSpPr>
              <a:cxnSpLocks noChangeShapeType="1"/>
              <a:stCxn id="247811" idx="3"/>
              <a:endCxn id="247818" idx="1"/>
            </p:cNvCxnSpPr>
            <p:nvPr/>
          </p:nvCxnSpPr>
          <p:spPr bwMode="auto">
            <a:xfrm>
              <a:off x="6357951" y="874873"/>
              <a:ext cx="214313" cy="0"/>
            </a:xfrm>
            <a:prstGeom prst="bentConnector3">
              <a:avLst>
                <a:gd name="adj1" fmla="val 50000"/>
              </a:avLst>
            </a:prstGeom>
            <a:ln w="28575"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</p:grpSp>
      <p:sp>
        <p:nvSpPr>
          <p:cNvPr id="247818" name="_s1167"/>
          <p:cNvSpPr>
            <a:spLocks noChangeArrowheads="1"/>
          </p:cNvSpPr>
          <p:nvPr/>
        </p:nvSpPr>
        <p:spPr bwMode="auto">
          <a:xfrm>
            <a:off x="6572250" y="595313"/>
            <a:ext cx="2286000" cy="558800"/>
          </a:xfrm>
          <a:prstGeom prst="roundRect">
            <a:avLst>
              <a:gd name="adj" fmla="val 16667"/>
            </a:avLst>
          </a:prstGeom>
          <a:ln w="28575"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</a:rPr>
              <a:t>INTERNATIONAL HYDROGRAPHIC BUREAU</a:t>
            </a:r>
            <a:endParaRPr lang="en-US" sz="36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grpSp>
        <p:nvGrpSpPr>
          <p:cNvPr id="58372" name="Group 71"/>
          <p:cNvGrpSpPr>
            <a:grpSpLocks/>
          </p:cNvGrpSpPr>
          <p:nvPr/>
        </p:nvGrpSpPr>
        <p:grpSpPr bwMode="auto">
          <a:xfrm>
            <a:off x="214313" y="1154113"/>
            <a:ext cx="8750300" cy="2019300"/>
            <a:chOff x="214313" y="744503"/>
            <a:chExt cx="8750300" cy="2019335"/>
          </a:xfrm>
        </p:grpSpPr>
        <p:cxnSp>
          <p:nvCxnSpPr>
            <p:cNvPr id="14384" name="Elbow Connector 56"/>
            <p:cNvCxnSpPr>
              <a:cxnSpLocks noChangeShapeType="1"/>
              <a:stCxn id="247811" idx="2"/>
              <a:endCxn id="247816" idx="0"/>
            </p:cNvCxnSpPr>
            <p:nvPr/>
          </p:nvCxnSpPr>
          <p:spPr bwMode="auto">
            <a:xfrm rot="16200000" flipH="1">
              <a:off x="4588658" y="-34151"/>
              <a:ext cx="1287484" cy="3321050"/>
            </a:xfrm>
            <a:prstGeom prst="bentConnector3">
              <a:avLst>
                <a:gd name="adj1" fmla="val 61021"/>
              </a:avLst>
            </a:prstGeom>
            <a:ln w="28575"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4385" name="Elbow Connector 55"/>
            <p:cNvCxnSpPr>
              <a:cxnSpLocks noChangeShapeType="1"/>
              <a:stCxn id="247818" idx="2"/>
              <a:endCxn id="247816" idx="0"/>
            </p:cNvCxnSpPr>
            <p:nvPr/>
          </p:nvCxnSpPr>
          <p:spPr bwMode="auto">
            <a:xfrm rot="5400000">
              <a:off x="6541281" y="1096147"/>
              <a:ext cx="1525613" cy="822325"/>
            </a:xfrm>
            <a:prstGeom prst="bentConnector3">
              <a:avLst>
                <a:gd name="adj1" fmla="val 67568"/>
              </a:avLst>
            </a:prstGeom>
            <a:ln w="28575"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4386" name="Elbow Connector 81"/>
            <p:cNvCxnSpPr>
              <a:cxnSpLocks noChangeShapeType="1"/>
              <a:stCxn id="247811" idx="2"/>
              <a:endCxn id="247815" idx="0"/>
            </p:cNvCxnSpPr>
            <p:nvPr/>
          </p:nvCxnSpPr>
          <p:spPr bwMode="auto">
            <a:xfrm rot="5400000">
              <a:off x="2282021" y="986611"/>
              <a:ext cx="1293834" cy="1285875"/>
            </a:xfrm>
            <a:prstGeom prst="bentConnector3">
              <a:avLst>
                <a:gd name="adj1" fmla="val 60967"/>
              </a:avLst>
            </a:prstGeom>
            <a:ln w="28575"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4387" name="Elbow Connector 81"/>
            <p:cNvCxnSpPr>
              <a:cxnSpLocks noChangeShapeType="1"/>
              <a:stCxn id="247811" idx="2"/>
              <a:endCxn id="247817" idx="0"/>
            </p:cNvCxnSpPr>
            <p:nvPr/>
          </p:nvCxnSpPr>
          <p:spPr bwMode="auto">
            <a:xfrm rot="16200000" flipH="1">
              <a:off x="4026692" y="527816"/>
              <a:ext cx="287342" cy="1196975"/>
            </a:xfrm>
            <a:prstGeom prst="bentConnector3">
              <a:avLst>
                <a:gd name="adj1" fmla="val 50000"/>
              </a:avLst>
            </a:prstGeom>
            <a:ln w="28575"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sp>
          <p:nvSpPr>
            <p:cNvPr id="247815" name="_s1167"/>
            <p:cNvSpPr>
              <a:spLocks noChangeArrowheads="1"/>
            </p:cNvSpPr>
            <p:nvPr/>
          </p:nvSpPr>
          <p:spPr bwMode="auto">
            <a:xfrm>
              <a:off x="214313" y="2276467"/>
              <a:ext cx="4143375" cy="487371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spcAft>
                  <a:spcPts val="1000"/>
                </a:spcAft>
                <a:defRPr/>
              </a:pPr>
              <a:r>
                <a:rPr lang="en-AU" sz="1200" b="1" dirty="0">
                  <a:solidFill>
                    <a:srgbClr val="002060"/>
                  </a:solidFill>
                </a:rPr>
                <a:t>Hydrographic Services and Standards Committee </a:t>
              </a:r>
              <a:br>
                <a:rPr lang="en-AU" sz="1200" b="1" dirty="0">
                  <a:solidFill>
                    <a:srgbClr val="002060"/>
                  </a:solidFill>
                </a:rPr>
              </a:br>
              <a:r>
                <a:rPr lang="en-AU" sz="1200" b="1" dirty="0">
                  <a:solidFill>
                    <a:srgbClr val="002060"/>
                  </a:solidFill>
                </a:rPr>
                <a:t>(HSSC)</a:t>
              </a:r>
              <a:endParaRPr lang="en-US" sz="4000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247817" name="_s1167"/>
            <p:cNvSpPr>
              <a:spLocks noChangeArrowheads="1"/>
            </p:cNvSpPr>
            <p:nvPr/>
          </p:nvSpPr>
          <p:spPr bwMode="auto">
            <a:xfrm>
              <a:off x="3678238" y="1269974"/>
              <a:ext cx="2179637" cy="392120"/>
            </a:xfrm>
            <a:prstGeom prst="roundRect">
              <a:avLst>
                <a:gd name="adj" fmla="val 20488"/>
              </a:avLst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defRPr/>
              </a:pPr>
              <a:r>
                <a:rPr lang="en-AU" sz="1200" b="1" dirty="0">
                  <a:solidFill>
                    <a:srgbClr val="002060"/>
                  </a:solidFill>
                </a:rPr>
                <a:t>Finance Committee</a:t>
              </a:r>
            </a:p>
            <a:p>
              <a:pPr algn="ctr">
                <a:defRPr/>
              </a:pPr>
              <a:r>
                <a:rPr lang="en-AU" sz="1200" b="1" dirty="0">
                  <a:solidFill>
                    <a:srgbClr val="002060"/>
                  </a:solidFill>
                </a:rPr>
                <a:t>(FC)</a:t>
              </a:r>
            </a:p>
          </p:txBody>
        </p:sp>
        <p:sp>
          <p:nvSpPr>
            <p:cNvPr id="247816" name="_s1167"/>
            <p:cNvSpPr>
              <a:spLocks noChangeArrowheads="1"/>
            </p:cNvSpPr>
            <p:nvPr/>
          </p:nvSpPr>
          <p:spPr bwMode="auto">
            <a:xfrm>
              <a:off x="4821238" y="2270116"/>
              <a:ext cx="4143375" cy="487371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spcAft>
                  <a:spcPts val="1000"/>
                </a:spcAft>
                <a:defRPr/>
              </a:pPr>
              <a:r>
                <a:rPr lang="en-AU" sz="1200" b="1" dirty="0">
                  <a:solidFill>
                    <a:srgbClr val="002060"/>
                  </a:solidFill>
                </a:rPr>
                <a:t>Inter-Regional Coordination Committee </a:t>
              </a:r>
              <a:br>
                <a:rPr lang="en-AU" sz="1200" b="1" dirty="0">
                  <a:solidFill>
                    <a:srgbClr val="002060"/>
                  </a:solidFill>
                </a:rPr>
              </a:br>
              <a:r>
                <a:rPr lang="en-AU" sz="1200" b="1" dirty="0">
                  <a:solidFill>
                    <a:srgbClr val="002060"/>
                  </a:solidFill>
                </a:rPr>
                <a:t>(IRCC)</a:t>
              </a:r>
              <a:endParaRPr lang="en-US" sz="4000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8373" name="Group 63"/>
          <p:cNvGrpSpPr>
            <a:grpSpLocks/>
          </p:cNvGrpSpPr>
          <p:nvPr/>
        </p:nvGrpSpPr>
        <p:grpSpPr bwMode="auto">
          <a:xfrm>
            <a:off x="636588" y="3141663"/>
            <a:ext cx="3503612" cy="2454275"/>
            <a:chOff x="142875" y="2779603"/>
            <a:chExt cx="4286250" cy="2406760"/>
          </a:xfrm>
        </p:grpSpPr>
        <p:cxnSp>
          <p:nvCxnSpPr>
            <p:cNvPr id="14363" name="Elbow Connector 47"/>
            <p:cNvCxnSpPr>
              <a:cxnSpLocks noChangeShapeType="1"/>
              <a:stCxn id="247822" idx="3"/>
              <a:endCxn id="247815" idx="2"/>
            </p:cNvCxnSpPr>
            <p:nvPr/>
          </p:nvCxnSpPr>
          <p:spPr bwMode="auto">
            <a:xfrm flipV="1">
              <a:off x="2143255" y="2779603"/>
              <a:ext cx="151485" cy="2187256"/>
            </a:xfrm>
            <a:prstGeom prst="bentConnector2">
              <a:avLst/>
            </a:prstGeom>
            <a:ln w="28575"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4364" name="Elbow Connector 48"/>
            <p:cNvCxnSpPr>
              <a:cxnSpLocks noChangeShapeType="1"/>
              <a:stCxn id="247815" idx="2"/>
              <a:endCxn id="247821" idx="3"/>
            </p:cNvCxnSpPr>
            <p:nvPr/>
          </p:nvCxnSpPr>
          <p:spPr bwMode="auto">
            <a:xfrm rot="5400000">
              <a:off x="1446063" y="3476794"/>
              <a:ext cx="1545868" cy="151485"/>
            </a:xfrm>
            <a:prstGeom prst="bentConnector2">
              <a:avLst/>
            </a:prstGeom>
            <a:ln w="28575"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4365" name="Elbow Connector 49"/>
            <p:cNvCxnSpPr>
              <a:cxnSpLocks noChangeShapeType="1"/>
              <a:stCxn id="247815" idx="2"/>
              <a:endCxn id="247820" idx="3"/>
            </p:cNvCxnSpPr>
            <p:nvPr/>
          </p:nvCxnSpPr>
          <p:spPr bwMode="auto">
            <a:xfrm rot="5400000">
              <a:off x="1738735" y="3184122"/>
              <a:ext cx="960524" cy="151485"/>
            </a:xfrm>
            <a:prstGeom prst="bentConnector2">
              <a:avLst/>
            </a:prstGeom>
            <a:ln w="28575"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4366" name="Elbow Connector 50"/>
            <p:cNvCxnSpPr>
              <a:cxnSpLocks noChangeShapeType="1"/>
              <a:stCxn id="247819" idx="3"/>
              <a:endCxn id="247815" idx="2"/>
            </p:cNvCxnSpPr>
            <p:nvPr/>
          </p:nvCxnSpPr>
          <p:spPr bwMode="auto">
            <a:xfrm flipV="1">
              <a:off x="2143255" y="2779603"/>
              <a:ext cx="151485" cy="389191"/>
            </a:xfrm>
            <a:prstGeom prst="bentConnector2">
              <a:avLst/>
            </a:prstGeom>
            <a:ln w="28575"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4367" name="Elbow Connector 51"/>
            <p:cNvCxnSpPr>
              <a:cxnSpLocks noChangeShapeType="1"/>
              <a:stCxn id="247828" idx="1"/>
              <a:endCxn id="247815" idx="2"/>
            </p:cNvCxnSpPr>
            <p:nvPr/>
          </p:nvCxnSpPr>
          <p:spPr bwMode="auto">
            <a:xfrm rot="10800000">
              <a:off x="2294740" y="2779603"/>
              <a:ext cx="134005" cy="2191926"/>
            </a:xfrm>
            <a:prstGeom prst="bentConnector2">
              <a:avLst/>
            </a:prstGeom>
            <a:ln w="28575"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4368" name="Elbow Connector 52"/>
            <p:cNvCxnSpPr>
              <a:cxnSpLocks noChangeShapeType="1"/>
              <a:stCxn id="247827" idx="1"/>
              <a:endCxn id="247815" idx="2"/>
            </p:cNvCxnSpPr>
            <p:nvPr/>
          </p:nvCxnSpPr>
          <p:spPr bwMode="auto">
            <a:xfrm rot="10800000">
              <a:off x="2294740" y="2779603"/>
              <a:ext cx="134005" cy="1545868"/>
            </a:xfrm>
            <a:prstGeom prst="bentConnector2">
              <a:avLst/>
            </a:prstGeom>
            <a:ln w="28575"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4369" name="Elbow Connector 53"/>
            <p:cNvCxnSpPr>
              <a:cxnSpLocks noChangeShapeType="1"/>
              <a:stCxn id="247826" idx="1"/>
              <a:endCxn id="247815" idx="2"/>
            </p:cNvCxnSpPr>
            <p:nvPr/>
          </p:nvCxnSpPr>
          <p:spPr bwMode="auto">
            <a:xfrm rot="10800000">
              <a:off x="2294740" y="2779603"/>
              <a:ext cx="134005" cy="957411"/>
            </a:xfrm>
            <a:prstGeom prst="bentConnector2">
              <a:avLst/>
            </a:prstGeom>
            <a:ln w="28575"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4370" name="Elbow Connector 54"/>
            <p:cNvCxnSpPr>
              <a:cxnSpLocks noChangeShapeType="1"/>
              <a:stCxn id="247815" idx="2"/>
              <a:endCxn id="247825" idx="1"/>
            </p:cNvCxnSpPr>
            <p:nvPr/>
          </p:nvCxnSpPr>
          <p:spPr bwMode="auto">
            <a:xfrm rot="16200000" flipH="1">
              <a:off x="2167925" y="2906417"/>
              <a:ext cx="387634" cy="134005"/>
            </a:xfrm>
            <a:prstGeom prst="bentConnector2">
              <a:avLst/>
            </a:prstGeom>
            <a:ln w="28575"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sp>
          <p:nvSpPr>
            <p:cNvPr id="247819" name="_s1167"/>
            <p:cNvSpPr>
              <a:spLocks noChangeArrowheads="1"/>
            </p:cNvSpPr>
            <p:nvPr/>
          </p:nvSpPr>
          <p:spPr bwMode="auto">
            <a:xfrm>
              <a:off x="142875" y="2953961"/>
              <a:ext cx="2000380" cy="429667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spcAft>
                  <a:spcPts val="1000"/>
                </a:spcAft>
                <a:defRPr/>
              </a:pPr>
              <a:endParaRPr lang="en-AU" sz="1050" b="1" dirty="0">
                <a:solidFill>
                  <a:srgbClr val="002060"/>
                </a:solidFill>
              </a:endParaRPr>
            </a:p>
          </p:txBody>
        </p:sp>
        <p:sp>
          <p:nvSpPr>
            <p:cNvPr id="247820" name="_s1167"/>
            <p:cNvSpPr>
              <a:spLocks noChangeArrowheads="1"/>
            </p:cNvSpPr>
            <p:nvPr/>
          </p:nvSpPr>
          <p:spPr bwMode="auto">
            <a:xfrm>
              <a:off x="154528" y="3537747"/>
              <a:ext cx="1988727" cy="401646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spcAft>
                  <a:spcPts val="1000"/>
                </a:spcAft>
                <a:defRPr/>
              </a:pPr>
              <a:endParaRPr lang="en-AU" sz="1050" b="1" dirty="0">
                <a:solidFill>
                  <a:srgbClr val="002060"/>
                </a:solidFill>
              </a:endParaRPr>
            </a:p>
          </p:txBody>
        </p:sp>
        <p:sp>
          <p:nvSpPr>
            <p:cNvPr id="247821" name="_s1167"/>
            <p:cNvSpPr>
              <a:spLocks noChangeArrowheads="1"/>
            </p:cNvSpPr>
            <p:nvPr/>
          </p:nvSpPr>
          <p:spPr bwMode="auto">
            <a:xfrm>
              <a:off x="154528" y="4096627"/>
              <a:ext cx="1988727" cy="457689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spcAft>
                  <a:spcPts val="1000"/>
                </a:spcAft>
                <a:defRPr/>
              </a:pPr>
              <a:endParaRPr lang="fr-FR" sz="1050" b="1" dirty="0">
                <a:solidFill>
                  <a:srgbClr val="002060"/>
                </a:solidFill>
              </a:endParaRPr>
            </a:p>
          </p:txBody>
        </p:sp>
        <p:sp>
          <p:nvSpPr>
            <p:cNvPr id="247822" name="_s1167"/>
            <p:cNvSpPr>
              <a:spLocks noChangeArrowheads="1"/>
            </p:cNvSpPr>
            <p:nvPr/>
          </p:nvSpPr>
          <p:spPr bwMode="auto">
            <a:xfrm>
              <a:off x="142875" y="4753582"/>
              <a:ext cx="2000380" cy="428110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spcAft>
                  <a:spcPts val="1000"/>
                </a:spcAft>
                <a:defRPr/>
              </a:pPr>
              <a:endParaRPr lang="en-AU" sz="1050" b="1" dirty="0">
                <a:solidFill>
                  <a:srgbClr val="002060"/>
                </a:solidFill>
              </a:endParaRPr>
            </a:p>
          </p:txBody>
        </p:sp>
        <p:sp>
          <p:nvSpPr>
            <p:cNvPr id="247825" name="_s1167"/>
            <p:cNvSpPr>
              <a:spLocks noChangeArrowheads="1"/>
            </p:cNvSpPr>
            <p:nvPr/>
          </p:nvSpPr>
          <p:spPr bwMode="auto">
            <a:xfrm>
              <a:off x="2428745" y="2952404"/>
              <a:ext cx="2000380" cy="429667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spcAft>
                  <a:spcPts val="1000"/>
                </a:spcAft>
                <a:defRPr/>
              </a:pPr>
              <a:r>
                <a:rPr lang="en-AU" sz="2400" b="1" dirty="0">
                  <a:solidFill>
                    <a:schemeClr val="tx1"/>
                  </a:solidFill>
                </a:rPr>
                <a:t>MSDIWG</a:t>
              </a:r>
            </a:p>
          </p:txBody>
        </p:sp>
        <p:sp>
          <p:nvSpPr>
            <p:cNvPr id="247826" name="_s1167"/>
            <p:cNvSpPr>
              <a:spLocks noChangeArrowheads="1"/>
            </p:cNvSpPr>
            <p:nvPr/>
          </p:nvSpPr>
          <p:spPr bwMode="auto">
            <a:xfrm>
              <a:off x="2428745" y="3522180"/>
              <a:ext cx="2000380" cy="429667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spcAft>
                  <a:spcPts val="1000"/>
                </a:spcAft>
                <a:defRPr/>
              </a:pPr>
              <a:endParaRPr lang="en-AU" sz="1050" b="1" dirty="0">
                <a:solidFill>
                  <a:srgbClr val="002060"/>
                </a:solidFill>
              </a:endParaRPr>
            </a:p>
          </p:txBody>
        </p:sp>
        <p:sp>
          <p:nvSpPr>
            <p:cNvPr id="247827" name="_s1167"/>
            <p:cNvSpPr>
              <a:spLocks noChangeArrowheads="1"/>
            </p:cNvSpPr>
            <p:nvPr/>
          </p:nvSpPr>
          <p:spPr bwMode="auto">
            <a:xfrm>
              <a:off x="2428745" y="4112195"/>
              <a:ext cx="2000380" cy="428110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spcAft>
                  <a:spcPts val="1000"/>
                </a:spcAft>
                <a:defRPr/>
              </a:pPr>
              <a:endParaRPr lang="en-AU" sz="1050" b="1" dirty="0">
                <a:solidFill>
                  <a:srgbClr val="002060"/>
                </a:solidFill>
              </a:endParaRPr>
            </a:p>
          </p:txBody>
        </p:sp>
        <p:sp>
          <p:nvSpPr>
            <p:cNvPr id="247828" name="_s1167"/>
            <p:cNvSpPr>
              <a:spLocks noChangeArrowheads="1"/>
            </p:cNvSpPr>
            <p:nvPr/>
          </p:nvSpPr>
          <p:spPr bwMode="auto">
            <a:xfrm>
              <a:off x="2428745" y="4758252"/>
              <a:ext cx="2000380" cy="428111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spcAft>
                  <a:spcPts val="1000"/>
                </a:spcAft>
                <a:defRPr/>
              </a:pPr>
              <a:endParaRPr lang="en-AU" sz="105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8376" name="Group 131"/>
          <p:cNvGrpSpPr>
            <a:grpSpLocks/>
          </p:cNvGrpSpPr>
          <p:nvPr/>
        </p:nvGrpSpPr>
        <p:grpSpPr bwMode="auto">
          <a:xfrm>
            <a:off x="285750" y="1392238"/>
            <a:ext cx="8501063" cy="4926012"/>
            <a:chOff x="285720" y="1392578"/>
            <a:chExt cx="8501122" cy="4925474"/>
          </a:xfrm>
        </p:grpSpPr>
        <p:cxnSp>
          <p:nvCxnSpPr>
            <p:cNvPr id="111" name="Elbow Connector 46"/>
            <p:cNvCxnSpPr>
              <a:cxnSpLocks noChangeShapeType="1"/>
              <a:stCxn id="76" idx="1"/>
              <a:endCxn id="247815" idx="2"/>
            </p:cNvCxnSpPr>
            <p:nvPr/>
          </p:nvCxnSpPr>
          <p:spPr bwMode="auto">
            <a:xfrm rot="10800000">
              <a:off x="2285984" y="3173558"/>
              <a:ext cx="111126" cy="2893696"/>
            </a:xfrm>
            <a:prstGeom prst="bentConnector2">
              <a:avLst/>
            </a:prstGeom>
            <a:ln w="28575"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4392" name="Elbow Connector 46"/>
            <p:cNvCxnSpPr>
              <a:cxnSpLocks noChangeShapeType="1"/>
              <a:stCxn id="247811" idx="2"/>
              <a:endCxn id="79" idx="0"/>
            </p:cNvCxnSpPr>
            <p:nvPr/>
          </p:nvCxnSpPr>
          <p:spPr bwMode="auto">
            <a:xfrm rot="5400000">
              <a:off x="2154238" y="273365"/>
              <a:ext cx="298417" cy="2536843"/>
            </a:xfrm>
            <a:prstGeom prst="bentConnector3">
              <a:avLst>
                <a:gd name="adj1" fmla="val 50000"/>
              </a:avLst>
            </a:prstGeom>
            <a:ln w="28575"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  <p:sp>
          <p:nvSpPr>
            <p:cNvPr id="76" name="_s1167"/>
            <p:cNvSpPr>
              <a:spLocks noChangeArrowheads="1"/>
            </p:cNvSpPr>
            <p:nvPr/>
          </p:nvSpPr>
          <p:spPr bwMode="auto">
            <a:xfrm>
              <a:off x="2397110" y="5818045"/>
              <a:ext cx="1571636" cy="500007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spcAft>
                  <a:spcPts val="1000"/>
                </a:spcAft>
                <a:defRPr/>
              </a:pPr>
              <a:r>
                <a:rPr lang="en-AU" sz="1200" b="1" dirty="0">
                  <a:solidFill>
                    <a:srgbClr val="002060"/>
                  </a:solidFill>
                </a:rPr>
                <a:t> other WGs as required</a:t>
              </a:r>
              <a:endParaRPr lang="en-US" sz="4000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79" name="_s1167"/>
            <p:cNvSpPr>
              <a:spLocks noChangeArrowheads="1"/>
            </p:cNvSpPr>
            <p:nvPr/>
          </p:nvSpPr>
          <p:spPr bwMode="auto">
            <a:xfrm>
              <a:off x="285720" y="1690995"/>
              <a:ext cx="1500198" cy="500007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spcAft>
                  <a:spcPts val="1000"/>
                </a:spcAft>
                <a:defRPr/>
              </a:pPr>
              <a:r>
                <a:rPr lang="en-AU" sz="1200" b="1" dirty="0">
                  <a:solidFill>
                    <a:srgbClr val="002060"/>
                  </a:solidFill>
                </a:rPr>
                <a:t> WGs as required</a:t>
              </a:r>
              <a:endParaRPr lang="en-US" sz="4000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sp>
          <p:nvSpPr>
            <p:cNvPr id="82" name="_s1167"/>
            <p:cNvSpPr>
              <a:spLocks noChangeArrowheads="1"/>
            </p:cNvSpPr>
            <p:nvPr/>
          </p:nvSpPr>
          <p:spPr bwMode="auto">
            <a:xfrm>
              <a:off x="7215206" y="5643439"/>
              <a:ext cx="1571636" cy="500007"/>
            </a:xfrm>
            <a:prstGeom prst="roundRect">
              <a:avLst>
                <a:gd name="adj" fmla="val 16667"/>
              </a:avLst>
            </a:prstGeom>
            <a:ln w="28575"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>
                <a:spcAft>
                  <a:spcPts val="1000"/>
                </a:spcAft>
                <a:defRPr/>
              </a:pPr>
              <a:r>
                <a:rPr lang="en-AU" sz="1200" b="1" dirty="0">
                  <a:solidFill>
                    <a:srgbClr val="002060"/>
                  </a:solidFill>
                </a:rPr>
                <a:t> other WGs as required</a:t>
              </a:r>
              <a:endParaRPr lang="en-US" sz="4000" dirty="0">
                <a:solidFill>
                  <a:srgbClr val="002060"/>
                </a:solidFill>
                <a:latin typeface="Times New Roman" pitchFamily="18" charset="0"/>
              </a:endParaRPr>
            </a:p>
          </p:txBody>
        </p:sp>
        <p:cxnSp>
          <p:nvCxnSpPr>
            <p:cNvPr id="114" name="Elbow Connector 46"/>
            <p:cNvCxnSpPr>
              <a:cxnSpLocks noChangeShapeType="1"/>
              <a:stCxn id="247816" idx="2"/>
              <a:endCxn id="82" idx="1"/>
            </p:cNvCxnSpPr>
            <p:nvPr/>
          </p:nvCxnSpPr>
          <p:spPr bwMode="auto">
            <a:xfrm rot="16200000" flipH="1">
              <a:off x="5690560" y="4369590"/>
              <a:ext cx="2727027" cy="322265"/>
            </a:xfrm>
            <a:prstGeom prst="bentConnector2">
              <a:avLst/>
            </a:prstGeom>
            <a:ln w="28575">
              <a:headEnd type="none" w="sm" len="sm"/>
              <a:tailEnd type="none" w="sm" len="sm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cxnSp>
      </p:grpSp>
      <p:sp>
        <p:nvSpPr>
          <p:cNvPr id="2" name="Tekstvak 1"/>
          <p:cNvSpPr txBox="1"/>
          <p:nvPr/>
        </p:nvSpPr>
        <p:spPr>
          <a:xfrm rot="5400000">
            <a:off x="3650903" y="521437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INSPIRE</a:t>
            </a:r>
            <a:endParaRPr lang="nl-NL" dirty="0">
              <a:solidFill>
                <a:srgbClr val="FFFF00"/>
              </a:solidFill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103313" y="4005263"/>
            <a:ext cx="2357437" cy="1016000"/>
          </a:xfrm>
          <a:prstGeom prst="rect">
            <a:avLst/>
          </a:prstGeom>
          <a:solidFill>
            <a:schemeClr val="bg1">
              <a:lumMod val="60000"/>
              <a:lumOff val="40000"/>
              <a:alpha val="5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000" dirty="0">
                <a:cs typeface="+mn-cs"/>
              </a:rPr>
              <a:t>Technical Working Programme</a:t>
            </a:r>
          </a:p>
        </p:txBody>
      </p:sp>
      <p:sp>
        <p:nvSpPr>
          <p:cNvPr id="58375" name="TextBox 65"/>
          <p:cNvSpPr txBox="1">
            <a:spLocks noChangeArrowheads="1"/>
          </p:cNvSpPr>
          <p:nvPr/>
        </p:nvSpPr>
        <p:spPr bwMode="auto">
          <a:xfrm>
            <a:off x="5707063" y="4214813"/>
            <a:ext cx="2357437" cy="1000125"/>
          </a:xfrm>
          <a:prstGeom prst="rect">
            <a:avLst/>
          </a:prstGeom>
          <a:solidFill>
            <a:srgbClr val="66CCFF">
              <a:alpha val="50195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/>
            <a:r>
              <a:rPr lang="en-AU" altLang="nl-NL" sz="2000"/>
              <a:t>Regional Coordination</a:t>
            </a:r>
          </a:p>
        </p:txBody>
      </p:sp>
    </p:spTree>
    <p:extLst>
      <p:ext uri="{BB962C8B-B14F-4D97-AF65-F5344CB8AC3E}">
        <p14:creationId xmlns:p14="http://schemas.microsoft.com/office/powerpoint/2010/main" val="311234949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539750" y="115888"/>
          <a:ext cx="6840539" cy="6553214"/>
        </p:xfrm>
        <a:graphic>
          <a:graphicData uri="http://schemas.openxmlformats.org/drawingml/2006/table">
            <a:tbl>
              <a:tblPr firstRow="1" firstCol="1" bandRow="1"/>
              <a:tblGrid>
                <a:gridCol w="1241831"/>
                <a:gridCol w="1060441"/>
                <a:gridCol w="1060441"/>
                <a:gridCol w="1060441"/>
                <a:gridCol w="857248"/>
                <a:gridCol w="792714"/>
                <a:gridCol w="767423"/>
              </a:tblGrid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EU Members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NHC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BSHC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NSHC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MBSHC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EAtHC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ARHC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Austria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Belgium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Bulgaria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Cyprus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43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kern="1200" noProof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Czech Republic</a:t>
                      </a:r>
                      <a:endParaRPr lang="en-GB" sz="1000" b="1" kern="1200" noProof="0">
                        <a:solidFill>
                          <a:schemeClr val="tx1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Denmark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Estonia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Finland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France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Germany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Greece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Hungary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Ireland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Italy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Latvia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Lithuania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Luxembourg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Malta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Netherlands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Poland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Portugal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Romania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Slovakia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Slovenia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Spain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Sweden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3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United Kingdom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Other EEA members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Iceland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05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Liechtenstein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000" b="1" noProof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Norway</a:t>
                      </a:r>
                      <a:endParaRPr lang="en-GB" sz="1000" noProof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noProof="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XXX</a:t>
                      </a:r>
                      <a:endParaRPr lang="en-GB" sz="1000" noProof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18" marR="3191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9667" name="ZoneTexte 1"/>
          <p:cNvSpPr txBox="1">
            <a:spLocks noChangeArrowheads="1"/>
          </p:cNvSpPr>
          <p:nvPr/>
        </p:nvSpPr>
        <p:spPr bwMode="auto">
          <a:xfrm>
            <a:off x="7272338" y="5519738"/>
            <a:ext cx="1908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GB" altLang="nl-NL" sz="1200" b="1">
                <a:latin typeface="Arial" charset="0"/>
              </a:rPr>
              <a:t>XXX: Full member</a:t>
            </a:r>
          </a:p>
          <a:p>
            <a:r>
              <a:rPr lang="en-GB" altLang="nl-NL" sz="1200" b="1">
                <a:latin typeface="Arial" charset="0"/>
              </a:rPr>
              <a:t>XX: Associate member</a:t>
            </a:r>
          </a:p>
          <a:p>
            <a:r>
              <a:rPr lang="en-GB" altLang="nl-NL" sz="1200" b="1">
                <a:latin typeface="Arial" charset="0"/>
              </a:rPr>
              <a:t>X: Observer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272338" y="115888"/>
            <a:ext cx="2052637" cy="1497012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dirty="0" smtClean="0"/>
              <a:t>European</a:t>
            </a:r>
            <a:br>
              <a:rPr lang="en-GB" sz="3600" dirty="0" smtClean="0"/>
            </a:br>
            <a:r>
              <a:rPr lang="en-GB" sz="3600" dirty="0" smtClean="0"/>
              <a:t>dimension</a:t>
            </a:r>
            <a:br>
              <a:rPr lang="en-GB" sz="3600" dirty="0" smtClean="0"/>
            </a:br>
            <a:r>
              <a:rPr lang="en-GB" sz="3600" dirty="0" smtClean="0"/>
              <a:t>of IHO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1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endParaRPr lang="nl-NL" sz="1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Tijdelijke aanduiding voor dianummer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3ED822A-9D07-42B8-88BF-506D63C018EC}" type="slidenum">
              <a:rPr lang="nl-NL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pPr algn="r">
                <a:defRPr/>
              </a:pPr>
              <a:t>7</a:t>
            </a:fld>
            <a:endParaRPr lang="nl-NL" sz="14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7652" name="Picture 4" descr="1014_1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3639344" cy="292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Oude zeekaart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751" r="1573" b="2751"/>
          <a:stretch>
            <a:fillRect/>
          </a:stretch>
        </p:blipFill>
        <p:spPr bwMode="auto">
          <a:xfrm>
            <a:off x="4096544" y="914400"/>
            <a:ext cx="3855243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datum 5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endParaRPr lang="nl-NL" sz="1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ijn documenten\werk\Chine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205064"/>
            <a:ext cx="11734800" cy="742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228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HYD\VisZeelandRWSBeeldbank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2154"/>
            <a:ext cx="4241738" cy="636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17927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HO2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Arial Narrow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3257</TotalTime>
  <Words>292</Words>
  <Application>Microsoft Office PowerPoint</Application>
  <PresentationFormat>Diavoorstelling (4:3)</PresentationFormat>
  <Paragraphs>307</Paragraphs>
  <Slides>22</Slides>
  <Notes>13</Notes>
  <HiddenSlides>1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31" baseType="lpstr">
      <vt:lpstr>Arial</vt:lpstr>
      <vt:lpstr>Arial Narrow</vt:lpstr>
      <vt:lpstr>Calibri</vt:lpstr>
      <vt:lpstr>Cambria</vt:lpstr>
      <vt:lpstr>Times New Roman</vt:lpstr>
      <vt:lpstr>Verdana</vt:lpstr>
      <vt:lpstr>Wingdings</vt:lpstr>
      <vt:lpstr>IHO2</vt:lpstr>
      <vt:lpstr>CorelDRAW</vt:lpstr>
      <vt:lpstr>Land and Marine Spatial Information - An Interesting Relationship</vt:lpstr>
      <vt:lpstr>PowerPoint-presentatie</vt:lpstr>
      <vt:lpstr>A love story:</vt:lpstr>
      <vt:lpstr>PowerPoint-presentatie</vt:lpstr>
      <vt:lpstr>PowerPoint-presentatie</vt:lpstr>
      <vt:lpstr>European dimension of IHO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Issues related to land, coastal and marine environment  : UN - GGIM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and Marine Spatial Information - An Interesting Relationship</dc:title>
  <dc:creator>E.M. Vos</dc:creator>
  <cp:lastModifiedBy>gebruiker</cp:lastModifiedBy>
  <cp:revision>201</cp:revision>
  <dcterms:created xsi:type="dcterms:W3CDTF">2006-03-21T16:27:50Z</dcterms:created>
  <dcterms:modified xsi:type="dcterms:W3CDTF">2015-01-20T21:44:50Z</dcterms:modified>
</cp:coreProperties>
</file>