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7" r:id="rId2"/>
    <p:sldMasterId id="2147483694" r:id="rId3"/>
    <p:sldMasterId id="2147483701" r:id="rId4"/>
    <p:sldMasterId id="2147483710" r:id="rId5"/>
    <p:sldMasterId id="2147483718" r:id="rId6"/>
  </p:sldMasterIdLst>
  <p:notesMasterIdLst>
    <p:notesMasterId r:id="rId24"/>
  </p:notesMasterIdLst>
  <p:sldIdLst>
    <p:sldId id="307" r:id="rId7"/>
    <p:sldId id="308" r:id="rId8"/>
    <p:sldId id="310" r:id="rId9"/>
    <p:sldId id="314" r:id="rId10"/>
    <p:sldId id="270" r:id="rId11"/>
    <p:sldId id="318" r:id="rId12"/>
    <p:sldId id="321" r:id="rId13"/>
    <p:sldId id="329" r:id="rId14"/>
    <p:sldId id="330" r:id="rId15"/>
    <p:sldId id="336" r:id="rId16"/>
    <p:sldId id="338" r:id="rId17"/>
    <p:sldId id="328" r:id="rId18"/>
    <p:sldId id="340" r:id="rId19"/>
    <p:sldId id="339" r:id="rId20"/>
    <p:sldId id="341" r:id="rId21"/>
    <p:sldId id="342" r:id="rId22"/>
    <p:sldId id="34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BA"/>
    <a:srgbClr val="70238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70" d="100"/>
          <a:sy n="70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B9C4A-9E71-664F-9227-454D5F4392D4}" type="doc">
      <dgm:prSet loTypeId="urn:microsoft.com/office/officeart/2005/8/layout/matrix2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4444F5-3C8A-1049-93D0-334291BC28E5}">
      <dgm:prSet phldrT="[Text]"/>
      <dgm:spPr>
        <a:xfrm>
          <a:off x="2207132" y="302133"/>
          <a:ext cx="1859280" cy="1859280"/>
        </a:xfrm>
        <a:solidFill>
          <a:srgbClr val="DBF5F9">
            <a:lumMod val="25000"/>
          </a:srgbClr>
        </a:solidFill>
        <a:ln>
          <a:noFill/>
        </a:ln>
        <a:effectLst>
          <a:outerShdw blurRad="57150" dist="38100" dir="5400000" algn="ctr" rotWithShape="0">
            <a:srgbClr val="0F6FC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Policy &amp; Governance</a:t>
          </a:r>
        </a:p>
        <a:p>
          <a:r>
            <a:rPr lang="en-US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(People)</a:t>
          </a:r>
          <a:endParaRPr lang="en-US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gm:t>
    </dgm:pt>
    <dgm:pt modelId="{B89BAD5F-1028-7D4B-8059-1A11393E3834}" type="parTrans" cxnId="{2147CC56-1F98-3344-B6E9-4D92B7B5F194}">
      <dgm:prSet/>
      <dgm:spPr/>
      <dgm:t>
        <a:bodyPr/>
        <a:lstStyle/>
        <a:p>
          <a:endParaRPr lang="en-US"/>
        </a:p>
      </dgm:t>
    </dgm:pt>
    <dgm:pt modelId="{6FDB86B7-FBE1-FA4E-9050-F3262DC0E3E1}" type="sibTrans" cxnId="{2147CC56-1F98-3344-B6E9-4D92B7B5F194}">
      <dgm:prSet/>
      <dgm:spPr/>
      <dgm:t>
        <a:bodyPr/>
        <a:lstStyle/>
        <a:p>
          <a:endParaRPr lang="en-US"/>
        </a:p>
      </dgm:t>
    </dgm:pt>
    <dgm:pt modelId="{4B10F53D-D9C5-984D-9E5E-397C8CDCF005}">
      <dgm:prSet phldrT="[Text]"/>
      <dgm:spPr>
        <a:xfrm>
          <a:off x="4391787" y="302133"/>
          <a:ext cx="1859280" cy="1859280"/>
        </a:xfrm>
        <a:solidFill>
          <a:srgbClr val="0F6FC6">
            <a:lumMod val="75000"/>
          </a:srgbClr>
        </a:solidFill>
        <a:ln>
          <a:noFill/>
        </a:ln>
        <a:effectLst>
          <a:outerShdw blurRad="57150" dist="38100" dir="5400000" algn="ctr" rotWithShape="0">
            <a:srgbClr val="0F6FC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Technical Standards</a:t>
          </a:r>
        </a:p>
        <a:p>
          <a:r>
            <a:rPr lang="en-US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(Standards)</a:t>
          </a:r>
          <a:endParaRPr lang="en-US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gm:t>
    </dgm:pt>
    <dgm:pt modelId="{1B0A0ECB-8462-CA4D-9FB1-FF87167595C1}" type="parTrans" cxnId="{81413B7C-6F34-674C-943D-4CF7658DAA7E}">
      <dgm:prSet/>
      <dgm:spPr/>
      <dgm:t>
        <a:bodyPr/>
        <a:lstStyle/>
        <a:p>
          <a:endParaRPr lang="en-US"/>
        </a:p>
      </dgm:t>
    </dgm:pt>
    <dgm:pt modelId="{FADEEF32-3214-D043-83C7-AB421AF647B5}" type="sibTrans" cxnId="{81413B7C-6F34-674C-943D-4CF7658DAA7E}">
      <dgm:prSet/>
      <dgm:spPr/>
      <dgm:t>
        <a:bodyPr/>
        <a:lstStyle/>
        <a:p>
          <a:endParaRPr lang="en-US"/>
        </a:p>
      </dgm:t>
    </dgm:pt>
    <dgm:pt modelId="{B69EC3BF-5B1C-6E4A-BCFC-ECF00C3FB916}">
      <dgm:prSet phldrT="[Text]"/>
      <dgm:spPr>
        <a:xfrm>
          <a:off x="2207132" y="2486787"/>
          <a:ext cx="1859280" cy="1859280"/>
        </a:xfrm>
        <a:solidFill>
          <a:srgbClr val="FF6600"/>
        </a:solidFill>
        <a:ln>
          <a:noFill/>
        </a:ln>
        <a:effectLst>
          <a:outerShdw blurRad="57150" dist="38100" dir="5400000" algn="ctr" rotWithShape="0">
            <a:srgbClr val="0F6FC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Information Systems</a:t>
          </a:r>
        </a:p>
        <a:p>
          <a:r>
            <a:rPr lang="en-US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(ICT)</a:t>
          </a:r>
          <a:endParaRPr lang="en-US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gm:t>
    </dgm:pt>
    <dgm:pt modelId="{59FB7F78-CAA9-3B4A-81A7-0509EC8B876C}" type="parTrans" cxnId="{29D72BE7-FC80-E54D-A0EB-C9D3A2EBC0FD}">
      <dgm:prSet/>
      <dgm:spPr/>
      <dgm:t>
        <a:bodyPr/>
        <a:lstStyle/>
        <a:p>
          <a:endParaRPr lang="en-US"/>
        </a:p>
      </dgm:t>
    </dgm:pt>
    <dgm:pt modelId="{92A110DB-EB75-AD4D-BAB6-EFDAC8BA672F}" type="sibTrans" cxnId="{29D72BE7-FC80-E54D-A0EB-C9D3A2EBC0FD}">
      <dgm:prSet/>
      <dgm:spPr/>
      <dgm:t>
        <a:bodyPr/>
        <a:lstStyle/>
        <a:p>
          <a:endParaRPr lang="en-US"/>
        </a:p>
      </dgm:t>
    </dgm:pt>
    <dgm:pt modelId="{746DEBC7-44F6-5246-BB3E-7852BEE94DE0}">
      <dgm:prSet phldrT="[Text]"/>
      <dgm:spPr>
        <a:xfrm>
          <a:off x="4391787" y="2486787"/>
          <a:ext cx="1859280" cy="1859280"/>
        </a:xfrm>
        <a:solidFill>
          <a:srgbClr val="A5C249">
            <a:lumMod val="75000"/>
          </a:srgbClr>
        </a:solidFill>
        <a:ln>
          <a:noFill/>
        </a:ln>
        <a:effectLst>
          <a:outerShdw blurRad="57150" dist="38100" dir="5400000" algn="ctr" rotWithShape="0">
            <a:srgbClr val="0F6FC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Geographic Content</a:t>
          </a:r>
        </a:p>
        <a:p>
          <a:r>
            <a:rPr lang="en-US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(Data)</a:t>
          </a:r>
          <a:endParaRPr lang="en-US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gm:t>
    </dgm:pt>
    <dgm:pt modelId="{8D7D8C1B-8CAC-6C4B-A0D1-1B97BE5DF514}" type="parTrans" cxnId="{C3799C3F-4B13-574C-AFA3-F05BF87B87D4}">
      <dgm:prSet/>
      <dgm:spPr/>
      <dgm:t>
        <a:bodyPr/>
        <a:lstStyle/>
        <a:p>
          <a:endParaRPr lang="en-US"/>
        </a:p>
      </dgm:t>
    </dgm:pt>
    <dgm:pt modelId="{087B7E2B-E420-7746-83E7-7D1049DA58AA}" type="sibTrans" cxnId="{C3799C3F-4B13-574C-AFA3-F05BF87B87D4}">
      <dgm:prSet/>
      <dgm:spPr/>
      <dgm:t>
        <a:bodyPr/>
        <a:lstStyle/>
        <a:p>
          <a:endParaRPr lang="en-US"/>
        </a:p>
      </dgm:t>
    </dgm:pt>
    <dgm:pt modelId="{ABC0C6E4-B576-424F-AEB5-E9EE07D2B789}" type="pres">
      <dgm:prSet presAssocID="{27EB9C4A-9E71-664F-9227-454D5F4392D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B65BCD-CA7D-7140-A4A6-BD50730B14BD}" type="pres">
      <dgm:prSet presAssocID="{27EB9C4A-9E71-664F-9227-454D5F4392D4}" presName="axisShape" presStyleLbl="bgShp" presStyleIdx="0" presStyleCnt="1"/>
      <dgm:spPr>
        <a:xfrm>
          <a:off x="1904999" y="0"/>
          <a:ext cx="4648200" cy="46482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0F6F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0F6FC6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</dgm:spPr>
      <dgm:t>
        <a:bodyPr/>
        <a:lstStyle/>
        <a:p>
          <a:endParaRPr lang="en-GB"/>
        </a:p>
      </dgm:t>
    </dgm:pt>
    <dgm:pt modelId="{173026CE-4DDC-764F-889F-ACCBEA408443}" type="pres">
      <dgm:prSet presAssocID="{27EB9C4A-9E71-664F-9227-454D5F4392D4}" presName="rect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E7F49F1-FA0F-9749-9AD9-975CB0E1108D}" type="pres">
      <dgm:prSet presAssocID="{27EB9C4A-9E71-664F-9227-454D5F4392D4}" presName="rect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C57E717-D009-F44D-A196-A9593FE3E298}" type="pres">
      <dgm:prSet presAssocID="{27EB9C4A-9E71-664F-9227-454D5F4392D4}" presName="rect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80C6DA1-8764-FB44-B12E-04B909FEB167}" type="pres">
      <dgm:prSet presAssocID="{27EB9C4A-9E71-664F-9227-454D5F4392D4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C3799C3F-4B13-574C-AFA3-F05BF87B87D4}" srcId="{27EB9C4A-9E71-664F-9227-454D5F4392D4}" destId="{746DEBC7-44F6-5246-BB3E-7852BEE94DE0}" srcOrd="3" destOrd="0" parTransId="{8D7D8C1B-8CAC-6C4B-A0D1-1B97BE5DF514}" sibTransId="{087B7E2B-E420-7746-83E7-7D1049DA58AA}"/>
    <dgm:cxn modelId="{81413B7C-6F34-674C-943D-4CF7658DAA7E}" srcId="{27EB9C4A-9E71-664F-9227-454D5F4392D4}" destId="{4B10F53D-D9C5-984D-9E5E-397C8CDCF005}" srcOrd="1" destOrd="0" parTransId="{1B0A0ECB-8462-CA4D-9FB1-FF87167595C1}" sibTransId="{FADEEF32-3214-D043-83C7-AB421AF647B5}"/>
    <dgm:cxn modelId="{29D72BE7-FC80-E54D-A0EB-C9D3A2EBC0FD}" srcId="{27EB9C4A-9E71-664F-9227-454D5F4392D4}" destId="{B69EC3BF-5B1C-6E4A-BCFC-ECF00C3FB916}" srcOrd="2" destOrd="0" parTransId="{59FB7F78-CAA9-3B4A-81A7-0509EC8B876C}" sibTransId="{92A110DB-EB75-AD4D-BAB6-EFDAC8BA672F}"/>
    <dgm:cxn modelId="{A617A187-D2C7-4FBB-8F4E-E3F3D11588E7}" type="presOf" srcId="{1B4444F5-3C8A-1049-93D0-334291BC28E5}" destId="{173026CE-4DDC-764F-889F-ACCBEA408443}" srcOrd="0" destOrd="0" presId="urn:microsoft.com/office/officeart/2005/8/layout/matrix2"/>
    <dgm:cxn modelId="{C603AF7F-0164-49B8-A685-430709D0569F}" type="presOf" srcId="{27EB9C4A-9E71-664F-9227-454D5F4392D4}" destId="{ABC0C6E4-B576-424F-AEB5-E9EE07D2B789}" srcOrd="0" destOrd="0" presId="urn:microsoft.com/office/officeart/2005/8/layout/matrix2"/>
    <dgm:cxn modelId="{7F145290-FF14-4895-93A1-60AD06AF0D66}" type="presOf" srcId="{B69EC3BF-5B1C-6E4A-BCFC-ECF00C3FB916}" destId="{1C57E717-D009-F44D-A196-A9593FE3E298}" srcOrd="0" destOrd="0" presId="urn:microsoft.com/office/officeart/2005/8/layout/matrix2"/>
    <dgm:cxn modelId="{A75F5CF8-50BF-4FD5-8407-2DB03AB05370}" type="presOf" srcId="{746DEBC7-44F6-5246-BB3E-7852BEE94DE0}" destId="{B80C6DA1-8764-FB44-B12E-04B909FEB167}" srcOrd="0" destOrd="0" presId="urn:microsoft.com/office/officeart/2005/8/layout/matrix2"/>
    <dgm:cxn modelId="{2147CC56-1F98-3344-B6E9-4D92B7B5F194}" srcId="{27EB9C4A-9E71-664F-9227-454D5F4392D4}" destId="{1B4444F5-3C8A-1049-93D0-334291BC28E5}" srcOrd="0" destOrd="0" parTransId="{B89BAD5F-1028-7D4B-8059-1A11393E3834}" sibTransId="{6FDB86B7-FBE1-FA4E-9050-F3262DC0E3E1}"/>
    <dgm:cxn modelId="{59BDCC32-6748-494F-BC7F-D009950BB913}" type="presOf" srcId="{4B10F53D-D9C5-984D-9E5E-397C8CDCF005}" destId="{EE7F49F1-FA0F-9749-9AD9-975CB0E1108D}" srcOrd="0" destOrd="0" presId="urn:microsoft.com/office/officeart/2005/8/layout/matrix2"/>
    <dgm:cxn modelId="{3DBA2C74-4DC5-4A27-A9F7-0B157545E9D4}" type="presParOf" srcId="{ABC0C6E4-B576-424F-AEB5-E9EE07D2B789}" destId="{1DB65BCD-CA7D-7140-A4A6-BD50730B14BD}" srcOrd="0" destOrd="0" presId="urn:microsoft.com/office/officeart/2005/8/layout/matrix2"/>
    <dgm:cxn modelId="{BA01AC5C-9402-46ED-9733-0EDC408EF6B0}" type="presParOf" srcId="{ABC0C6E4-B576-424F-AEB5-E9EE07D2B789}" destId="{173026CE-4DDC-764F-889F-ACCBEA408443}" srcOrd="1" destOrd="0" presId="urn:microsoft.com/office/officeart/2005/8/layout/matrix2"/>
    <dgm:cxn modelId="{7B808DF7-504D-4030-B748-9B36CDC3186F}" type="presParOf" srcId="{ABC0C6E4-B576-424F-AEB5-E9EE07D2B789}" destId="{EE7F49F1-FA0F-9749-9AD9-975CB0E1108D}" srcOrd="2" destOrd="0" presId="urn:microsoft.com/office/officeart/2005/8/layout/matrix2"/>
    <dgm:cxn modelId="{745B6BD0-6CE6-457D-B9D2-CC9A21284E93}" type="presParOf" srcId="{ABC0C6E4-B576-424F-AEB5-E9EE07D2B789}" destId="{1C57E717-D009-F44D-A196-A9593FE3E298}" srcOrd="3" destOrd="0" presId="urn:microsoft.com/office/officeart/2005/8/layout/matrix2"/>
    <dgm:cxn modelId="{44CE8F6C-30C6-4883-907C-B5F0448C7E44}" type="presParOf" srcId="{ABC0C6E4-B576-424F-AEB5-E9EE07D2B789}" destId="{B80C6DA1-8764-FB44-B12E-04B909FEB16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65BCD-CA7D-7140-A4A6-BD50730B14BD}">
      <dsp:nvSpPr>
        <dsp:cNvPr id="0" name=""/>
        <dsp:cNvSpPr/>
      </dsp:nvSpPr>
      <dsp:spPr>
        <a:xfrm>
          <a:off x="1904999" y="0"/>
          <a:ext cx="4648200" cy="46482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0F6F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7150" dist="38100" dir="5400000" algn="ctr" rotWithShape="0">
            <a:srgbClr val="0F6FC6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3026CE-4DDC-764F-889F-ACCBEA408443}">
      <dsp:nvSpPr>
        <dsp:cNvPr id="0" name=""/>
        <dsp:cNvSpPr/>
      </dsp:nvSpPr>
      <dsp:spPr>
        <a:xfrm>
          <a:off x="2207132" y="302133"/>
          <a:ext cx="1859280" cy="1859280"/>
        </a:xfrm>
        <a:prstGeom prst="roundRect">
          <a:avLst/>
        </a:prstGeom>
        <a:solidFill>
          <a:srgbClr val="DBF5F9">
            <a:lumMod val="25000"/>
          </a:srgbClr>
        </a:solidFill>
        <a:ln>
          <a:noFill/>
        </a:ln>
        <a:effectLst>
          <a:outerShdw blurRad="57150" dist="38100" dir="5400000" algn="ctr" rotWithShape="0">
            <a:srgbClr val="0F6FC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Policy &amp; Governance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(People)</a:t>
          </a:r>
          <a:endParaRPr lang="en-US" sz="2200" kern="1200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sp:txBody>
      <dsp:txXfrm>
        <a:off x="2297895" y="392896"/>
        <a:ext cx="1677754" cy="1677754"/>
      </dsp:txXfrm>
    </dsp:sp>
    <dsp:sp modelId="{EE7F49F1-FA0F-9749-9AD9-975CB0E1108D}">
      <dsp:nvSpPr>
        <dsp:cNvPr id="0" name=""/>
        <dsp:cNvSpPr/>
      </dsp:nvSpPr>
      <dsp:spPr>
        <a:xfrm>
          <a:off x="4391787" y="302133"/>
          <a:ext cx="1859280" cy="1859280"/>
        </a:xfrm>
        <a:prstGeom prst="roundRect">
          <a:avLst/>
        </a:prstGeom>
        <a:solidFill>
          <a:srgbClr val="0F6FC6">
            <a:lumMod val="75000"/>
          </a:srgbClr>
        </a:solidFill>
        <a:ln>
          <a:noFill/>
        </a:ln>
        <a:effectLst>
          <a:outerShdw blurRad="57150" dist="38100" dir="5400000" algn="ctr" rotWithShape="0">
            <a:srgbClr val="0F6FC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Technical Standards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(Standards)</a:t>
          </a:r>
          <a:endParaRPr lang="en-US" sz="2200" kern="1200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sp:txBody>
      <dsp:txXfrm>
        <a:off x="4482550" y="392896"/>
        <a:ext cx="1677754" cy="1677754"/>
      </dsp:txXfrm>
    </dsp:sp>
    <dsp:sp modelId="{1C57E717-D009-F44D-A196-A9593FE3E298}">
      <dsp:nvSpPr>
        <dsp:cNvPr id="0" name=""/>
        <dsp:cNvSpPr/>
      </dsp:nvSpPr>
      <dsp:spPr>
        <a:xfrm>
          <a:off x="2207132" y="2486787"/>
          <a:ext cx="1859280" cy="1859280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57150" dist="38100" dir="5400000" algn="ctr" rotWithShape="0">
            <a:srgbClr val="0F6FC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Information Systems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(ICT)</a:t>
          </a:r>
          <a:endParaRPr lang="en-US" sz="2200" kern="1200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sp:txBody>
      <dsp:txXfrm>
        <a:off x="2297895" y="2577550"/>
        <a:ext cx="1677754" cy="1677754"/>
      </dsp:txXfrm>
    </dsp:sp>
    <dsp:sp modelId="{B80C6DA1-8764-FB44-B12E-04B909FEB167}">
      <dsp:nvSpPr>
        <dsp:cNvPr id="0" name=""/>
        <dsp:cNvSpPr/>
      </dsp:nvSpPr>
      <dsp:spPr>
        <a:xfrm>
          <a:off x="4391787" y="2486787"/>
          <a:ext cx="1859280" cy="1859280"/>
        </a:xfrm>
        <a:prstGeom prst="roundRect">
          <a:avLst/>
        </a:prstGeom>
        <a:solidFill>
          <a:srgbClr val="A5C249">
            <a:lumMod val="75000"/>
          </a:srgbClr>
        </a:solidFill>
        <a:ln>
          <a:noFill/>
        </a:ln>
        <a:effectLst>
          <a:outerShdw blurRad="57150" dist="38100" dir="5400000" algn="ctr" rotWithShape="0">
            <a:srgbClr val="0F6FC6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Geographic Content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ysClr val="window" lastClr="FFFFFF"/>
              </a:solidFill>
              <a:latin typeface="Constantia"/>
              <a:ea typeface="+mn-ea"/>
              <a:cs typeface="+mn-cs"/>
            </a:rPr>
            <a:t>(Data)</a:t>
          </a:r>
          <a:endParaRPr lang="en-US" sz="2200" kern="1200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sp:txBody>
      <dsp:txXfrm>
        <a:off x="4482550" y="2577550"/>
        <a:ext cx="1677754" cy="1677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4E3667-80F3-4816-8F59-4872EC8F1778}" type="datetimeFigureOut">
              <a:rPr lang="en-GB"/>
              <a:pPr>
                <a:defRPr/>
              </a:pPr>
              <a:t>05/03/2015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36D1DA-BE83-4E8A-A82E-2A59D5CFEF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432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1A212-28E4-4ED0-BDE8-91FEDD845AD5}" type="slidenum">
              <a:rPr lang="en-GB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36D1DA-BE83-4E8A-A82E-2A59D5CFEF4E}" type="slidenum">
              <a:rPr lang="en-GB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66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ea typeface="ＭＳ Ｐゴシック" pitchFamily="34" charset="-128"/>
              </a:rPr>
              <a:t>But is the role of HO’s wrt MSDI any better established?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EE8FA6F0-9B52-4398-AD34-CEF3323EA0B3}" type="slidenum">
              <a:rPr lang="en-GB" altLang="en-US" sz="1200" b="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GB" altLang="en-US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5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5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55BA"/>
                </a:solidFill>
              </a:defRPr>
            </a:lvl1pPr>
            <a:lvl2pPr>
              <a:defRPr sz="2000">
                <a:solidFill>
                  <a:srgbClr val="0055BA"/>
                </a:solidFill>
              </a:defRPr>
            </a:lvl2pPr>
            <a:lvl3pPr>
              <a:defRPr sz="1800">
                <a:solidFill>
                  <a:srgbClr val="0055BA"/>
                </a:solidFill>
              </a:defRPr>
            </a:lvl3pPr>
            <a:lvl4pPr>
              <a:defRPr sz="1600">
                <a:solidFill>
                  <a:srgbClr val="0055BA"/>
                </a:solidFill>
              </a:defRPr>
            </a:lvl4pPr>
            <a:lvl5pPr>
              <a:defRPr sz="1600">
                <a:solidFill>
                  <a:srgbClr val="0055B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5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55BA"/>
                </a:solidFill>
              </a:defRPr>
            </a:lvl1pPr>
            <a:lvl2pPr>
              <a:defRPr sz="2000">
                <a:solidFill>
                  <a:srgbClr val="0055BA"/>
                </a:solidFill>
              </a:defRPr>
            </a:lvl2pPr>
            <a:lvl3pPr>
              <a:defRPr sz="1800">
                <a:solidFill>
                  <a:srgbClr val="0055BA"/>
                </a:solidFill>
              </a:defRPr>
            </a:lvl3pPr>
            <a:lvl4pPr>
              <a:defRPr sz="1600">
                <a:solidFill>
                  <a:srgbClr val="0055BA"/>
                </a:solidFill>
              </a:defRPr>
            </a:lvl4pPr>
            <a:lvl5pPr>
              <a:defRPr sz="1600">
                <a:solidFill>
                  <a:srgbClr val="0055B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69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562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1"/>
          </p:nvPr>
        </p:nvSpPr>
        <p:spPr>
          <a:xfrm>
            <a:off x="457200" y="1524000"/>
            <a:ext cx="8229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179388" y="6381750"/>
            <a:ext cx="6705600" cy="3175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774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5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401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5BA"/>
                </a:solidFill>
              </a:defRPr>
            </a:lvl1pPr>
            <a:lvl2pPr>
              <a:defRPr>
                <a:solidFill>
                  <a:srgbClr val="0055BA"/>
                </a:solidFill>
              </a:defRPr>
            </a:lvl2pPr>
            <a:lvl3pPr>
              <a:defRPr>
                <a:solidFill>
                  <a:srgbClr val="0055BA"/>
                </a:solidFill>
              </a:defRPr>
            </a:lvl3pPr>
            <a:lvl4pPr>
              <a:defRPr>
                <a:solidFill>
                  <a:srgbClr val="0055BA"/>
                </a:solidFill>
              </a:defRPr>
            </a:lvl4pPr>
            <a:lvl5pPr>
              <a:defRPr>
                <a:solidFill>
                  <a:srgbClr val="0055BA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9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156990"/>
          </a:xfrm>
        </p:spPr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solidFill>
                  <a:srgbClr val="0055BA"/>
                </a:solidFill>
              </a:defRPr>
            </a:lvl1pPr>
            <a:lvl2pPr>
              <a:defRPr sz="2400">
                <a:solidFill>
                  <a:srgbClr val="0055BA"/>
                </a:solidFill>
              </a:defRPr>
            </a:lvl2pPr>
            <a:lvl3pPr>
              <a:defRPr sz="2000">
                <a:solidFill>
                  <a:srgbClr val="0055BA"/>
                </a:solidFill>
              </a:defRPr>
            </a:lvl3pPr>
            <a:lvl4pPr>
              <a:defRPr sz="1800">
                <a:solidFill>
                  <a:srgbClr val="0055BA"/>
                </a:solidFill>
              </a:defRPr>
            </a:lvl4pPr>
            <a:lvl5pPr>
              <a:defRPr sz="1800">
                <a:solidFill>
                  <a:srgbClr val="0055B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solidFill>
                  <a:srgbClr val="0055BA"/>
                </a:solidFill>
              </a:defRPr>
            </a:lvl1pPr>
            <a:lvl2pPr>
              <a:defRPr sz="2400">
                <a:solidFill>
                  <a:srgbClr val="0055BA"/>
                </a:solidFill>
              </a:defRPr>
            </a:lvl2pPr>
            <a:lvl3pPr>
              <a:defRPr sz="2000">
                <a:solidFill>
                  <a:srgbClr val="0055BA"/>
                </a:solidFill>
              </a:defRPr>
            </a:lvl3pPr>
            <a:lvl4pPr>
              <a:defRPr sz="1800">
                <a:solidFill>
                  <a:srgbClr val="0055BA"/>
                </a:solidFill>
              </a:defRPr>
            </a:lvl4pPr>
            <a:lvl5pPr>
              <a:defRPr sz="1800">
                <a:solidFill>
                  <a:srgbClr val="0055B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777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5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55BA"/>
                </a:solidFill>
              </a:defRPr>
            </a:lvl1pPr>
            <a:lvl2pPr>
              <a:defRPr sz="2000">
                <a:solidFill>
                  <a:srgbClr val="0055BA"/>
                </a:solidFill>
              </a:defRPr>
            </a:lvl2pPr>
            <a:lvl3pPr>
              <a:defRPr sz="1800">
                <a:solidFill>
                  <a:srgbClr val="0055BA"/>
                </a:solidFill>
              </a:defRPr>
            </a:lvl3pPr>
            <a:lvl4pPr>
              <a:defRPr sz="1600">
                <a:solidFill>
                  <a:srgbClr val="0055BA"/>
                </a:solidFill>
              </a:defRPr>
            </a:lvl4pPr>
            <a:lvl5pPr>
              <a:defRPr sz="1600">
                <a:solidFill>
                  <a:srgbClr val="0055B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5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55BA"/>
                </a:solidFill>
              </a:defRPr>
            </a:lvl1pPr>
            <a:lvl2pPr>
              <a:defRPr sz="2000">
                <a:solidFill>
                  <a:srgbClr val="0055BA"/>
                </a:solidFill>
              </a:defRPr>
            </a:lvl2pPr>
            <a:lvl3pPr>
              <a:defRPr sz="1800">
                <a:solidFill>
                  <a:srgbClr val="0055BA"/>
                </a:solidFill>
              </a:defRPr>
            </a:lvl3pPr>
            <a:lvl4pPr>
              <a:defRPr sz="1600">
                <a:solidFill>
                  <a:srgbClr val="0055BA"/>
                </a:solidFill>
              </a:defRPr>
            </a:lvl4pPr>
            <a:lvl5pPr>
              <a:defRPr sz="1600">
                <a:solidFill>
                  <a:srgbClr val="0055B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70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272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1"/>
          </p:nvPr>
        </p:nvSpPr>
        <p:spPr>
          <a:xfrm>
            <a:off x="457200" y="1524000"/>
            <a:ext cx="8229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179388" y="6381750"/>
            <a:ext cx="6705600" cy="3175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/>
              <a:t>EIHC 5; October 2014</a:t>
            </a:r>
          </a:p>
        </p:txBody>
      </p:sp>
    </p:spTree>
    <p:extLst>
      <p:ext uri="{BB962C8B-B14F-4D97-AF65-F5344CB8AC3E}">
        <p14:creationId xmlns:p14="http://schemas.microsoft.com/office/powerpoint/2010/main" val="165396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5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5BA"/>
                </a:solidFill>
              </a:defRPr>
            </a:lvl1pPr>
            <a:lvl2pPr>
              <a:defRPr>
                <a:solidFill>
                  <a:srgbClr val="0055BA"/>
                </a:solidFill>
              </a:defRPr>
            </a:lvl2pPr>
            <a:lvl3pPr>
              <a:defRPr>
                <a:solidFill>
                  <a:srgbClr val="0055BA"/>
                </a:solidFill>
              </a:defRPr>
            </a:lvl3pPr>
            <a:lvl4pPr>
              <a:defRPr>
                <a:solidFill>
                  <a:srgbClr val="0055BA"/>
                </a:solidFill>
              </a:defRPr>
            </a:lvl4pPr>
            <a:lvl5pPr>
              <a:defRPr>
                <a:solidFill>
                  <a:srgbClr val="0055BA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5BA"/>
                </a:solidFill>
              </a:defRPr>
            </a:lvl1pPr>
            <a:lvl2pPr>
              <a:defRPr>
                <a:solidFill>
                  <a:srgbClr val="0055BA"/>
                </a:solidFill>
              </a:defRPr>
            </a:lvl2pPr>
            <a:lvl3pPr>
              <a:defRPr>
                <a:solidFill>
                  <a:srgbClr val="0055BA"/>
                </a:solidFill>
              </a:defRPr>
            </a:lvl3pPr>
            <a:lvl4pPr>
              <a:defRPr>
                <a:solidFill>
                  <a:srgbClr val="0055BA"/>
                </a:solidFill>
              </a:defRPr>
            </a:lvl4pPr>
            <a:lvl5pPr>
              <a:defRPr>
                <a:solidFill>
                  <a:srgbClr val="0055BA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9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792088"/>
          </a:xfrm>
        </p:spPr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1"/>
            <a:ext cx="4038600" cy="4857404"/>
          </a:xfrm>
        </p:spPr>
        <p:txBody>
          <a:bodyPr/>
          <a:lstStyle>
            <a:lvl1pPr>
              <a:defRPr sz="2800">
                <a:solidFill>
                  <a:srgbClr val="0055BA"/>
                </a:solidFill>
              </a:defRPr>
            </a:lvl1pPr>
            <a:lvl2pPr>
              <a:defRPr sz="2400">
                <a:solidFill>
                  <a:srgbClr val="0055BA"/>
                </a:solidFill>
              </a:defRPr>
            </a:lvl2pPr>
            <a:lvl3pPr>
              <a:defRPr sz="2000">
                <a:solidFill>
                  <a:srgbClr val="0055BA"/>
                </a:solidFill>
              </a:defRPr>
            </a:lvl3pPr>
            <a:lvl4pPr>
              <a:defRPr sz="1800">
                <a:solidFill>
                  <a:srgbClr val="0055BA"/>
                </a:solidFill>
              </a:defRPr>
            </a:lvl4pPr>
            <a:lvl5pPr>
              <a:defRPr sz="1800">
                <a:solidFill>
                  <a:srgbClr val="0055B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1"/>
            <a:ext cx="4038600" cy="4857404"/>
          </a:xfrm>
        </p:spPr>
        <p:txBody>
          <a:bodyPr/>
          <a:lstStyle>
            <a:lvl1pPr>
              <a:defRPr sz="2800">
                <a:solidFill>
                  <a:srgbClr val="0055BA"/>
                </a:solidFill>
              </a:defRPr>
            </a:lvl1pPr>
            <a:lvl2pPr>
              <a:defRPr sz="2400">
                <a:solidFill>
                  <a:srgbClr val="0055BA"/>
                </a:solidFill>
              </a:defRPr>
            </a:lvl2pPr>
            <a:lvl3pPr>
              <a:defRPr sz="2000">
                <a:solidFill>
                  <a:srgbClr val="0055BA"/>
                </a:solidFill>
              </a:defRPr>
            </a:lvl3pPr>
            <a:lvl4pPr>
              <a:defRPr sz="1800">
                <a:solidFill>
                  <a:srgbClr val="0055BA"/>
                </a:solidFill>
              </a:defRPr>
            </a:lvl4pPr>
            <a:lvl5pPr>
              <a:defRPr sz="1800">
                <a:solidFill>
                  <a:srgbClr val="0055B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9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792088"/>
          </a:xfrm>
        </p:spPr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1"/>
            <a:ext cx="2628000" cy="4857404"/>
          </a:xfrm>
        </p:spPr>
        <p:txBody>
          <a:bodyPr/>
          <a:lstStyle>
            <a:lvl1pPr>
              <a:defRPr sz="2800">
                <a:solidFill>
                  <a:srgbClr val="0055BA"/>
                </a:solidFill>
              </a:defRPr>
            </a:lvl1pPr>
            <a:lvl2pPr>
              <a:defRPr sz="2400">
                <a:solidFill>
                  <a:srgbClr val="0055BA"/>
                </a:solidFill>
              </a:defRPr>
            </a:lvl2pPr>
            <a:lvl3pPr>
              <a:defRPr sz="2000">
                <a:solidFill>
                  <a:srgbClr val="0055BA"/>
                </a:solidFill>
              </a:defRPr>
            </a:lvl3pPr>
            <a:lvl4pPr>
              <a:defRPr sz="1800">
                <a:solidFill>
                  <a:srgbClr val="0055BA"/>
                </a:solidFill>
              </a:defRPr>
            </a:lvl4pPr>
            <a:lvl5pPr>
              <a:defRPr sz="1800">
                <a:solidFill>
                  <a:srgbClr val="0055B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8456" y="1268760"/>
            <a:ext cx="2628000" cy="4857404"/>
          </a:xfrm>
        </p:spPr>
        <p:txBody>
          <a:bodyPr/>
          <a:lstStyle>
            <a:lvl1pPr>
              <a:defRPr sz="2800">
                <a:solidFill>
                  <a:srgbClr val="0055BA"/>
                </a:solidFill>
              </a:defRPr>
            </a:lvl1pPr>
            <a:lvl2pPr>
              <a:defRPr sz="2400">
                <a:solidFill>
                  <a:srgbClr val="0055BA"/>
                </a:solidFill>
              </a:defRPr>
            </a:lvl2pPr>
            <a:lvl3pPr>
              <a:defRPr sz="2000">
                <a:solidFill>
                  <a:srgbClr val="0055BA"/>
                </a:solidFill>
              </a:defRPr>
            </a:lvl3pPr>
            <a:lvl4pPr>
              <a:defRPr sz="1800">
                <a:solidFill>
                  <a:srgbClr val="0055BA"/>
                </a:solidFill>
              </a:defRPr>
            </a:lvl4pPr>
            <a:lvl5pPr>
              <a:defRPr sz="1800">
                <a:solidFill>
                  <a:srgbClr val="0055B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252828" y="1268760"/>
            <a:ext cx="2628000" cy="4857404"/>
          </a:xfrm>
        </p:spPr>
        <p:txBody>
          <a:bodyPr/>
          <a:lstStyle>
            <a:lvl1pPr>
              <a:defRPr sz="2800">
                <a:solidFill>
                  <a:srgbClr val="0055BA"/>
                </a:solidFill>
              </a:defRPr>
            </a:lvl1pPr>
            <a:lvl2pPr>
              <a:defRPr sz="2400">
                <a:solidFill>
                  <a:srgbClr val="0055BA"/>
                </a:solidFill>
              </a:defRPr>
            </a:lvl2pPr>
            <a:lvl3pPr>
              <a:defRPr sz="2000">
                <a:solidFill>
                  <a:srgbClr val="0055BA"/>
                </a:solidFill>
              </a:defRPr>
            </a:lvl3pPr>
            <a:lvl4pPr>
              <a:defRPr sz="1800">
                <a:solidFill>
                  <a:srgbClr val="0055BA"/>
                </a:solidFill>
              </a:defRPr>
            </a:lvl4pPr>
            <a:lvl5pPr>
              <a:defRPr sz="1800">
                <a:solidFill>
                  <a:srgbClr val="0055B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86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506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5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>
                <a:solidFill>
                  <a:srgbClr val="0055BA"/>
                </a:solidFill>
              </a:defRPr>
            </a:lvl1pPr>
            <a:lvl2pPr>
              <a:defRPr sz="2000">
                <a:solidFill>
                  <a:srgbClr val="0055BA"/>
                </a:solidFill>
              </a:defRPr>
            </a:lvl2pPr>
            <a:lvl3pPr>
              <a:defRPr sz="1800">
                <a:solidFill>
                  <a:srgbClr val="0055BA"/>
                </a:solidFill>
              </a:defRPr>
            </a:lvl3pPr>
            <a:lvl4pPr>
              <a:defRPr sz="1600">
                <a:solidFill>
                  <a:srgbClr val="0055BA"/>
                </a:solidFill>
              </a:defRPr>
            </a:lvl4pPr>
            <a:lvl5pPr>
              <a:defRPr sz="1600">
                <a:solidFill>
                  <a:srgbClr val="0055B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0506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5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44824"/>
            <a:ext cx="4041775" cy="4281339"/>
          </a:xfrm>
        </p:spPr>
        <p:txBody>
          <a:bodyPr/>
          <a:lstStyle>
            <a:lvl1pPr>
              <a:defRPr sz="2400">
                <a:solidFill>
                  <a:srgbClr val="0055BA"/>
                </a:solidFill>
              </a:defRPr>
            </a:lvl1pPr>
            <a:lvl2pPr>
              <a:defRPr sz="2000">
                <a:solidFill>
                  <a:srgbClr val="0055BA"/>
                </a:solidFill>
              </a:defRPr>
            </a:lvl2pPr>
            <a:lvl3pPr>
              <a:defRPr sz="1800">
                <a:solidFill>
                  <a:srgbClr val="0055BA"/>
                </a:solidFill>
              </a:defRPr>
            </a:lvl3pPr>
            <a:lvl4pPr>
              <a:defRPr sz="1600">
                <a:solidFill>
                  <a:srgbClr val="0055BA"/>
                </a:solidFill>
              </a:defRPr>
            </a:lvl4pPr>
            <a:lvl5pPr>
              <a:defRPr sz="1600">
                <a:solidFill>
                  <a:srgbClr val="0055B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72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50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6488"/>
            <a:ext cx="8229600" cy="743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82600" y="6356350"/>
            <a:ext cx="5537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/>
                </a:solidFill>
                <a:latin typeface="Calibri"/>
              </a:rPr>
              <a:t>Nottingham University – 4 Dec 2012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 Placeholder 29"/>
          <p:cNvSpPr>
            <a:spLocks noGrp="1"/>
          </p:cNvSpPr>
          <p:nvPr>
            <p:ph idx="1"/>
          </p:nvPr>
        </p:nvSpPr>
        <p:spPr>
          <a:xfrm>
            <a:off x="457200" y="1833880"/>
            <a:ext cx="8229600" cy="38684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dirty="0" smtClean="0"/>
              <a:t>Click to edit Master text styles</a:t>
            </a:r>
          </a:p>
          <a:p>
            <a:pPr lvl="1" eaLnBrk="1" latinLnBrk="0" hangingPunct="1"/>
            <a:r>
              <a:rPr kumimoji="0" lang="en-GB" dirty="0" smtClean="0"/>
              <a:t>Second level</a:t>
            </a:r>
          </a:p>
          <a:p>
            <a:pPr lvl="2" eaLnBrk="1" latinLnBrk="0" hangingPunct="1"/>
            <a:r>
              <a:rPr kumimoji="0" lang="en-GB" dirty="0" smtClean="0"/>
              <a:t>Third level</a:t>
            </a:r>
          </a:p>
          <a:p>
            <a:pPr lvl="3" eaLnBrk="1" latinLnBrk="0" hangingPunct="1"/>
            <a:r>
              <a:rPr kumimoji="0" lang="en-GB" dirty="0" smtClean="0"/>
              <a:t>Fourth level</a:t>
            </a:r>
          </a:p>
          <a:p>
            <a:pPr lvl="4" eaLnBrk="1" latinLnBrk="0" hangingPunct="1"/>
            <a:r>
              <a:rPr kumimoji="0" lang="en-GB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185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0000" y="187697"/>
            <a:ext cx="6120680" cy="523220"/>
          </a:xfrm>
        </p:spPr>
        <p:txBody>
          <a:bodyPr/>
          <a:lstStyle>
            <a:lvl1pPr>
              <a:defRPr i="1" baseline="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80000" y="6455711"/>
            <a:ext cx="1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mtClean="0">
                <a:solidFill>
                  <a:srgbClr val="4F81BD"/>
                </a:solidFill>
                <a:latin typeface="Calibri"/>
              </a:rPr>
              <a:t>18/11/2014</a:t>
            </a:r>
            <a:endParaRPr lang="en-US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32000" y="6455711"/>
            <a:ext cx="46800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4F81BD"/>
                </a:solidFill>
                <a:latin typeface="Calibri"/>
              </a:rPr>
              <a:t>ePilotBook</a:t>
            </a:r>
            <a:endParaRPr lang="en-US" dirty="0">
              <a:solidFill>
                <a:srgbClr val="4F81BD"/>
              </a:solidFill>
              <a:latin typeface="Calibri"/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460000" y="6455711"/>
            <a:ext cx="5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C5B6CF4-6252-43AD-B8E3-4D54E756BEDA}" type="slidenum">
              <a:rPr lang="en-US" smtClean="0">
                <a:solidFill>
                  <a:srgbClr val="4F81BD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4F81B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99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0706"/>
            <a:ext cx="7772400" cy="1470025"/>
          </a:xfrm>
        </p:spPr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39648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5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5BA"/>
                </a:solidFill>
              </a:defRPr>
            </a:lvl1pPr>
            <a:lvl2pPr>
              <a:defRPr>
                <a:solidFill>
                  <a:srgbClr val="0055BA"/>
                </a:solidFill>
              </a:defRPr>
            </a:lvl2pPr>
            <a:lvl3pPr>
              <a:defRPr>
                <a:solidFill>
                  <a:srgbClr val="0055BA"/>
                </a:solidFill>
              </a:defRPr>
            </a:lvl3pPr>
            <a:lvl4pPr>
              <a:defRPr>
                <a:solidFill>
                  <a:srgbClr val="0055BA"/>
                </a:solidFill>
              </a:defRPr>
            </a:lvl4pPr>
            <a:lvl5pPr>
              <a:defRPr>
                <a:solidFill>
                  <a:srgbClr val="0055B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1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156990"/>
          </a:xfrm>
        </p:spPr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solidFill>
                  <a:srgbClr val="0055BA"/>
                </a:solidFill>
              </a:defRPr>
            </a:lvl1pPr>
            <a:lvl2pPr>
              <a:defRPr sz="2400">
                <a:solidFill>
                  <a:srgbClr val="0055BA"/>
                </a:solidFill>
              </a:defRPr>
            </a:lvl2pPr>
            <a:lvl3pPr>
              <a:defRPr sz="2000">
                <a:solidFill>
                  <a:srgbClr val="0055BA"/>
                </a:solidFill>
              </a:defRPr>
            </a:lvl3pPr>
            <a:lvl4pPr>
              <a:defRPr sz="1800">
                <a:solidFill>
                  <a:srgbClr val="0055BA"/>
                </a:solidFill>
              </a:defRPr>
            </a:lvl4pPr>
            <a:lvl5pPr>
              <a:defRPr sz="1800">
                <a:solidFill>
                  <a:srgbClr val="0055B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solidFill>
                  <a:srgbClr val="0055BA"/>
                </a:solidFill>
              </a:defRPr>
            </a:lvl1pPr>
            <a:lvl2pPr>
              <a:defRPr sz="2400">
                <a:solidFill>
                  <a:srgbClr val="0055BA"/>
                </a:solidFill>
              </a:defRPr>
            </a:lvl2pPr>
            <a:lvl3pPr>
              <a:defRPr sz="2000">
                <a:solidFill>
                  <a:srgbClr val="0055BA"/>
                </a:solidFill>
              </a:defRPr>
            </a:lvl3pPr>
            <a:lvl4pPr>
              <a:defRPr sz="1800">
                <a:solidFill>
                  <a:srgbClr val="0055BA"/>
                </a:solidFill>
              </a:defRPr>
            </a:lvl4pPr>
            <a:lvl5pPr>
              <a:defRPr sz="1800">
                <a:solidFill>
                  <a:srgbClr val="0055B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34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156990"/>
          </a:xfrm>
        </p:spPr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solidFill>
                  <a:srgbClr val="0055BA"/>
                </a:solidFill>
              </a:defRPr>
            </a:lvl1pPr>
            <a:lvl2pPr>
              <a:defRPr sz="2400">
                <a:solidFill>
                  <a:srgbClr val="0055BA"/>
                </a:solidFill>
              </a:defRPr>
            </a:lvl2pPr>
            <a:lvl3pPr>
              <a:defRPr sz="2000">
                <a:solidFill>
                  <a:srgbClr val="0055BA"/>
                </a:solidFill>
              </a:defRPr>
            </a:lvl3pPr>
            <a:lvl4pPr>
              <a:defRPr sz="1800">
                <a:solidFill>
                  <a:srgbClr val="0055BA"/>
                </a:solidFill>
              </a:defRPr>
            </a:lvl4pPr>
            <a:lvl5pPr>
              <a:defRPr sz="1800">
                <a:solidFill>
                  <a:srgbClr val="0055B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solidFill>
                  <a:srgbClr val="0055BA"/>
                </a:solidFill>
              </a:defRPr>
            </a:lvl1pPr>
            <a:lvl2pPr>
              <a:defRPr sz="2400">
                <a:solidFill>
                  <a:srgbClr val="0055BA"/>
                </a:solidFill>
              </a:defRPr>
            </a:lvl2pPr>
            <a:lvl3pPr>
              <a:defRPr sz="2000">
                <a:solidFill>
                  <a:srgbClr val="0055BA"/>
                </a:solidFill>
              </a:defRPr>
            </a:lvl3pPr>
            <a:lvl4pPr>
              <a:defRPr sz="1800">
                <a:solidFill>
                  <a:srgbClr val="0055BA"/>
                </a:solidFill>
              </a:defRPr>
            </a:lvl4pPr>
            <a:lvl5pPr>
              <a:defRPr sz="1800">
                <a:solidFill>
                  <a:srgbClr val="0055B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5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55BA"/>
                </a:solidFill>
              </a:defRPr>
            </a:lvl1pPr>
            <a:lvl2pPr>
              <a:defRPr sz="2000">
                <a:solidFill>
                  <a:srgbClr val="0055BA"/>
                </a:solidFill>
              </a:defRPr>
            </a:lvl2pPr>
            <a:lvl3pPr>
              <a:defRPr sz="1800">
                <a:solidFill>
                  <a:srgbClr val="0055BA"/>
                </a:solidFill>
              </a:defRPr>
            </a:lvl3pPr>
            <a:lvl4pPr>
              <a:defRPr sz="1600">
                <a:solidFill>
                  <a:srgbClr val="0055BA"/>
                </a:solidFill>
              </a:defRPr>
            </a:lvl4pPr>
            <a:lvl5pPr>
              <a:defRPr sz="1600">
                <a:solidFill>
                  <a:srgbClr val="0055B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5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55BA"/>
                </a:solidFill>
              </a:defRPr>
            </a:lvl1pPr>
            <a:lvl2pPr>
              <a:defRPr sz="2000">
                <a:solidFill>
                  <a:srgbClr val="0055BA"/>
                </a:solidFill>
              </a:defRPr>
            </a:lvl2pPr>
            <a:lvl3pPr>
              <a:defRPr sz="1800">
                <a:solidFill>
                  <a:srgbClr val="0055BA"/>
                </a:solidFill>
              </a:defRPr>
            </a:lvl3pPr>
            <a:lvl4pPr>
              <a:defRPr sz="1600">
                <a:solidFill>
                  <a:srgbClr val="0055BA"/>
                </a:solidFill>
              </a:defRPr>
            </a:lvl4pPr>
            <a:lvl5pPr>
              <a:defRPr sz="1600">
                <a:solidFill>
                  <a:srgbClr val="0055B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29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4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39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5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55BA"/>
                </a:solidFill>
              </a:defRPr>
            </a:lvl1pPr>
            <a:lvl2pPr>
              <a:defRPr sz="2000">
                <a:solidFill>
                  <a:srgbClr val="0055BA"/>
                </a:solidFill>
              </a:defRPr>
            </a:lvl2pPr>
            <a:lvl3pPr>
              <a:defRPr sz="1800">
                <a:solidFill>
                  <a:srgbClr val="0055BA"/>
                </a:solidFill>
              </a:defRPr>
            </a:lvl3pPr>
            <a:lvl4pPr>
              <a:defRPr sz="1600">
                <a:solidFill>
                  <a:srgbClr val="0055BA"/>
                </a:solidFill>
              </a:defRPr>
            </a:lvl4pPr>
            <a:lvl5pPr>
              <a:defRPr sz="1600">
                <a:solidFill>
                  <a:srgbClr val="0055B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5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55BA"/>
                </a:solidFill>
              </a:defRPr>
            </a:lvl1pPr>
            <a:lvl2pPr>
              <a:defRPr sz="2000">
                <a:solidFill>
                  <a:srgbClr val="0055BA"/>
                </a:solidFill>
              </a:defRPr>
            </a:lvl2pPr>
            <a:lvl3pPr>
              <a:defRPr sz="1800">
                <a:solidFill>
                  <a:srgbClr val="0055BA"/>
                </a:solidFill>
              </a:defRPr>
            </a:lvl3pPr>
            <a:lvl4pPr>
              <a:defRPr sz="1600">
                <a:solidFill>
                  <a:srgbClr val="0055BA"/>
                </a:solidFill>
              </a:defRPr>
            </a:lvl4pPr>
            <a:lvl5pPr>
              <a:defRPr sz="1600">
                <a:solidFill>
                  <a:srgbClr val="0055B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>
            <a:lvl1pPr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1"/>
          </p:nvPr>
        </p:nvSpPr>
        <p:spPr>
          <a:xfrm>
            <a:off x="457200" y="1524000"/>
            <a:ext cx="8229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179388" y="6381750"/>
            <a:ext cx="6705600" cy="3175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SAIHC, Lisbon, 16th-18th September 2013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5B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33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5BA"/>
                </a:solidFill>
              </a:defRPr>
            </a:lvl1pPr>
            <a:lvl2pPr>
              <a:defRPr>
                <a:solidFill>
                  <a:srgbClr val="0055BA"/>
                </a:solidFill>
              </a:defRPr>
            </a:lvl2pPr>
            <a:lvl3pPr>
              <a:defRPr>
                <a:solidFill>
                  <a:srgbClr val="0055BA"/>
                </a:solidFill>
              </a:defRPr>
            </a:lvl3pPr>
            <a:lvl4pPr>
              <a:defRPr>
                <a:solidFill>
                  <a:srgbClr val="0055BA"/>
                </a:solidFill>
              </a:defRPr>
            </a:lvl4pPr>
            <a:lvl5pPr>
              <a:defRPr>
                <a:solidFill>
                  <a:srgbClr val="0055BA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40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156990"/>
          </a:xfrm>
        </p:spPr>
        <p:txBody>
          <a:bodyPr/>
          <a:lstStyle>
            <a:lvl1pPr>
              <a:defRPr>
                <a:solidFill>
                  <a:srgbClr val="70238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solidFill>
                  <a:srgbClr val="0055BA"/>
                </a:solidFill>
              </a:defRPr>
            </a:lvl1pPr>
            <a:lvl2pPr>
              <a:defRPr sz="2400">
                <a:solidFill>
                  <a:srgbClr val="0055BA"/>
                </a:solidFill>
              </a:defRPr>
            </a:lvl2pPr>
            <a:lvl3pPr>
              <a:defRPr sz="2000">
                <a:solidFill>
                  <a:srgbClr val="0055BA"/>
                </a:solidFill>
              </a:defRPr>
            </a:lvl3pPr>
            <a:lvl4pPr>
              <a:defRPr sz="1800">
                <a:solidFill>
                  <a:srgbClr val="0055BA"/>
                </a:solidFill>
              </a:defRPr>
            </a:lvl4pPr>
            <a:lvl5pPr>
              <a:defRPr sz="1800">
                <a:solidFill>
                  <a:srgbClr val="0055B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solidFill>
                  <a:srgbClr val="0055BA"/>
                </a:solidFill>
              </a:defRPr>
            </a:lvl1pPr>
            <a:lvl2pPr>
              <a:defRPr sz="2400">
                <a:solidFill>
                  <a:srgbClr val="0055BA"/>
                </a:solidFill>
              </a:defRPr>
            </a:lvl2pPr>
            <a:lvl3pPr>
              <a:defRPr sz="2000">
                <a:solidFill>
                  <a:srgbClr val="0055BA"/>
                </a:solidFill>
              </a:defRPr>
            </a:lvl3pPr>
            <a:lvl4pPr>
              <a:defRPr sz="1800">
                <a:solidFill>
                  <a:srgbClr val="0055BA"/>
                </a:solidFill>
              </a:defRPr>
            </a:lvl4pPr>
            <a:lvl5pPr>
              <a:defRPr sz="1800">
                <a:solidFill>
                  <a:srgbClr val="0055B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6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70238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55B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55BA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55BA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55BA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55B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9356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70238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55B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55BA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55BA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55BA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55B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2156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70238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02380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055B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055BA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55BA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55BA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55B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8229600" cy="4857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25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238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5B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5B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55B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55B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55B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73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70238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5B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5B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55B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55B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55B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4CD196-4FC0-4B52-9C2A-2CF0C923E3B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 descr="\\vmware-host\Shared Folders\mosborne On My Mac\Documents\OWL_SVN\Admin\Marketing\Powerpoint templates\OW_Powerpoint_opener_HI-RE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73" y="9525"/>
            <a:ext cx="9201873" cy="687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9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5328592" cy="792088"/>
          </a:xfrm>
        </p:spPr>
        <p:txBody>
          <a:bodyPr/>
          <a:lstStyle/>
          <a:p>
            <a:pPr algn="l"/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600" dirty="0" smtClean="0"/>
              <a:t>DATA</a:t>
            </a:r>
            <a:r>
              <a:rPr lang="en-US" sz="3600" dirty="0" smtClean="0"/>
              <a:t> </a:t>
            </a:r>
            <a:r>
              <a:rPr lang="en-US" sz="3600" dirty="0"/>
              <a:t>EVOLUTION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/>
              <a:t>(and the EVIDENCE</a:t>
            </a:r>
            <a:r>
              <a:rPr lang="en-US" sz="2800" dirty="0" smtClean="0"/>
              <a:t>)...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3600" dirty="0" smtClean="0"/>
              <a:t>Knowledge </a:t>
            </a:r>
            <a:r>
              <a:rPr lang="en-GB" sz="3600" dirty="0"/>
              <a:t>Doubling Curve</a:t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12" y="0"/>
            <a:ext cx="3456688" cy="232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2492896"/>
            <a:ext cx="85689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solidFill>
                  <a:srgbClr val="0055BA"/>
                </a:solidFill>
                <a:latin typeface="Calibri"/>
              </a:rPr>
              <a:t>Buckminster </a:t>
            </a:r>
            <a:r>
              <a:rPr lang="en-GB" sz="2400" b="1" dirty="0">
                <a:solidFill>
                  <a:srgbClr val="0055BA"/>
                </a:solidFill>
                <a:latin typeface="Calibri"/>
              </a:rPr>
              <a:t>Fuller created the “Knowledge Doubling Curve</a:t>
            </a:r>
            <a:r>
              <a:rPr lang="en-GB" sz="2400" b="1" dirty="0" smtClean="0">
                <a:solidFill>
                  <a:srgbClr val="0055BA"/>
                </a:solidFill>
                <a:latin typeface="Calibri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200" dirty="0" smtClean="0">
                <a:solidFill>
                  <a:srgbClr val="0055BA"/>
                </a:solidFill>
                <a:latin typeface="Calibri"/>
              </a:rPr>
              <a:t>He </a:t>
            </a:r>
            <a:r>
              <a:rPr lang="en-GB" sz="2200" dirty="0">
                <a:solidFill>
                  <a:srgbClr val="0055BA"/>
                </a:solidFill>
                <a:latin typeface="Calibri"/>
              </a:rPr>
              <a:t>noticed that until 1900 human knowledge doubled approximately </a:t>
            </a:r>
            <a:r>
              <a:rPr lang="en-GB" sz="2200" b="1" i="1" dirty="0">
                <a:solidFill>
                  <a:srgbClr val="0055BA"/>
                </a:solidFill>
                <a:latin typeface="Calibri"/>
              </a:rPr>
              <a:t>every century</a:t>
            </a:r>
            <a:r>
              <a:rPr lang="en-GB" sz="2200" dirty="0">
                <a:solidFill>
                  <a:srgbClr val="0055BA"/>
                </a:solidFill>
                <a:latin typeface="Calibri"/>
              </a:rPr>
              <a:t>. </a:t>
            </a:r>
            <a:endParaRPr lang="en-GB" sz="2200" dirty="0" smtClean="0">
              <a:solidFill>
                <a:srgbClr val="0055BA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55BA"/>
                </a:solidFill>
                <a:latin typeface="Calibri"/>
              </a:rPr>
              <a:t>By </a:t>
            </a:r>
            <a:r>
              <a:rPr lang="en-GB" sz="2200" dirty="0">
                <a:solidFill>
                  <a:srgbClr val="0055BA"/>
                </a:solidFill>
                <a:latin typeface="Calibri"/>
              </a:rPr>
              <a:t>the end of World War II knowledge was doubling </a:t>
            </a:r>
            <a:r>
              <a:rPr lang="en-GB" sz="2200" b="1" i="1" dirty="0">
                <a:solidFill>
                  <a:srgbClr val="0055BA"/>
                </a:solidFill>
                <a:latin typeface="Calibri"/>
              </a:rPr>
              <a:t>every 25 years</a:t>
            </a:r>
            <a:r>
              <a:rPr lang="en-GB" sz="2200" dirty="0">
                <a:solidFill>
                  <a:srgbClr val="0055BA"/>
                </a:solidFill>
                <a:latin typeface="Calibri"/>
              </a:rPr>
              <a:t>. </a:t>
            </a:r>
            <a:endParaRPr lang="en-GB" sz="2200" dirty="0" smtClean="0">
              <a:solidFill>
                <a:srgbClr val="0055BA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55BA"/>
                </a:solidFill>
                <a:latin typeface="Calibri"/>
              </a:rPr>
              <a:t>Today </a:t>
            </a:r>
            <a:r>
              <a:rPr lang="en-GB" sz="2200" dirty="0">
                <a:solidFill>
                  <a:srgbClr val="0055BA"/>
                </a:solidFill>
                <a:latin typeface="Calibri"/>
              </a:rPr>
              <a:t>things are not as simple as different types of knowledge have different rates of growth. For example, nanotechnology knowledge is doubling every two years and </a:t>
            </a:r>
            <a:r>
              <a:rPr lang="en-GB" sz="2200" b="1" i="1" dirty="0">
                <a:solidFill>
                  <a:srgbClr val="0055BA"/>
                </a:solidFill>
                <a:latin typeface="Calibri"/>
              </a:rPr>
              <a:t>clinical knowledge every 18 months</a:t>
            </a:r>
            <a:r>
              <a:rPr lang="en-GB" sz="2200" dirty="0">
                <a:solidFill>
                  <a:srgbClr val="0055BA"/>
                </a:solidFill>
                <a:latin typeface="Calibri"/>
              </a:rPr>
              <a:t>. </a:t>
            </a:r>
            <a:endParaRPr lang="en-GB" sz="2200" dirty="0" smtClean="0">
              <a:solidFill>
                <a:srgbClr val="0055BA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rgbClr val="0055BA"/>
                </a:solidFill>
                <a:latin typeface="Calibri"/>
              </a:rPr>
              <a:t>But </a:t>
            </a:r>
            <a:r>
              <a:rPr lang="en-GB" sz="2200" dirty="0">
                <a:solidFill>
                  <a:srgbClr val="0055BA"/>
                </a:solidFill>
                <a:latin typeface="Calibri"/>
              </a:rPr>
              <a:t>on average human knowledge is doubling </a:t>
            </a:r>
            <a:r>
              <a:rPr lang="en-GB" sz="2200" b="1" i="1" dirty="0">
                <a:solidFill>
                  <a:srgbClr val="0055BA"/>
                </a:solidFill>
                <a:latin typeface="Calibri"/>
              </a:rPr>
              <a:t>every 13 months</a:t>
            </a:r>
            <a:r>
              <a:rPr lang="en-GB" sz="2200" dirty="0">
                <a:solidFill>
                  <a:srgbClr val="0055BA"/>
                </a:solidFill>
                <a:latin typeface="Calibri"/>
              </a:rPr>
              <a:t>.  </a:t>
            </a:r>
            <a:endParaRPr lang="en-GB" sz="2200" dirty="0" smtClean="0">
              <a:solidFill>
                <a:srgbClr val="0055BA"/>
              </a:solidFill>
              <a:latin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55BA"/>
                </a:solidFill>
                <a:latin typeface="Calibri"/>
              </a:rPr>
              <a:t>IBM states that </a:t>
            </a:r>
            <a:r>
              <a:rPr lang="en-GB" sz="2400" dirty="0">
                <a:solidFill>
                  <a:srgbClr val="0055BA"/>
                </a:solidFill>
                <a:latin typeface="Calibri"/>
              </a:rPr>
              <a:t>the build out of  the “internet of things” will lead to the doubling of knowledge </a:t>
            </a:r>
            <a:r>
              <a:rPr lang="en-GB" sz="2400" b="1" i="1" dirty="0">
                <a:solidFill>
                  <a:srgbClr val="0055BA"/>
                </a:solidFill>
                <a:latin typeface="Calibri"/>
              </a:rPr>
              <a:t>every 12 </a:t>
            </a:r>
            <a:r>
              <a:rPr lang="en-GB" sz="2400" b="1" i="1" dirty="0" smtClean="0">
                <a:solidFill>
                  <a:srgbClr val="0055BA"/>
                </a:solidFill>
                <a:latin typeface="Calibri"/>
              </a:rPr>
              <a:t>hours</a:t>
            </a:r>
            <a:r>
              <a:rPr lang="en-GB" sz="2400" b="1" dirty="0" smtClean="0">
                <a:solidFill>
                  <a:srgbClr val="0055BA"/>
                </a:solidFill>
                <a:latin typeface="Calibri"/>
              </a:rPr>
              <a:t>!</a:t>
            </a:r>
            <a:endParaRPr lang="en-GB" sz="2400" b="1" dirty="0">
              <a:solidFill>
                <a:srgbClr val="0055B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00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20762"/>
          </a:xfrm>
        </p:spPr>
        <p:txBody>
          <a:bodyPr/>
          <a:lstStyle/>
          <a:p>
            <a:r>
              <a:rPr lang="en-GB" dirty="0" smtClean="0">
                <a:solidFill>
                  <a:srgbClr val="702380"/>
                </a:solidFill>
              </a:rPr>
              <a:t>C2: Establish </a:t>
            </a:r>
            <a:r>
              <a:rPr lang="en-GB" dirty="0">
                <a:solidFill>
                  <a:srgbClr val="702380"/>
                </a:solidFill>
              </a:rPr>
              <a:t>a MSDI training syllabus for use across IHO Community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 smtClean="0"/>
              <a:t>Aimed at Directors, Managers and Practitioners?</a:t>
            </a:r>
          </a:p>
          <a:p>
            <a:r>
              <a:rPr lang="en-GB" dirty="0" smtClean="0"/>
              <a:t>Different focus for different audiences?</a:t>
            </a:r>
          </a:p>
          <a:p>
            <a:r>
              <a:rPr lang="en-GB" dirty="0" smtClean="0"/>
              <a:t>What would be in such syllabi?</a:t>
            </a:r>
          </a:p>
          <a:p>
            <a:r>
              <a:rPr lang="en-GB" dirty="0" smtClean="0"/>
              <a:t>How would this be delivered?</a:t>
            </a:r>
          </a:p>
          <a:p>
            <a:pPr lvl="1"/>
            <a:r>
              <a:rPr lang="en-GB" dirty="0" smtClean="0"/>
              <a:t>On-Line resources/e-Learning?</a:t>
            </a:r>
          </a:p>
          <a:p>
            <a:pPr lvl="1"/>
            <a:r>
              <a:rPr lang="en-GB" dirty="0" smtClean="0"/>
              <a:t>Face to face workshops?</a:t>
            </a:r>
          </a:p>
          <a:p>
            <a:r>
              <a:rPr lang="en-GB" dirty="0" smtClean="0"/>
              <a:t>Who would deliver the training?</a:t>
            </a:r>
          </a:p>
          <a:p>
            <a:r>
              <a:rPr lang="en-GB" dirty="0" smtClean="0"/>
              <a:t>Role of RHC’s and CBSC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2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/>
          <a:lstStyle/>
          <a:p>
            <a:r>
              <a:rPr lang="en-GB" dirty="0" smtClean="0"/>
              <a:t>Existing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4525963"/>
          </a:xfrm>
        </p:spPr>
        <p:txBody>
          <a:bodyPr/>
          <a:lstStyle/>
          <a:p>
            <a:r>
              <a:rPr lang="en-GB" sz="2800" dirty="0" smtClean="0"/>
              <a:t>IHO Publication C-17: Spatial Data Infrastructures “The Marine Dimension” Ed:1.1 - Feb 2011*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/>
              <a:t>Appendix 2: 1-day SDI Awareness Training Course template</a:t>
            </a:r>
          </a:p>
          <a:p>
            <a:pPr marL="342900" lvl="2" indent="-342900"/>
            <a:r>
              <a:rPr lang="en-GB" sz="2800" dirty="0" err="1" smtClean="0"/>
              <a:t>OceanWise</a:t>
            </a:r>
            <a:r>
              <a:rPr lang="en-GB" sz="2800" dirty="0" smtClean="0"/>
              <a:t> / IHO Capacity Building Courses “Data Management, Database Design &amp; MSDI” </a:t>
            </a:r>
            <a:r>
              <a:rPr lang="en-GB" sz="2800" dirty="0"/>
              <a:t>since </a:t>
            </a:r>
            <a:r>
              <a:rPr lang="en-GB" sz="2800" dirty="0" smtClean="0"/>
              <a:t>2010:</a:t>
            </a:r>
            <a:endParaRPr lang="en-GB" sz="2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/>
              <a:t>5-day Practitioner Course syllabus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/>
              <a:t>2-day Management Course syllabus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/>
              <a:t>1-day Senior Management Briefing – Fundamentals of MSDI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 smtClean="0"/>
              <a:t>½ day Marine Data Management Awareness Briefing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1600" dirty="0" smtClean="0"/>
              <a:t>2 and 5-day courses certified by RHC’s</a:t>
            </a:r>
          </a:p>
          <a:p>
            <a:pPr lvl="2"/>
            <a:r>
              <a:rPr lang="en-GB" sz="1600" dirty="0" smtClean="0"/>
              <a:t>End of course assessment </a:t>
            </a:r>
          </a:p>
          <a:p>
            <a:pPr lvl="2"/>
            <a:r>
              <a:rPr lang="en-GB" sz="1600" dirty="0" smtClean="0"/>
              <a:t>Delivered to EAHC, NIOHC, SAIHC, MACHC,  </a:t>
            </a:r>
            <a:r>
              <a:rPr lang="en-GB" sz="1600" dirty="0" err="1" smtClean="0"/>
              <a:t>SWAtHC</a:t>
            </a:r>
            <a:r>
              <a:rPr lang="en-GB" sz="1600" dirty="0" smtClean="0"/>
              <a:t>, RSAHC </a:t>
            </a:r>
          </a:p>
          <a:p>
            <a:r>
              <a:rPr lang="en-GB" sz="2800" dirty="0" smtClean="0"/>
              <a:t>Case Studies (e.g. Germany</a:t>
            </a:r>
            <a:r>
              <a:rPr lang="en-GB" sz="2800" smtClean="0"/>
              <a:t>, Norway)</a:t>
            </a:r>
            <a:endParaRPr lang="en-GB" sz="2800" dirty="0" smtClean="0"/>
          </a:p>
          <a:p>
            <a:pPr marL="0" indent="0" algn="r">
              <a:buNone/>
            </a:pPr>
            <a:r>
              <a:rPr lang="en-GB" sz="1400" dirty="0" smtClean="0"/>
              <a:t>* To be revised? MSDIWG Task 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773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7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971600" y="149126"/>
            <a:ext cx="6680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b="0" dirty="0" smtClean="0">
                <a:solidFill>
                  <a:srgbClr val="702380"/>
                </a:solidFill>
                <a:latin typeface="+mj-lt"/>
              </a:rPr>
              <a:t>Publication C-17</a:t>
            </a:r>
            <a:endParaRPr lang="en-US" altLang="en-US" sz="3600" b="0" dirty="0">
              <a:solidFill>
                <a:srgbClr val="702380"/>
              </a:solidFill>
              <a:latin typeface="+mj-lt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32357" y="626180"/>
            <a:ext cx="4175125" cy="56323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bIns="0" anchor="b">
            <a:spAutoFit/>
          </a:bodyPr>
          <a:lstStyle>
            <a:lvl1pPr eaLnBrk="0" hangingPunct="0"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200" b="0" dirty="0">
                <a:solidFill>
                  <a:srgbClr val="0055BA"/>
                </a:solidFill>
                <a:latin typeface="+mn-lt"/>
              </a:rPr>
              <a:t>“The IHO will support Member States in the identification, development and implementation of an appropriate role in national Spatial Data Infrastructure (SDI) and MSDI initiatives. </a:t>
            </a:r>
            <a:endParaRPr lang="en-GB" altLang="en-US" sz="2200" b="0" dirty="0" smtClean="0">
              <a:solidFill>
                <a:srgbClr val="0055BA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200" b="0" dirty="0" smtClean="0">
                <a:solidFill>
                  <a:srgbClr val="0055BA"/>
                </a:solidFill>
                <a:latin typeface="+mn-lt"/>
              </a:rPr>
              <a:t>This </a:t>
            </a:r>
            <a:r>
              <a:rPr lang="en-GB" altLang="en-US" sz="2200" b="0" dirty="0">
                <a:solidFill>
                  <a:srgbClr val="0055BA"/>
                </a:solidFill>
                <a:latin typeface="+mn-lt"/>
              </a:rPr>
              <a:t>will be achieved </a:t>
            </a:r>
            <a:r>
              <a:rPr lang="en-GB" altLang="en-US" sz="2200" b="0" dirty="0" smtClean="0">
                <a:solidFill>
                  <a:srgbClr val="0055BA"/>
                </a:solidFill>
                <a:latin typeface="+mn-lt"/>
              </a:rPr>
              <a:t>through the </a:t>
            </a:r>
            <a:r>
              <a:rPr lang="en-GB" altLang="en-US" sz="2200" b="0" dirty="0">
                <a:solidFill>
                  <a:srgbClr val="0055BA"/>
                </a:solidFill>
                <a:latin typeface="+mn-lt"/>
              </a:rPr>
              <a:t>development and maintenance of a Special Publication that will provide a definitive procedural guide to establishing the role of the national hydrographic authority in MSDI.”    			</a:t>
            </a:r>
            <a:r>
              <a:rPr lang="en-GB" altLang="en-US" sz="2200" b="0" dirty="0">
                <a:solidFill>
                  <a:srgbClr val="0055BA"/>
                </a:solidFill>
              </a:rPr>
              <a:t>       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200" dirty="0">
                <a:solidFill>
                  <a:srgbClr val="0055BA"/>
                </a:solidFill>
                <a:latin typeface="+mn-lt"/>
              </a:rPr>
              <a:t> </a:t>
            </a:r>
            <a:r>
              <a:rPr lang="en-GB" altLang="en-US" sz="1800" b="0" dirty="0">
                <a:solidFill>
                  <a:srgbClr val="0055BA"/>
                </a:solidFill>
                <a:latin typeface="+mn-lt"/>
              </a:rPr>
              <a:t>EIHC Resolution K4.7 (2009)</a:t>
            </a:r>
          </a:p>
        </p:txBody>
      </p:sp>
      <p:pic>
        <p:nvPicPr>
          <p:cNvPr id="2253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2" y="861634"/>
            <a:ext cx="3815977" cy="538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2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en-GB" sz="3400" dirty="0" smtClean="0"/>
              <a:t>Task E - Maintain And Extend Publication C-17  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41379"/>
          </a:xfrm>
        </p:spPr>
        <p:txBody>
          <a:bodyPr/>
          <a:lstStyle/>
          <a:p>
            <a:r>
              <a:rPr lang="en-GB" dirty="0" smtClean="0"/>
              <a:t>Ref: IHO Task 2.9.2.</a:t>
            </a:r>
          </a:p>
          <a:p>
            <a:r>
              <a:rPr lang="en-GB" dirty="0" smtClean="0"/>
              <a:t>Current version 5 years old!</a:t>
            </a:r>
          </a:p>
          <a:p>
            <a:r>
              <a:rPr lang="en-GB" dirty="0" smtClean="0"/>
              <a:t>Time for Revision, Extension or Replacement?</a:t>
            </a:r>
          </a:p>
          <a:p>
            <a:r>
              <a:rPr lang="en-GB" dirty="0" smtClean="0"/>
              <a:t>If so what needs to be added and/or changed?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Policy and Governance?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Standards?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ICT?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Data?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Other?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75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06090"/>
          </a:xfrm>
        </p:spPr>
        <p:txBody>
          <a:bodyPr/>
          <a:lstStyle/>
          <a:p>
            <a:r>
              <a:rPr lang="en-GB" dirty="0" smtClean="0"/>
              <a:t>Some </a:t>
            </a:r>
            <a:r>
              <a:rPr lang="en-GB" dirty="0" smtClean="0"/>
              <a:t>Thoughts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785395"/>
          </a:xfrm>
        </p:spPr>
        <p:txBody>
          <a:bodyPr/>
          <a:lstStyle/>
          <a:p>
            <a:r>
              <a:rPr lang="en-GB" sz="2800" dirty="0" smtClean="0"/>
              <a:t>S-100 Hydrographic Data Model </a:t>
            </a:r>
          </a:p>
          <a:p>
            <a:r>
              <a:rPr lang="en-GB" sz="2800" dirty="0" smtClean="0"/>
              <a:t>S-1xx Product Specifications</a:t>
            </a:r>
          </a:p>
          <a:p>
            <a:r>
              <a:rPr lang="en-GB" sz="2800" dirty="0" smtClean="0"/>
              <a:t>Future Applications</a:t>
            </a:r>
          </a:p>
          <a:p>
            <a:r>
              <a:rPr lang="en-GB" sz="2800" dirty="0" smtClean="0"/>
              <a:t>Real Time Data Feeds </a:t>
            </a:r>
          </a:p>
          <a:p>
            <a:r>
              <a:rPr lang="en-GB" sz="2800" dirty="0" smtClean="0"/>
              <a:t>Data Sharing &amp; Re-Use</a:t>
            </a:r>
          </a:p>
          <a:p>
            <a:r>
              <a:rPr lang="en-GB" sz="2800" dirty="0" smtClean="0"/>
              <a:t>Non- Navigational Use Cases</a:t>
            </a:r>
          </a:p>
          <a:p>
            <a:r>
              <a:rPr lang="en-GB" sz="2800" dirty="0" smtClean="0"/>
              <a:t>Open &amp; Linked Data</a:t>
            </a:r>
          </a:p>
          <a:p>
            <a:r>
              <a:rPr lang="en-GB" sz="2800" dirty="0" smtClean="0"/>
              <a:t>Web Services (e.g. WMS,WMTS, WFS, CSW)</a:t>
            </a:r>
          </a:p>
          <a:p>
            <a:r>
              <a:rPr lang="en-GB" sz="2800" dirty="0" smtClean="0"/>
              <a:t>Publishing</a:t>
            </a:r>
          </a:p>
          <a:p>
            <a:r>
              <a:rPr lang="en-GB" sz="2800" dirty="0" smtClean="0"/>
              <a:t>Land-Sea Interoperable </a:t>
            </a:r>
            <a:r>
              <a:rPr lang="en-GB" sz="2800" dirty="0" smtClean="0"/>
              <a:t>Data</a:t>
            </a:r>
          </a:p>
          <a:p>
            <a:r>
              <a:rPr lang="en-GB" sz="2800" dirty="0" smtClean="0"/>
              <a:t>Case Studies</a:t>
            </a:r>
            <a:endParaRPr lang="en-GB" sz="28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91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GB" dirty="0" smtClean="0"/>
              <a:t>Some </a:t>
            </a:r>
            <a:r>
              <a:rPr lang="en-GB" dirty="0" smtClean="0"/>
              <a:t>Thoughts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363272" cy="4785395"/>
          </a:xfrm>
        </p:spPr>
        <p:txBody>
          <a:bodyPr/>
          <a:lstStyle/>
          <a:p>
            <a:r>
              <a:rPr lang="en-GB" sz="2800" dirty="0"/>
              <a:t>What </a:t>
            </a:r>
            <a:r>
              <a:rPr lang="en-GB" sz="2800" dirty="0" smtClean="0"/>
              <a:t>business is the HO community in now?</a:t>
            </a:r>
          </a:p>
          <a:p>
            <a:r>
              <a:rPr lang="en-GB" sz="2800" dirty="0" smtClean="0"/>
              <a:t>What will the HO community look like in 2025?</a:t>
            </a:r>
          </a:p>
          <a:p>
            <a:r>
              <a:rPr lang="en-GB" sz="2800" dirty="0" smtClean="0"/>
              <a:t>Additional information as part of the navigational suite of products?</a:t>
            </a:r>
          </a:p>
          <a:p>
            <a:r>
              <a:rPr lang="en-GB" sz="2800" dirty="0" smtClean="0"/>
              <a:t>Multi-suppliers of source or application data?</a:t>
            </a:r>
          </a:p>
          <a:p>
            <a:r>
              <a:rPr lang="en-GB" sz="2800" dirty="0" smtClean="0"/>
              <a:t>Core Reference Data defined</a:t>
            </a:r>
          </a:p>
          <a:p>
            <a:r>
              <a:rPr lang="en-GB" sz="2800" dirty="0" smtClean="0"/>
              <a:t>Next Generation ECDIS?</a:t>
            </a:r>
          </a:p>
          <a:p>
            <a:r>
              <a:rPr lang="en-GB" sz="2800" dirty="0" smtClean="0"/>
              <a:t>Impact of Ports development and Maritime Information Infrastructure</a:t>
            </a:r>
          </a:p>
          <a:p>
            <a:r>
              <a:rPr lang="en-GB" sz="2800" dirty="0" smtClean="0"/>
              <a:t>Seamless Linked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70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Questions?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solidFill>
                  <a:srgbClr val="702380"/>
                </a:solidFill>
              </a:rPr>
              <a:t>The Data </a:t>
            </a:r>
            <a:r>
              <a:rPr lang="en-GB" sz="4000" dirty="0">
                <a:solidFill>
                  <a:srgbClr val="702380"/>
                </a:solidFill>
              </a:rPr>
              <a:t>Deluge! </a:t>
            </a:r>
            <a:r>
              <a:rPr lang="en-GB" sz="4000" dirty="0" smtClean="0">
                <a:solidFill>
                  <a:srgbClr val="702380"/>
                </a:solidFill>
              </a:rPr>
              <a:t/>
            </a:r>
            <a:br>
              <a:rPr lang="en-GB" sz="4000" dirty="0" smtClean="0">
                <a:solidFill>
                  <a:srgbClr val="702380"/>
                </a:solidFill>
              </a:rPr>
            </a:br>
            <a:r>
              <a:rPr lang="en-GB" sz="2400" dirty="0" smtClean="0">
                <a:solidFill>
                  <a:srgbClr val="702380"/>
                </a:solidFill>
              </a:rPr>
              <a:t>Linear </a:t>
            </a:r>
            <a:r>
              <a:rPr lang="en-GB" sz="2400" dirty="0">
                <a:solidFill>
                  <a:srgbClr val="702380"/>
                </a:solidFill>
              </a:rPr>
              <a:t>to Exponential Growth of Human Knowledge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5200"/>
            <a:ext cx="8229600" cy="37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1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home\der\Desktop\data-he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62596" y="6581001"/>
            <a:ext cx="1381404" cy="276999"/>
          </a:xfrm>
          <a:prstGeom prst="rect">
            <a:avLst/>
          </a:prstGeom>
          <a:solidFill>
            <a:srgbClr val="000000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lang="en-GB" sz="1200" b="1" dirty="0" err="1" smtClean="0">
                <a:solidFill>
                  <a:prstClr val="white"/>
                </a:solidFill>
              </a:rPr>
              <a:t>flickr</a:t>
            </a:r>
            <a:r>
              <a:rPr lang="en-GB" sz="1200" dirty="0" smtClean="0">
                <a:solidFill>
                  <a:prstClr val="white"/>
                </a:solidFill>
                <a:latin typeface="Calibri" pitchFamily="34" charset="0"/>
              </a:rPr>
              <a:t> © </a:t>
            </a:r>
            <a:r>
              <a:rPr lang="en-GB" sz="1200" dirty="0" err="1" smtClean="0">
                <a:solidFill>
                  <a:prstClr val="white"/>
                </a:solidFill>
                <a:latin typeface="Calibri" pitchFamily="34" charset="0"/>
              </a:rPr>
              <a:t>fdecomite</a:t>
            </a:r>
            <a:endParaRPr lang="en-GB" sz="12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214290"/>
            <a:ext cx="5213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itchFamily="34" charset="0"/>
              </a:rPr>
              <a:t>Beyond the data dump! </a:t>
            </a:r>
          </a:p>
        </p:txBody>
      </p:sp>
    </p:spTree>
    <p:extLst>
      <p:ext uri="{BB962C8B-B14F-4D97-AF65-F5344CB8AC3E}">
        <p14:creationId xmlns:p14="http://schemas.microsoft.com/office/powerpoint/2010/main" val="105419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850106"/>
          </a:xfrm>
        </p:spPr>
        <p:txBody>
          <a:bodyPr/>
          <a:lstStyle/>
          <a:p>
            <a:r>
              <a:rPr lang="en-GB" sz="3600" dirty="0" smtClean="0"/>
              <a:t>The Role of Data Management Plans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45624" cy="532859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400" dirty="0" smtClean="0"/>
              <a:t>Growing Government-wide </a:t>
            </a:r>
            <a:r>
              <a:rPr lang="en-GB" sz="2400" dirty="0"/>
              <a:t>emphasis on </a:t>
            </a:r>
            <a:r>
              <a:rPr lang="en-GB" sz="2400" dirty="0" smtClean="0"/>
              <a:t>“community” </a:t>
            </a:r>
            <a:r>
              <a:rPr lang="en-GB" sz="2400" dirty="0"/>
              <a:t>access to data supports </a:t>
            </a:r>
            <a:r>
              <a:rPr lang="en-GB" sz="2400" dirty="0" smtClean="0"/>
              <a:t>a substantive push towards </a:t>
            </a:r>
            <a:r>
              <a:rPr lang="en-GB" sz="2400" b="1" dirty="0"/>
              <a:t>more open sharing of </a:t>
            </a:r>
            <a:r>
              <a:rPr lang="en-GB" sz="2400" b="1" dirty="0" smtClean="0"/>
              <a:t>data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National Science Foundation (NSF) in USA requires </a:t>
            </a:r>
            <a:r>
              <a:rPr lang="en-GB" sz="2400" b="1" dirty="0"/>
              <a:t>data management plans </a:t>
            </a:r>
            <a:r>
              <a:rPr lang="en-GB" sz="2400" dirty="0" smtClean="0"/>
              <a:t>as a pre-cursor to it providing Federal funds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This is </a:t>
            </a:r>
            <a:r>
              <a:rPr lang="en-GB" sz="2400" dirty="0"/>
              <a:t>consistent with NSF's mission and </a:t>
            </a:r>
            <a:r>
              <a:rPr lang="en-GB" sz="2400" dirty="0" smtClean="0"/>
              <a:t>US </a:t>
            </a:r>
            <a:r>
              <a:rPr lang="en-GB" sz="2400" dirty="0"/>
              <a:t>policymakers in making sure that any data obtained with </a:t>
            </a:r>
            <a:r>
              <a:rPr lang="en-GB" sz="2400" dirty="0" smtClean="0"/>
              <a:t>federal funds </a:t>
            </a:r>
            <a:r>
              <a:rPr lang="en-GB" sz="2400" b="1" dirty="0"/>
              <a:t>be </a:t>
            </a:r>
            <a:r>
              <a:rPr lang="en-GB" sz="2400" b="1" dirty="0" smtClean="0"/>
              <a:t>made accessible </a:t>
            </a:r>
            <a:r>
              <a:rPr lang="en-GB" sz="2400" b="1" dirty="0"/>
              <a:t>to the general </a:t>
            </a:r>
            <a:r>
              <a:rPr lang="en-GB" sz="2400" b="1" dirty="0" smtClean="0"/>
              <a:t>public as OPEN DATA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NSF </a:t>
            </a:r>
            <a:r>
              <a:rPr lang="en-GB" sz="2400" dirty="0"/>
              <a:t>is subject to the </a:t>
            </a:r>
            <a:r>
              <a:rPr lang="en-GB" sz="2400" b="1" dirty="0"/>
              <a:t>US </a:t>
            </a:r>
            <a:r>
              <a:rPr lang="en-GB" sz="2400" b="1" dirty="0" smtClean="0"/>
              <a:t>Federal Open </a:t>
            </a:r>
            <a:r>
              <a:rPr lang="en-GB" sz="2400" b="1" dirty="0"/>
              <a:t>Government Directive </a:t>
            </a:r>
            <a:r>
              <a:rPr lang="en-GB" sz="2400" dirty="0"/>
              <a:t>to make government more transparent and more </a:t>
            </a:r>
            <a:r>
              <a:rPr lang="en-GB" sz="2400" dirty="0" smtClean="0"/>
              <a:t>participatory</a:t>
            </a:r>
          </a:p>
          <a:p>
            <a:r>
              <a:rPr lang="en-GB" sz="2400" dirty="0" smtClean="0"/>
              <a:t>This addresses the trends </a:t>
            </a:r>
            <a:r>
              <a:rPr lang="en-GB" sz="2400" dirty="0"/>
              <a:t>and needs in the modern era of data-driven </a:t>
            </a:r>
            <a:r>
              <a:rPr lang="en-GB" sz="2400" dirty="0" smtClean="0"/>
              <a:t>science and solutions</a:t>
            </a:r>
            <a:endParaRPr lang="en-GB" sz="2400" dirty="0"/>
          </a:p>
          <a:p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9174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a typeface="ＭＳ Ｐゴシック"/>
                <a:cs typeface="ＭＳ Ｐゴシック"/>
              </a:rPr>
              <a:t> </a:t>
            </a:r>
            <a:r>
              <a:rPr lang="en-US" dirty="0" smtClean="0">
                <a:solidFill>
                  <a:srgbClr val="7030A0"/>
                </a:solidFill>
                <a:ea typeface="ＭＳ Ｐゴシック"/>
                <a:cs typeface="ＭＳ Ｐゴシック"/>
              </a:rPr>
              <a:t>MSDI Components and Hydrography</a:t>
            </a:r>
            <a:endParaRPr lang="en-GB" dirty="0" smtClean="0">
              <a:solidFill>
                <a:srgbClr val="7030A0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B" smtClean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263710"/>
              </p:ext>
            </p:extLst>
          </p:nvPr>
        </p:nvGraphicFramePr>
        <p:xfrm>
          <a:off x="228600" y="1447800"/>
          <a:ext cx="8458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4578" y="1656089"/>
            <a:ext cx="1512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Greatest challenge resides here! We </a:t>
            </a:r>
            <a:r>
              <a:rPr lang="en-GB" u="sng" dirty="0" smtClean="0">
                <a:latin typeface="+mn-lt"/>
              </a:rPr>
              <a:t>do not </a:t>
            </a:r>
            <a:r>
              <a:rPr lang="en-GB" dirty="0" smtClean="0">
                <a:latin typeface="+mn-lt"/>
              </a:rPr>
              <a:t>have the hearts and minds of all HO’s</a:t>
            </a:r>
            <a:endParaRPr lang="en-GB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2319263"/>
            <a:ext cx="1440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We have ISO,OGC and IHO standards</a:t>
            </a:r>
            <a:endParaRPr lang="en-GB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257" y="436510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We have the technologies</a:t>
            </a:r>
            <a:endParaRPr lang="en-GB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7452" y="4245041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n-lt"/>
              </a:rPr>
              <a:t>We are collecting more and data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" y="188640"/>
            <a:ext cx="8229600" cy="648072"/>
          </a:xfrm>
        </p:spPr>
        <p:txBody>
          <a:bodyPr/>
          <a:lstStyle/>
          <a:p>
            <a:r>
              <a:rPr lang="en-GB" sz="4000" dirty="0" smtClean="0"/>
              <a:t>Challenges facing the HO community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73" y="1052736"/>
            <a:ext cx="8713092" cy="4610001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 smtClean="0"/>
              <a:t>Cultural </a:t>
            </a:r>
            <a:r>
              <a:rPr lang="en-GB" sz="2800" b="1" dirty="0"/>
              <a:t>and Organisational </a:t>
            </a:r>
            <a:r>
              <a:rPr lang="en-GB" sz="2800" b="1" dirty="0" smtClean="0"/>
              <a:t>inertia</a:t>
            </a:r>
            <a:endParaRPr lang="en-GB" sz="2800" b="1" dirty="0"/>
          </a:p>
          <a:p>
            <a:r>
              <a:rPr lang="en-GB" sz="2800" dirty="0" smtClean="0"/>
              <a:t>Many HO’s still find it difficult (or refuse) to release data except for SOLAS purposes but why?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600" dirty="0" smtClean="0"/>
              <a:t>No mandate from Government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600" dirty="0" smtClean="0"/>
              <a:t>Decision Makers do not understand the need to release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600" dirty="0" smtClean="0"/>
              <a:t>No re-use licensing capability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600" dirty="0" smtClean="0"/>
              <a:t>Cannot accept or gain benefit from any revenue derived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600" dirty="0" smtClean="0"/>
              <a:t>Security concerns (an excuse not a reason)?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600" dirty="0" smtClean="0"/>
              <a:t>Lack of understanding</a:t>
            </a:r>
          </a:p>
          <a:p>
            <a:r>
              <a:rPr lang="en-GB" sz="2800" dirty="0" smtClean="0"/>
              <a:t>The current situation is not sustainable!</a:t>
            </a:r>
          </a:p>
        </p:txBody>
      </p:sp>
    </p:spTree>
    <p:extLst>
      <p:ext uri="{BB962C8B-B14F-4D97-AF65-F5344CB8AC3E}">
        <p14:creationId xmlns:p14="http://schemas.microsoft.com/office/powerpoint/2010/main" val="415779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778098"/>
          </a:xfrm>
        </p:spPr>
        <p:txBody>
          <a:bodyPr/>
          <a:lstStyle/>
          <a:p>
            <a:r>
              <a:rPr lang="en-GB" dirty="0" smtClean="0"/>
              <a:t>The Way Forward for MSDIWG?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805979"/>
            <a:ext cx="8229600" cy="5215309"/>
          </a:xfrm>
        </p:spPr>
        <p:txBody>
          <a:bodyPr/>
          <a:lstStyle/>
          <a:p>
            <a:r>
              <a:rPr lang="en-GB" dirty="0" smtClean="0"/>
              <a:t>Education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Capacity Building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Training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Mentoring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Coaching</a:t>
            </a:r>
          </a:p>
          <a:p>
            <a:r>
              <a:rPr lang="en-GB" dirty="0" smtClean="0"/>
              <a:t>Change Management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People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Organisational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Cultural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Technical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633104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757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29600" cy="998984"/>
          </a:xfrm>
        </p:spPr>
        <p:txBody>
          <a:bodyPr/>
          <a:lstStyle/>
          <a:p>
            <a:r>
              <a:rPr lang="en-GB" sz="3600" dirty="0" smtClean="0"/>
              <a:t>MSDIWG Task C: </a:t>
            </a:r>
            <a:r>
              <a:rPr lang="en-GB" sz="3600" dirty="0"/>
              <a:t>Develop content for </a:t>
            </a:r>
            <a:r>
              <a:rPr lang="en-GB" sz="3600" dirty="0" smtClean="0"/>
              <a:t>an </a:t>
            </a:r>
            <a:r>
              <a:rPr lang="en-GB" sz="3600" dirty="0"/>
              <a:t>MSDI training </a:t>
            </a:r>
            <a:r>
              <a:rPr lang="en-GB" sz="3600" dirty="0" smtClean="0"/>
              <a:t>course</a:t>
            </a:r>
            <a:r>
              <a:rPr lang="en-GB" sz="3600" dirty="0"/>
              <a:t/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514350" indent="-457200"/>
            <a:r>
              <a:rPr lang="en-GB" dirty="0" smtClean="0"/>
              <a:t>Sub Task C1: Identify the need for education and training among the Member States and report to WG Chair</a:t>
            </a:r>
          </a:p>
          <a:p>
            <a:pPr lvl="1"/>
            <a:r>
              <a:rPr lang="en-GB" dirty="0" smtClean="0"/>
              <a:t>Activity C1.1: Develop and deliver training and education events as required</a:t>
            </a:r>
          </a:p>
          <a:p>
            <a:pPr lvl="1"/>
            <a:r>
              <a:rPr lang="en-GB" dirty="0" smtClean="0"/>
              <a:t>Activity C1.2: Investigate the possibilities to arrange an IHO INSPIRE Workshop with EC-JRC and / or DG Environment</a:t>
            </a:r>
          </a:p>
          <a:p>
            <a:r>
              <a:rPr lang="en-GB" dirty="0" smtClean="0"/>
              <a:t>Sub Task C2: Establish a MSDI training syllabus for use across IHO Community </a:t>
            </a:r>
          </a:p>
        </p:txBody>
      </p:sp>
    </p:spTree>
    <p:extLst>
      <p:ext uri="{BB962C8B-B14F-4D97-AF65-F5344CB8AC3E}">
        <p14:creationId xmlns:p14="http://schemas.microsoft.com/office/powerpoint/2010/main" val="4449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400050">
              <a:buClr>
                <a:srgbClr val="0055BA"/>
              </a:buClr>
            </a:pPr>
            <a:r>
              <a:rPr lang="en-GB" dirty="0" smtClean="0"/>
              <a:t>What </a:t>
            </a:r>
            <a:r>
              <a:rPr lang="en-GB" dirty="0"/>
              <a:t>kind of events are needed?</a:t>
            </a:r>
          </a:p>
          <a:p>
            <a:pPr marL="400050">
              <a:buClr>
                <a:srgbClr val="0055BA"/>
              </a:buClr>
            </a:pPr>
            <a:r>
              <a:rPr lang="en-GB" dirty="0"/>
              <a:t>What is our message?</a:t>
            </a:r>
          </a:p>
          <a:p>
            <a:pPr marL="400050">
              <a:buClr>
                <a:srgbClr val="0055BA"/>
              </a:buClr>
            </a:pPr>
            <a:r>
              <a:rPr lang="en-GB" dirty="0"/>
              <a:t>Who is our audience?</a:t>
            </a:r>
          </a:p>
          <a:p>
            <a:pPr marL="400050">
              <a:buClr>
                <a:srgbClr val="0055BA"/>
              </a:buClr>
            </a:pPr>
            <a:r>
              <a:rPr lang="en-GB" dirty="0"/>
              <a:t>Where is this training required?</a:t>
            </a:r>
          </a:p>
          <a:p>
            <a:pPr marL="400050">
              <a:buClr>
                <a:srgbClr val="0055BA"/>
              </a:buClr>
            </a:pPr>
            <a:r>
              <a:rPr lang="en-GB" dirty="0" smtClean="0"/>
              <a:t>Why </a:t>
            </a:r>
            <a:r>
              <a:rPr lang="en-GB" dirty="0"/>
              <a:t>should we do this?</a:t>
            </a:r>
          </a:p>
          <a:p>
            <a:pPr marL="400050">
              <a:buClr>
                <a:srgbClr val="0055BA"/>
              </a:buClr>
            </a:pPr>
            <a:r>
              <a:rPr lang="en-GB" dirty="0"/>
              <a:t>When (or how often) should we do this</a:t>
            </a:r>
            <a:r>
              <a:rPr lang="en-GB" dirty="0" smtClean="0"/>
              <a:t>?</a:t>
            </a:r>
          </a:p>
          <a:p>
            <a:pPr marL="400050">
              <a:buClr>
                <a:srgbClr val="0055BA"/>
              </a:buClr>
            </a:pPr>
            <a:r>
              <a:rPr lang="en-GB" dirty="0" smtClean="0"/>
              <a:t>How might this be delivered?</a:t>
            </a:r>
          </a:p>
          <a:p>
            <a:pPr marL="857250" lvl="1" indent="-342900">
              <a:buClr>
                <a:srgbClr val="0055BA"/>
              </a:buClr>
              <a:buFont typeface="Courier New" panose="02070309020205020404" pitchFamily="49" charset="0"/>
              <a:buChar char="o"/>
            </a:pPr>
            <a:r>
              <a:rPr lang="en-GB" sz="2400" dirty="0" smtClean="0"/>
              <a:t>Face to face?</a:t>
            </a:r>
          </a:p>
          <a:p>
            <a:pPr marL="857250" lvl="1" indent="-342900">
              <a:buClr>
                <a:srgbClr val="0055BA"/>
              </a:buClr>
              <a:buFont typeface="Courier New" panose="02070309020205020404" pitchFamily="49" charset="0"/>
              <a:buChar char="o"/>
            </a:pPr>
            <a:r>
              <a:rPr lang="en-GB" sz="2400" dirty="0" smtClean="0"/>
              <a:t>e-learning?</a:t>
            </a:r>
            <a:endParaRPr lang="en-GB" sz="2400" dirty="0"/>
          </a:p>
          <a:p>
            <a:pPr marL="1200150" lvl="2" indent="-342900">
              <a:buClr>
                <a:srgbClr val="0055BA"/>
              </a:buClr>
            </a:pP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936104"/>
          </a:xfrm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GB" sz="3600" kern="1200" dirty="0" smtClean="0">
                <a:latin typeface="Calibri"/>
                <a:ea typeface="+mn-ea"/>
                <a:cs typeface="+mn-cs"/>
              </a:rPr>
              <a:t>C1.1: Develop </a:t>
            </a:r>
            <a:r>
              <a:rPr lang="en-GB" sz="3600" kern="1200" dirty="0">
                <a:latin typeface="Calibri"/>
                <a:ea typeface="+mn-ea"/>
                <a:cs typeface="+mn-cs"/>
              </a:rPr>
              <a:t>and deliver training and education events as required</a:t>
            </a:r>
          </a:p>
        </p:txBody>
      </p:sp>
    </p:spTree>
    <p:extLst>
      <p:ext uri="{BB962C8B-B14F-4D97-AF65-F5344CB8AC3E}">
        <p14:creationId xmlns:p14="http://schemas.microsoft.com/office/powerpoint/2010/main" val="46552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WL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WL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WL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WL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OWL Master Template</Template>
  <TotalTime>1035</TotalTime>
  <Words>924</Words>
  <Application>Microsoft Office PowerPoint</Application>
  <PresentationFormat>On-screen Show (4:3)</PresentationFormat>
  <Paragraphs>132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ＭＳ Ｐゴシック</vt:lpstr>
      <vt:lpstr>Arial</vt:lpstr>
      <vt:lpstr>Calibri</vt:lpstr>
      <vt:lpstr>Constantia</vt:lpstr>
      <vt:lpstr>Courier New</vt:lpstr>
      <vt:lpstr>Times New Roman</vt:lpstr>
      <vt:lpstr>OWL Master Template</vt:lpstr>
      <vt:lpstr>1_OWL Master Template</vt:lpstr>
      <vt:lpstr>2_OWL Master Template</vt:lpstr>
      <vt:lpstr>3_OWL Master Template</vt:lpstr>
      <vt:lpstr>Custom Design</vt:lpstr>
      <vt:lpstr>2_Office Theme</vt:lpstr>
      <vt:lpstr> DATA EVOLUTION (and the EVIDENCE)... Knowledge Doubling Curve </vt:lpstr>
      <vt:lpstr>The Data Deluge!  Linear to Exponential Growth of Human Knowledge</vt:lpstr>
      <vt:lpstr>PowerPoint Presentation</vt:lpstr>
      <vt:lpstr>The Role of Data Management Plans </vt:lpstr>
      <vt:lpstr> MSDI Components and Hydrography</vt:lpstr>
      <vt:lpstr>Challenges facing the HO community</vt:lpstr>
      <vt:lpstr>The Way Forward for MSDIWG?</vt:lpstr>
      <vt:lpstr>MSDIWG Task C: Develop content for an MSDI training course </vt:lpstr>
      <vt:lpstr>C1.1: Develop and deliver training and education events as required</vt:lpstr>
      <vt:lpstr>C2: Establish a MSDI training syllabus for use across IHO Community </vt:lpstr>
      <vt:lpstr>Existing Resources</vt:lpstr>
      <vt:lpstr>PowerPoint Presentation</vt:lpstr>
      <vt:lpstr>PowerPoint Presentation</vt:lpstr>
      <vt:lpstr>Task E - Maintain And Extend Publication C-17  </vt:lpstr>
      <vt:lpstr>Some Thoughts (1)</vt:lpstr>
      <vt:lpstr>Some Thoughts (2)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Maximising the Value of IHO Data</dc:title>
  <dc:creator>John Pepper</dc:creator>
  <cp:lastModifiedBy>John Pepper</cp:lastModifiedBy>
  <cp:revision>103</cp:revision>
  <dcterms:created xsi:type="dcterms:W3CDTF">2013-09-12T11:07:49Z</dcterms:created>
  <dcterms:modified xsi:type="dcterms:W3CDTF">2015-03-05T07:34:45Z</dcterms:modified>
</cp:coreProperties>
</file>