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31"/>
  </p:notesMasterIdLst>
  <p:handoutMasterIdLst>
    <p:handoutMasterId r:id="rId32"/>
  </p:handoutMasterIdLst>
  <p:sldIdLst>
    <p:sldId id="256" r:id="rId2"/>
    <p:sldId id="440" r:id="rId3"/>
    <p:sldId id="328" r:id="rId4"/>
    <p:sldId id="438" r:id="rId5"/>
    <p:sldId id="345" r:id="rId6"/>
    <p:sldId id="437" r:id="rId7"/>
    <p:sldId id="308" r:id="rId8"/>
    <p:sldId id="309" r:id="rId9"/>
    <p:sldId id="388" r:id="rId10"/>
    <p:sldId id="389" r:id="rId11"/>
    <p:sldId id="429" r:id="rId12"/>
    <p:sldId id="392" r:id="rId13"/>
    <p:sldId id="393" r:id="rId14"/>
    <p:sldId id="394" r:id="rId15"/>
    <p:sldId id="396" r:id="rId16"/>
    <p:sldId id="397" r:id="rId17"/>
    <p:sldId id="398" r:id="rId18"/>
    <p:sldId id="399" r:id="rId19"/>
    <p:sldId id="400" r:id="rId20"/>
    <p:sldId id="401" r:id="rId21"/>
    <p:sldId id="403" r:id="rId22"/>
    <p:sldId id="406" r:id="rId23"/>
    <p:sldId id="408" r:id="rId24"/>
    <p:sldId id="377" r:id="rId25"/>
    <p:sldId id="410" r:id="rId26"/>
    <p:sldId id="439" r:id="rId27"/>
    <p:sldId id="378" r:id="rId28"/>
    <p:sldId id="436" r:id="rId29"/>
    <p:sldId id="379" r:id="rId30"/>
  </p:sldIdLst>
  <p:sldSz cx="9144000" cy="6858000" type="screen4x3"/>
  <p:notesSz cx="6904038" cy="9220200"/>
  <p:defaultTextStyle>
    <a:defPPr>
      <a:defRPr lang="en-US"/>
    </a:defPPr>
    <a:lvl1pPr algn="l" rtl="0" fontAlgn="base">
      <a:spcBef>
        <a:spcPct val="0"/>
      </a:spcBef>
      <a:spcAft>
        <a:spcPct val="0"/>
      </a:spcAft>
      <a:defRPr sz="1000" b="1" kern="1200">
        <a:solidFill>
          <a:schemeClr val="tx1"/>
        </a:solidFill>
        <a:latin typeface="CG Times"/>
        <a:ea typeface="MS PGothic" pitchFamily="34" charset="-128"/>
        <a:cs typeface="+mn-cs"/>
      </a:defRPr>
    </a:lvl1pPr>
    <a:lvl2pPr marL="457200" algn="l" rtl="0" fontAlgn="base">
      <a:spcBef>
        <a:spcPct val="0"/>
      </a:spcBef>
      <a:spcAft>
        <a:spcPct val="0"/>
      </a:spcAft>
      <a:defRPr sz="1000" b="1" kern="1200">
        <a:solidFill>
          <a:schemeClr val="tx1"/>
        </a:solidFill>
        <a:latin typeface="CG Times"/>
        <a:ea typeface="MS PGothic" pitchFamily="34" charset="-128"/>
        <a:cs typeface="+mn-cs"/>
      </a:defRPr>
    </a:lvl2pPr>
    <a:lvl3pPr marL="914400" algn="l" rtl="0" fontAlgn="base">
      <a:spcBef>
        <a:spcPct val="0"/>
      </a:spcBef>
      <a:spcAft>
        <a:spcPct val="0"/>
      </a:spcAft>
      <a:defRPr sz="1000" b="1" kern="1200">
        <a:solidFill>
          <a:schemeClr val="tx1"/>
        </a:solidFill>
        <a:latin typeface="CG Times"/>
        <a:ea typeface="MS PGothic" pitchFamily="34" charset="-128"/>
        <a:cs typeface="+mn-cs"/>
      </a:defRPr>
    </a:lvl3pPr>
    <a:lvl4pPr marL="1371600" algn="l" rtl="0" fontAlgn="base">
      <a:spcBef>
        <a:spcPct val="0"/>
      </a:spcBef>
      <a:spcAft>
        <a:spcPct val="0"/>
      </a:spcAft>
      <a:defRPr sz="1000" b="1" kern="1200">
        <a:solidFill>
          <a:schemeClr val="tx1"/>
        </a:solidFill>
        <a:latin typeface="CG Times"/>
        <a:ea typeface="MS PGothic" pitchFamily="34" charset="-128"/>
        <a:cs typeface="+mn-cs"/>
      </a:defRPr>
    </a:lvl4pPr>
    <a:lvl5pPr marL="1828800" algn="l" rtl="0" fontAlgn="base">
      <a:spcBef>
        <a:spcPct val="0"/>
      </a:spcBef>
      <a:spcAft>
        <a:spcPct val="0"/>
      </a:spcAft>
      <a:defRPr sz="1000" b="1" kern="1200">
        <a:solidFill>
          <a:schemeClr val="tx1"/>
        </a:solidFill>
        <a:latin typeface="CG Times"/>
        <a:ea typeface="MS PGothic" pitchFamily="34" charset="-128"/>
        <a:cs typeface="+mn-cs"/>
      </a:defRPr>
    </a:lvl5pPr>
    <a:lvl6pPr marL="2286000" algn="l" defTabSz="914400" rtl="0" eaLnBrk="1" latinLnBrk="0" hangingPunct="1">
      <a:defRPr sz="1000" b="1" kern="1200">
        <a:solidFill>
          <a:schemeClr val="tx1"/>
        </a:solidFill>
        <a:latin typeface="CG Times"/>
        <a:ea typeface="MS PGothic" pitchFamily="34" charset="-128"/>
        <a:cs typeface="+mn-cs"/>
      </a:defRPr>
    </a:lvl6pPr>
    <a:lvl7pPr marL="2743200" algn="l" defTabSz="914400" rtl="0" eaLnBrk="1" latinLnBrk="0" hangingPunct="1">
      <a:defRPr sz="1000" b="1" kern="1200">
        <a:solidFill>
          <a:schemeClr val="tx1"/>
        </a:solidFill>
        <a:latin typeface="CG Times"/>
        <a:ea typeface="MS PGothic" pitchFamily="34" charset="-128"/>
        <a:cs typeface="+mn-cs"/>
      </a:defRPr>
    </a:lvl7pPr>
    <a:lvl8pPr marL="3200400" algn="l" defTabSz="914400" rtl="0" eaLnBrk="1" latinLnBrk="0" hangingPunct="1">
      <a:defRPr sz="1000" b="1" kern="1200">
        <a:solidFill>
          <a:schemeClr val="tx1"/>
        </a:solidFill>
        <a:latin typeface="CG Times"/>
        <a:ea typeface="MS PGothic" pitchFamily="34" charset="-128"/>
        <a:cs typeface="+mn-cs"/>
      </a:defRPr>
    </a:lvl8pPr>
    <a:lvl9pPr marL="3657600" algn="l" defTabSz="914400" rtl="0" eaLnBrk="1" latinLnBrk="0" hangingPunct="1">
      <a:defRPr sz="1000" b="1" kern="1200">
        <a:solidFill>
          <a:schemeClr val="tx1"/>
        </a:solidFill>
        <a:latin typeface="CG Times"/>
        <a:ea typeface="MS PGothic"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evor Taylor" initials="TT" lastIdx="2" clrIdx="0">
    <p:extLst>
      <p:ext uri="{19B8F6BF-5375-455C-9EA6-DF929625EA0E}">
        <p15:presenceInfo xmlns:p15="http://schemas.microsoft.com/office/powerpoint/2012/main" userId="Trevor Tayl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FF"/>
    <a:srgbClr val="CCFFFF"/>
    <a:srgbClr val="FF0000"/>
    <a:srgbClr val="006600"/>
    <a:srgbClr val="FFFF99"/>
    <a:srgbClr val="969696"/>
    <a:srgbClr val="5C0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71118" autoAdjust="0"/>
  </p:normalViewPr>
  <p:slideViewPr>
    <p:cSldViewPr showGuides="1">
      <p:cViewPr varScale="1">
        <p:scale>
          <a:sx n="53" d="100"/>
          <a:sy n="53" d="100"/>
        </p:scale>
        <p:origin x="1752" y="36"/>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17520467839842499"/>
                  <c:y val="7.4833127786738396E-2"/>
                </c:manualLayout>
              </c:layout>
              <c:tx>
                <c:rich>
                  <a:bodyPr/>
                  <a:lstStyle/>
                  <a:p>
                    <a:r>
                      <a:rPr lang="en-US" sz="1400" dirty="0">
                        <a:solidFill>
                          <a:schemeClr val="bg1"/>
                        </a:solidFill>
                      </a:rPr>
                      <a:t>C</a:t>
                    </a:r>
                    <a:r>
                      <a:rPr lang="en-US" dirty="0">
                        <a:solidFill>
                          <a:schemeClr val="bg1"/>
                        </a:solidFill>
                      </a:rPr>
                      <a:t>ommercial
41%</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2957824709033898E-3"/>
                  <c:y val="-0.149236947791168"/>
                </c:manualLayout>
              </c:layout>
              <c:spPr/>
              <c:txPr>
                <a:bodyPr/>
                <a:lstStyle/>
                <a:p>
                  <a:pPr>
                    <a:defRPr sz="1400" b="1">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2"/>
              <c:spPr/>
              <c:txPr>
                <a:bodyPr/>
                <a:lstStyle/>
                <a:p>
                  <a:pPr>
                    <a:defRPr sz="1400" b="1">
                      <a:solidFill>
                        <a:sysClr val="windowText" lastClr="000000"/>
                      </a:solidFill>
                    </a:defRPr>
                  </a:pPr>
                  <a:endParaRPr lang="en-US"/>
                </a:p>
              </c:txPr>
              <c:showLegendKey val="0"/>
              <c:showVal val="0"/>
              <c:showCatName val="1"/>
              <c:showSerName val="0"/>
              <c:showPercent val="1"/>
              <c:showBubbleSize val="0"/>
            </c:dLbl>
            <c:dLbl>
              <c:idx val="3"/>
              <c:spPr/>
              <c:txPr>
                <a:bodyPr/>
                <a:lstStyle/>
                <a:p>
                  <a:pPr>
                    <a:defRPr sz="1400" b="1">
                      <a:solidFill>
                        <a:schemeClr val="bg1"/>
                      </a:solidFill>
                    </a:defRPr>
                  </a:pPr>
                  <a:endParaRPr lang="en-US"/>
                </a:p>
              </c:txPr>
              <c:showLegendKey val="0"/>
              <c:showVal val="0"/>
              <c:showCatName val="1"/>
              <c:showSerName val="0"/>
              <c:showPercent val="1"/>
              <c:showBubbleSize val="0"/>
            </c:dLbl>
            <c:dLbl>
              <c:idx val="4"/>
              <c:layout>
                <c:manualLayout>
                  <c:x val="0.12761750635208799"/>
                  <c:y val="0.16180172659140701"/>
                </c:manualLayout>
              </c:layout>
              <c:tx>
                <c:rich>
                  <a:bodyPr/>
                  <a:lstStyle/>
                  <a:p>
                    <a:pPr>
                      <a:defRPr sz="1400" b="1">
                        <a:solidFill>
                          <a:schemeClr val="bg1"/>
                        </a:solidFill>
                      </a:defRPr>
                    </a:pPr>
                    <a:r>
                      <a:rPr lang="en-US" dirty="0">
                        <a:solidFill>
                          <a:schemeClr val="tx1"/>
                        </a:solidFill>
                      </a:rPr>
                      <a:t>University
24%</a:t>
                    </a:r>
                  </a:p>
                </c:rich>
              </c:tx>
              <c:sp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Sheet1!$A$15:$A$19</c:f>
              <c:strCache>
                <c:ptCount val="5"/>
                <c:pt idx="0">
                  <c:v>Commercial</c:v>
                </c:pt>
                <c:pt idx="1">
                  <c:v>Government</c:v>
                </c:pt>
                <c:pt idx="2">
                  <c:v>NGO</c:v>
                </c:pt>
                <c:pt idx="3">
                  <c:v>Research</c:v>
                </c:pt>
                <c:pt idx="4">
                  <c:v>University</c:v>
                </c:pt>
              </c:strCache>
            </c:strRef>
          </c:cat>
          <c:val>
            <c:numRef>
              <c:f>Sheet1!$B$15:$B$19</c:f>
              <c:numCache>
                <c:formatCode>General</c:formatCode>
                <c:ptCount val="5"/>
                <c:pt idx="0">
                  <c:v>162</c:v>
                </c:pt>
                <c:pt idx="1">
                  <c:v>71</c:v>
                </c:pt>
                <c:pt idx="2">
                  <c:v>37</c:v>
                </c:pt>
                <c:pt idx="3">
                  <c:v>28</c:v>
                </c:pt>
                <c:pt idx="4">
                  <c:v>94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2C626-14A5-4926-9A78-FDCFC9D237C7}" type="doc">
      <dgm:prSet loTypeId="urn:microsoft.com/office/officeart/2011/layout/CircleProcess#1" loCatId="officeonline" qsTypeId="urn:microsoft.com/office/officeart/2005/8/quickstyle/simple1" qsCatId="simple" csTypeId="urn:microsoft.com/office/officeart/2005/8/colors/accent2_2" csCatId="accent2" phldr="1"/>
      <dgm:spPr/>
      <dgm:t>
        <a:bodyPr/>
        <a:lstStyle/>
        <a:p>
          <a:endParaRPr lang="zh-TW" altLang="en-US"/>
        </a:p>
      </dgm:t>
    </dgm:pt>
    <dgm:pt modelId="{85C2D5F3-8716-4841-9CEA-217E3D9CBCD8}">
      <dgm:prSet phldrT="[文字]"/>
      <dgm:spPr/>
      <dgm:t>
        <a:bodyPr/>
        <a:lstStyle/>
        <a:p>
          <a:r>
            <a:rPr lang="en-US" altLang="zh-TW" dirty="0" smtClean="0"/>
            <a:t> On-Site </a:t>
          </a:r>
          <a:r>
            <a:rPr lang="zh-TW" altLang="en-US" dirty="0" smtClean="0">
              <a:sym typeface="Symbol"/>
            </a:rPr>
            <a:t></a:t>
          </a:r>
          <a:r>
            <a:rPr lang="en-US" altLang="zh-TW" dirty="0" smtClean="0"/>
            <a:t>24</a:t>
          </a:r>
          <a:endParaRPr lang="zh-TW" altLang="en-US" dirty="0"/>
        </a:p>
      </dgm:t>
    </dgm:pt>
    <dgm:pt modelId="{8604C263-2568-41F2-88E9-082E228A955F}" type="parTrans" cxnId="{7B97E03B-3D0F-4BB4-BB57-7C5884E14669}">
      <dgm:prSet/>
      <dgm:spPr/>
      <dgm:t>
        <a:bodyPr/>
        <a:lstStyle/>
        <a:p>
          <a:endParaRPr lang="zh-TW" altLang="en-US"/>
        </a:p>
      </dgm:t>
    </dgm:pt>
    <dgm:pt modelId="{534803F6-B25D-4A70-B586-8ADAA2C6E3FE}" type="sibTrans" cxnId="{7B97E03B-3D0F-4BB4-BB57-7C5884E14669}">
      <dgm:prSet/>
      <dgm:spPr/>
      <dgm:t>
        <a:bodyPr/>
        <a:lstStyle/>
        <a:p>
          <a:endParaRPr lang="zh-TW" altLang="en-US"/>
        </a:p>
      </dgm:t>
    </dgm:pt>
    <dgm:pt modelId="{83CF2E48-92EC-473C-892C-32673A073BCB}">
      <dgm:prSet phldrT="[文字]"/>
      <dgm:spPr/>
      <dgm:t>
        <a:bodyPr/>
        <a:lstStyle/>
        <a:p>
          <a:r>
            <a:rPr lang="en-US" altLang="zh-TW" dirty="0" smtClean="0"/>
            <a:t>Mobile</a:t>
          </a:r>
          <a:r>
            <a:rPr lang="zh-TW" altLang="en-US" dirty="0" smtClean="0">
              <a:sym typeface="Symbol"/>
            </a:rPr>
            <a:t></a:t>
          </a:r>
          <a:r>
            <a:rPr lang="en-US" altLang="zh-TW" dirty="0" smtClean="0"/>
            <a:t>3</a:t>
          </a:r>
          <a:endParaRPr lang="zh-TW" altLang="en-US" dirty="0"/>
        </a:p>
      </dgm:t>
    </dgm:pt>
    <dgm:pt modelId="{04EDB6E7-4ACD-400F-A6C5-3EFB4EAA6126}" type="parTrans" cxnId="{5BBFF9D8-A689-4046-A4B5-D6660E365611}">
      <dgm:prSet/>
      <dgm:spPr/>
      <dgm:t>
        <a:bodyPr/>
        <a:lstStyle/>
        <a:p>
          <a:endParaRPr lang="zh-TW" altLang="en-US"/>
        </a:p>
      </dgm:t>
    </dgm:pt>
    <dgm:pt modelId="{BBB61D34-07E4-4BD6-B693-C86987C2F98A}" type="sibTrans" cxnId="{5BBFF9D8-A689-4046-A4B5-D6660E365611}">
      <dgm:prSet/>
      <dgm:spPr/>
      <dgm:t>
        <a:bodyPr/>
        <a:lstStyle/>
        <a:p>
          <a:endParaRPr lang="zh-TW" altLang="en-US"/>
        </a:p>
      </dgm:t>
    </dgm:pt>
    <dgm:pt modelId="{0410AA3A-B8FE-41FC-8B60-A332B49D6A31}">
      <dgm:prSet phldrT="[文字]"/>
      <dgm:spPr>
        <a:ln>
          <a:solidFill>
            <a:srgbClr val="7030A0"/>
          </a:solidFill>
        </a:ln>
      </dgm:spPr>
      <dgm:t>
        <a:bodyPr/>
        <a:lstStyle/>
        <a:p>
          <a:r>
            <a:rPr lang="en-US" altLang="zh-TW" dirty="0" smtClean="0"/>
            <a:t>Portable Units</a:t>
          </a:r>
          <a:r>
            <a:rPr lang="zh-TW" altLang="en-US" dirty="0" smtClean="0">
              <a:sym typeface="Symbol"/>
            </a:rPr>
            <a:t></a:t>
          </a:r>
          <a:r>
            <a:rPr lang="en-US" altLang="zh-TW" dirty="0" smtClean="0"/>
            <a:t>14</a:t>
          </a:r>
          <a:endParaRPr lang="zh-TW" altLang="en-US" dirty="0"/>
        </a:p>
      </dgm:t>
    </dgm:pt>
    <dgm:pt modelId="{66DF1439-5209-4A3E-AD23-75D6FCE1D699}" type="parTrans" cxnId="{6FD47E65-309A-46A7-A0EB-76391DFBB266}">
      <dgm:prSet/>
      <dgm:spPr/>
      <dgm:t>
        <a:bodyPr/>
        <a:lstStyle/>
        <a:p>
          <a:endParaRPr lang="zh-TW" altLang="en-US"/>
        </a:p>
      </dgm:t>
    </dgm:pt>
    <dgm:pt modelId="{E45D9FB5-E184-47A9-8BE3-A19E42934AFB}" type="sibTrans" cxnId="{6FD47E65-309A-46A7-A0EB-76391DFBB266}">
      <dgm:prSet/>
      <dgm:spPr/>
      <dgm:t>
        <a:bodyPr/>
        <a:lstStyle/>
        <a:p>
          <a:endParaRPr lang="zh-TW" altLang="en-US"/>
        </a:p>
      </dgm:t>
    </dgm:pt>
    <dgm:pt modelId="{B362F674-4353-4285-931A-1C26012D5345}" type="pres">
      <dgm:prSet presAssocID="{18E2C626-14A5-4926-9A78-FDCFC9D237C7}" presName="Name0" presStyleCnt="0">
        <dgm:presLayoutVars>
          <dgm:chMax val="11"/>
          <dgm:chPref val="11"/>
          <dgm:dir/>
          <dgm:resizeHandles/>
        </dgm:presLayoutVars>
      </dgm:prSet>
      <dgm:spPr/>
      <dgm:t>
        <a:bodyPr/>
        <a:lstStyle/>
        <a:p>
          <a:endParaRPr lang="zh-TW" altLang="en-US"/>
        </a:p>
      </dgm:t>
    </dgm:pt>
    <dgm:pt modelId="{19EED88C-469C-4AC6-9764-771C68C96B28}" type="pres">
      <dgm:prSet presAssocID="{0410AA3A-B8FE-41FC-8B60-A332B49D6A31}" presName="Accent3" presStyleCnt="0"/>
      <dgm:spPr/>
      <dgm:t>
        <a:bodyPr/>
        <a:lstStyle/>
        <a:p>
          <a:endParaRPr lang="en-US"/>
        </a:p>
      </dgm:t>
    </dgm:pt>
    <dgm:pt modelId="{8E60EE4F-206F-4D98-A6E7-F72E553E455B}" type="pres">
      <dgm:prSet presAssocID="{0410AA3A-B8FE-41FC-8B60-A332B49D6A31}" presName="Accent" presStyleLbl="node1" presStyleIdx="0" presStyleCnt="3"/>
      <dgm:spPr/>
      <dgm:t>
        <a:bodyPr/>
        <a:lstStyle/>
        <a:p>
          <a:endParaRPr lang="en-US"/>
        </a:p>
      </dgm:t>
    </dgm:pt>
    <dgm:pt modelId="{5C0AAC03-33B8-49CB-8D37-836842478E8C}" type="pres">
      <dgm:prSet presAssocID="{0410AA3A-B8FE-41FC-8B60-A332B49D6A31}" presName="ParentBackground3" presStyleCnt="0"/>
      <dgm:spPr/>
      <dgm:t>
        <a:bodyPr/>
        <a:lstStyle/>
        <a:p>
          <a:endParaRPr lang="en-US"/>
        </a:p>
      </dgm:t>
    </dgm:pt>
    <dgm:pt modelId="{A33AADDF-94D2-4C78-A68F-636510BE6E52}" type="pres">
      <dgm:prSet presAssocID="{0410AA3A-B8FE-41FC-8B60-A332B49D6A31}" presName="ParentBackground" presStyleLbl="fgAcc1" presStyleIdx="0" presStyleCnt="3"/>
      <dgm:spPr/>
      <dgm:t>
        <a:bodyPr/>
        <a:lstStyle/>
        <a:p>
          <a:endParaRPr lang="zh-TW" altLang="en-US"/>
        </a:p>
      </dgm:t>
    </dgm:pt>
    <dgm:pt modelId="{FF59CAFB-235F-4326-ADCD-CD4D96FA834D}" type="pres">
      <dgm:prSet presAssocID="{0410AA3A-B8FE-41FC-8B60-A332B49D6A31}" presName="Parent3" presStyleLbl="revTx" presStyleIdx="0" presStyleCnt="0">
        <dgm:presLayoutVars>
          <dgm:chMax val="1"/>
          <dgm:chPref val="1"/>
          <dgm:bulletEnabled val="1"/>
        </dgm:presLayoutVars>
      </dgm:prSet>
      <dgm:spPr/>
      <dgm:t>
        <a:bodyPr/>
        <a:lstStyle/>
        <a:p>
          <a:endParaRPr lang="zh-TW" altLang="en-US"/>
        </a:p>
      </dgm:t>
    </dgm:pt>
    <dgm:pt modelId="{2B8C68AF-DFC1-4398-BE24-4E3366733BF3}" type="pres">
      <dgm:prSet presAssocID="{83CF2E48-92EC-473C-892C-32673A073BCB}" presName="Accent2" presStyleCnt="0"/>
      <dgm:spPr/>
      <dgm:t>
        <a:bodyPr/>
        <a:lstStyle/>
        <a:p>
          <a:endParaRPr lang="en-US"/>
        </a:p>
      </dgm:t>
    </dgm:pt>
    <dgm:pt modelId="{F97F33C9-F299-48CD-8AE4-C7B3A424423F}" type="pres">
      <dgm:prSet presAssocID="{83CF2E48-92EC-473C-892C-32673A073BCB}" presName="Accent" presStyleLbl="node1" presStyleIdx="1" presStyleCnt="3"/>
      <dgm:spPr>
        <a:solidFill>
          <a:srgbClr val="002060"/>
        </a:solidFill>
        <a:ln>
          <a:solidFill>
            <a:srgbClr val="0070C0"/>
          </a:solidFill>
        </a:ln>
      </dgm:spPr>
      <dgm:t>
        <a:bodyPr/>
        <a:lstStyle/>
        <a:p>
          <a:endParaRPr lang="en-US"/>
        </a:p>
      </dgm:t>
    </dgm:pt>
    <dgm:pt modelId="{CF214762-5EA2-44BC-A4B3-BD1C260C8986}" type="pres">
      <dgm:prSet presAssocID="{83CF2E48-92EC-473C-892C-32673A073BCB}" presName="ParentBackground2" presStyleCnt="0"/>
      <dgm:spPr/>
      <dgm:t>
        <a:bodyPr/>
        <a:lstStyle/>
        <a:p>
          <a:endParaRPr lang="en-US"/>
        </a:p>
      </dgm:t>
    </dgm:pt>
    <dgm:pt modelId="{06AD059A-08B8-49F2-B30C-742EB3EAE054}" type="pres">
      <dgm:prSet presAssocID="{83CF2E48-92EC-473C-892C-32673A073BCB}" presName="ParentBackground" presStyleLbl="fgAcc1" presStyleIdx="1" presStyleCnt="3"/>
      <dgm:spPr/>
      <dgm:t>
        <a:bodyPr/>
        <a:lstStyle/>
        <a:p>
          <a:endParaRPr lang="zh-TW" altLang="en-US"/>
        </a:p>
      </dgm:t>
    </dgm:pt>
    <dgm:pt modelId="{3825BD87-1ED0-4481-AD63-F3A50B5FB633}" type="pres">
      <dgm:prSet presAssocID="{83CF2E48-92EC-473C-892C-32673A073BCB}" presName="Parent2" presStyleLbl="revTx" presStyleIdx="0" presStyleCnt="0">
        <dgm:presLayoutVars>
          <dgm:chMax val="1"/>
          <dgm:chPref val="1"/>
          <dgm:bulletEnabled val="1"/>
        </dgm:presLayoutVars>
      </dgm:prSet>
      <dgm:spPr/>
      <dgm:t>
        <a:bodyPr/>
        <a:lstStyle/>
        <a:p>
          <a:endParaRPr lang="zh-TW" altLang="en-US"/>
        </a:p>
      </dgm:t>
    </dgm:pt>
    <dgm:pt modelId="{02290772-E218-481E-8188-D0B8A37A1129}" type="pres">
      <dgm:prSet presAssocID="{85C2D5F3-8716-4841-9CEA-217E3D9CBCD8}" presName="Accent1" presStyleCnt="0"/>
      <dgm:spPr/>
      <dgm:t>
        <a:bodyPr/>
        <a:lstStyle/>
        <a:p>
          <a:endParaRPr lang="en-US"/>
        </a:p>
      </dgm:t>
    </dgm:pt>
    <dgm:pt modelId="{1DA24AE9-7FCD-404E-9C72-6E2D2FD0BBDC}" type="pres">
      <dgm:prSet presAssocID="{85C2D5F3-8716-4841-9CEA-217E3D9CBCD8}" presName="Accent" presStyleLbl="node1" presStyleIdx="2" presStyleCnt="3"/>
      <dgm:spPr/>
      <dgm:t>
        <a:bodyPr/>
        <a:lstStyle/>
        <a:p>
          <a:endParaRPr lang="en-US"/>
        </a:p>
      </dgm:t>
    </dgm:pt>
    <dgm:pt modelId="{0E7A0240-2F24-4EF5-956C-627B5B7D9DB8}" type="pres">
      <dgm:prSet presAssocID="{85C2D5F3-8716-4841-9CEA-217E3D9CBCD8}" presName="ParentBackground1" presStyleCnt="0"/>
      <dgm:spPr/>
      <dgm:t>
        <a:bodyPr/>
        <a:lstStyle/>
        <a:p>
          <a:endParaRPr lang="en-US"/>
        </a:p>
      </dgm:t>
    </dgm:pt>
    <dgm:pt modelId="{59057039-6AFC-4C94-A2C3-01861A9A57D3}" type="pres">
      <dgm:prSet presAssocID="{85C2D5F3-8716-4841-9CEA-217E3D9CBCD8}" presName="ParentBackground" presStyleLbl="fgAcc1" presStyleIdx="2" presStyleCnt="3"/>
      <dgm:spPr/>
      <dgm:t>
        <a:bodyPr/>
        <a:lstStyle/>
        <a:p>
          <a:endParaRPr lang="zh-TW" altLang="en-US"/>
        </a:p>
      </dgm:t>
    </dgm:pt>
    <dgm:pt modelId="{5F3F9211-0452-4A75-A872-AD89913DA8D7}" type="pres">
      <dgm:prSet presAssocID="{85C2D5F3-8716-4841-9CEA-217E3D9CBCD8}" presName="Parent1" presStyleLbl="revTx" presStyleIdx="0" presStyleCnt="0">
        <dgm:presLayoutVars>
          <dgm:chMax val="1"/>
          <dgm:chPref val="1"/>
          <dgm:bulletEnabled val="1"/>
        </dgm:presLayoutVars>
      </dgm:prSet>
      <dgm:spPr/>
      <dgm:t>
        <a:bodyPr/>
        <a:lstStyle/>
        <a:p>
          <a:endParaRPr lang="zh-TW" altLang="en-US"/>
        </a:p>
      </dgm:t>
    </dgm:pt>
  </dgm:ptLst>
  <dgm:cxnLst>
    <dgm:cxn modelId="{B5C84D74-8599-464A-8471-482B599FC178}" type="presOf" srcId="{83CF2E48-92EC-473C-892C-32673A073BCB}" destId="{3825BD87-1ED0-4481-AD63-F3A50B5FB633}" srcOrd="1" destOrd="0" presId="urn:microsoft.com/office/officeart/2011/layout/CircleProcess#1"/>
    <dgm:cxn modelId="{547DA041-11D3-4AA5-ABBB-0A63A98FBAF9}" type="presOf" srcId="{0410AA3A-B8FE-41FC-8B60-A332B49D6A31}" destId="{FF59CAFB-235F-4326-ADCD-CD4D96FA834D}" srcOrd="1" destOrd="0" presId="urn:microsoft.com/office/officeart/2011/layout/CircleProcess#1"/>
    <dgm:cxn modelId="{7B97E03B-3D0F-4BB4-BB57-7C5884E14669}" srcId="{18E2C626-14A5-4926-9A78-FDCFC9D237C7}" destId="{85C2D5F3-8716-4841-9CEA-217E3D9CBCD8}" srcOrd="0" destOrd="0" parTransId="{8604C263-2568-41F2-88E9-082E228A955F}" sibTransId="{534803F6-B25D-4A70-B586-8ADAA2C6E3FE}"/>
    <dgm:cxn modelId="{DD47847B-AFF5-4BC9-9D29-7E75BBBD22C1}" type="presOf" srcId="{83CF2E48-92EC-473C-892C-32673A073BCB}" destId="{06AD059A-08B8-49F2-B30C-742EB3EAE054}" srcOrd="0" destOrd="0" presId="urn:microsoft.com/office/officeart/2011/layout/CircleProcess#1"/>
    <dgm:cxn modelId="{5BBFF9D8-A689-4046-A4B5-D6660E365611}" srcId="{18E2C626-14A5-4926-9A78-FDCFC9D237C7}" destId="{83CF2E48-92EC-473C-892C-32673A073BCB}" srcOrd="1" destOrd="0" parTransId="{04EDB6E7-4ACD-400F-A6C5-3EFB4EAA6126}" sibTransId="{BBB61D34-07E4-4BD6-B693-C86987C2F98A}"/>
    <dgm:cxn modelId="{FFA588CB-4691-4415-846C-99023096B49B}" type="presOf" srcId="{85C2D5F3-8716-4841-9CEA-217E3D9CBCD8}" destId="{5F3F9211-0452-4A75-A872-AD89913DA8D7}" srcOrd="1" destOrd="0" presId="urn:microsoft.com/office/officeart/2011/layout/CircleProcess#1"/>
    <dgm:cxn modelId="{6FD47E65-309A-46A7-A0EB-76391DFBB266}" srcId="{18E2C626-14A5-4926-9A78-FDCFC9D237C7}" destId="{0410AA3A-B8FE-41FC-8B60-A332B49D6A31}" srcOrd="2" destOrd="0" parTransId="{66DF1439-5209-4A3E-AD23-75D6FCE1D699}" sibTransId="{E45D9FB5-E184-47A9-8BE3-A19E42934AFB}"/>
    <dgm:cxn modelId="{0610667F-3288-496D-90DF-1088FD383494}" type="presOf" srcId="{0410AA3A-B8FE-41FC-8B60-A332B49D6A31}" destId="{A33AADDF-94D2-4C78-A68F-636510BE6E52}" srcOrd="0" destOrd="0" presId="urn:microsoft.com/office/officeart/2011/layout/CircleProcess#1"/>
    <dgm:cxn modelId="{73AC82E3-7948-4E44-880F-5F014561F44F}" type="presOf" srcId="{18E2C626-14A5-4926-9A78-FDCFC9D237C7}" destId="{B362F674-4353-4285-931A-1C26012D5345}" srcOrd="0" destOrd="0" presId="urn:microsoft.com/office/officeart/2011/layout/CircleProcess#1"/>
    <dgm:cxn modelId="{A6D259E8-2233-4095-B239-FAAFCC1BB58E}" type="presOf" srcId="{85C2D5F3-8716-4841-9CEA-217E3D9CBCD8}" destId="{59057039-6AFC-4C94-A2C3-01861A9A57D3}" srcOrd="0" destOrd="0" presId="urn:microsoft.com/office/officeart/2011/layout/CircleProcess#1"/>
    <dgm:cxn modelId="{CEDA94DC-C96E-4178-A240-ED5E6AF41196}" type="presParOf" srcId="{B362F674-4353-4285-931A-1C26012D5345}" destId="{19EED88C-469C-4AC6-9764-771C68C96B28}" srcOrd="0" destOrd="0" presId="urn:microsoft.com/office/officeart/2011/layout/CircleProcess#1"/>
    <dgm:cxn modelId="{86649002-CAD7-4444-92F4-D2A69C40DAA3}" type="presParOf" srcId="{19EED88C-469C-4AC6-9764-771C68C96B28}" destId="{8E60EE4F-206F-4D98-A6E7-F72E553E455B}" srcOrd="0" destOrd="0" presId="urn:microsoft.com/office/officeart/2011/layout/CircleProcess#1"/>
    <dgm:cxn modelId="{9715BCBE-57DA-4C7C-9720-611B4342F210}" type="presParOf" srcId="{B362F674-4353-4285-931A-1C26012D5345}" destId="{5C0AAC03-33B8-49CB-8D37-836842478E8C}" srcOrd="1" destOrd="0" presId="urn:microsoft.com/office/officeart/2011/layout/CircleProcess#1"/>
    <dgm:cxn modelId="{D4CA593E-C6AA-466B-9916-B4E05742290E}" type="presParOf" srcId="{5C0AAC03-33B8-49CB-8D37-836842478E8C}" destId="{A33AADDF-94D2-4C78-A68F-636510BE6E52}" srcOrd="0" destOrd="0" presId="urn:microsoft.com/office/officeart/2011/layout/CircleProcess#1"/>
    <dgm:cxn modelId="{6A061DA5-A72C-4BBC-9BCE-61D4DB4BD00F}" type="presParOf" srcId="{B362F674-4353-4285-931A-1C26012D5345}" destId="{FF59CAFB-235F-4326-ADCD-CD4D96FA834D}" srcOrd="2" destOrd="0" presId="urn:microsoft.com/office/officeart/2011/layout/CircleProcess#1"/>
    <dgm:cxn modelId="{7DB29CD4-C065-4710-9263-C6C7A414C6F2}" type="presParOf" srcId="{B362F674-4353-4285-931A-1C26012D5345}" destId="{2B8C68AF-DFC1-4398-BE24-4E3366733BF3}" srcOrd="3" destOrd="0" presId="urn:microsoft.com/office/officeart/2011/layout/CircleProcess#1"/>
    <dgm:cxn modelId="{CB40E0E3-C3EB-4A82-8BD6-349619B17F77}" type="presParOf" srcId="{2B8C68AF-DFC1-4398-BE24-4E3366733BF3}" destId="{F97F33C9-F299-48CD-8AE4-C7B3A424423F}" srcOrd="0" destOrd="0" presId="urn:microsoft.com/office/officeart/2011/layout/CircleProcess#1"/>
    <dgm:cxn modelId="{F203F140-7B50-48F0-9AC4-CC84571D1F92}" type="presParOf" srcId="{B362F674-4353-4285-931A-1C26012D5345}" destId="{CF214762-5EA2-44BC-A4B3-BD1C260C8986}" srcOrd="4" destOrd="0" presId="urn:microsoft.com/office/officeart/2011/layout/CircleProcess#1"/>
    <dgm:cxn modelId="{140A3609-9041-45A1-9D14-D575426C84CB}" type="presParOf" srcId="{CF214762-5EA2-44BC-A4B3-BD1C260C8986}" destId="{06AD059A-08B8-49F2-B30C-742EB3EAE054}" srcOrd="0" destOrd="0" presId="urn:microsoft.com/office/officeart/2011/layout/CircleProcess#1"/>
    <dgm:cxn modelId="{0D0BAA32-2A56-42F9-A57F-E1A1BDBE4CE5}" type="presParOf" srcId="{B362F674-4353-4285-931A-1C26012D5345}" destId="{3825BD87-1ED0-4481-AD63-F3A50B5FB633}" srcOrd="5" destOrd="0" presId="urn:microsoft.com/office/officeart/2011/layout/CircleProcess#1"/>
    <dgm:cxn modelId="{E8C86C02-3C0F-48A3-B164-8AA45F01B368}" type="presParOf" srcId="{B362F674-4353-4285-931A-1C26012D5345}" destId="{02290772-E218-481E-8188-D0B8A37A1129}" srcOrd="6" destOrd="0" presId="urn:microsoft.com/office/officeart/2011/layout/CircleProcess#1"/>
    <dgm:cxn modelId="{44C3B402-D3D1-4B9A-A648-DE8271217C44}" type="presParOf" srcId="{02290772-E218-481E-8188-D0B8A37A1129}" destId="{1DA24AE9-7FCD-404E-9C72-6E2D2FD0BBDC}" srcOrd="0" destOrd="0" presId="urn:microsoft.com/office/officeart/2011/layout/CircleProcess#1"/>
    <dgm:cxn modelId="{746607B6-8782-4638-8E84-4A17E48424E3}" type="presParOf" srcId="{B362F674-4353-4285-931A-1C26012D5345}" destId="{0E7A0240-2F24-4EF5-956C-627B5B7D9DB8}" srcOrd="7" destOrd="0" presId="urn:microsoft.com/office/officeart/2011/layout/CircleProcess#1"/>
    <dgm:cxn modelId="{9E868617-A27C-417F-9701-E0B1CDD39E4D}" type="presParOf" srcId="{0E7A0240-2F24-4EF5-956C-627B5B7D9DB8}" destId="{59057039-6AFC-4C94-A2C3-01861A9A57D3}" srcOrd="0" destOrd="0" presId="urn:microsoft.com/office/officeart/2011/layout/CircleProcess#1"/>
    <dgm:cxn modelId="{E57A84ED-2D4E-4612-85C2-B74152733D42}" type="presParOf" srcId="{B362F674-4353-4285-931A-1C26012D5345}" destId="{5F3F9211-0452-4A75-A872-AD89913DA8D7}" srcOrd="8" destOrd="0" presId="urn:microsoft.com/office/officeart/2011/layout/Circle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圓形流程"/>
  <dgm:desc val="用來顯示一個流程中的連續步驟。 上限為 11 個階層 1 圖形，階層 2 圖形的數量則無限制。 最適合用在少量文字的情況。未使用的文字不會出現，但只要切換版面配置，仍然可以使用。"/>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pitchFamily="34" charset="0"/>
              </a:defRPr>
            </a:lvl1pPr>
          </a:lstStyle>
          <a:p>
            <a:pPr>
              <a:defRPr/>
            </a:pPr>
            <a:fld id="{464A8844-51B8-4B7B-8748-ADB1ABC66AEA}" type="slidenum">
              <a:rPr lang="en-US"/>
              <a:pPr>
                <a:defRPr/>
              </a:pPr>
              <a:t>‹#›</a:t>
            </a:fld>
            <a:endParaRPr lang="en-US"/>
          </a:p>
        </p:txBody>
      </p:sp>
    </p:spTree>
    <p:extLst>
      <p:ext uri="{BB962C8B-B14F-4D97-AF65-F5344CB8AC3E}">
        <p14:creationId xmlns:p14="http://schemas.microsoft.com/office/powerpoint/2010/main" val="31917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pitchFamily="34" charset="0"/>
              </a:defRPr>
            </a:lvl1pPr>
          </a:lstStyle>
          <a:p>
            <a:pPr>
              <a:defRPr/>
            </a:pPr>
            <a:fld id="{3DA81F0E-331A-42D1-8103-2C99EAFA7CC8}" type="slidenum">
              <a:rPr lang="en-US"/>
              <a:pPr>
                <a:defRPr/>
              </a:pPr>
              <a:t>‹#›</a:t>
            </a:fld>
            <a:endParaRPr lang="en-US"/>
          </a:p>
        </p:txBody>
      </p:sp>
    </p:spTree>
    <p:extLst>
      <p:ext uri="{BB962C8B-B14F-4D97-AF65-F5344CB8AC3E}">
        <p14:creationId xmlns:p14="http://schemas.microsoft.com/office/powerpoint/2010/main" val="391246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dirty="0" smtClean="0">
                <a:solidFill>
                  <a:schemeClr val="tx2"/>
                </a:solidFill>
                <a:latin typeface="Arial" panose="020B0604020202020204" pitchFamily="34" charset="0"/>
              </a:rPr>
              <a:t>The UN-GGIM Secretariat requested  OGC, ISO, and IHO (IHO)  create a guide that explains the importance of open standards supporting the development of Spatial Data Infrastructure.</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b="0" dirty="0" smtClean="0">
                <a:solidFill>
                  <a:schemeClr val="tx2"/>
                </a:solidFill>
                <a:latin typeface="Arial" panose="020B0604020202020204" pitchFamily="34" charset="0"/>
              </a:rPr>
              <a:t>Structured around a set of three “tiers”, covering single enterprises up to complex multiple information communities and beyond.</a:t>
            </a:r>
            <a:endParaRPr lang="en-CA" sz="1200" dirty="0" smtClean="0">
              <a:solidFill>
                <a:schemeClr val="tx2"/>
              </a:solidFill>
            </a:endParaRPr>
          </a:p>
          <a:p>
            <a:endParaRPr lang="en-GB" dirty="0"/>
          </a:p>
        </p:txBody>
      </p:sp>
      <p:sp>
        <p:nvSpPr>
          <p:cNvPr id="4" name="Slide Number Placeholder 3"/>
          <p:cNvSpPr>
            <a:spLocks noGrp="1"/>
          </p:cNvSpPr>
          <p:nvPr>
            <p:ph type="sldNum" sz="quarter" idx="10"/>
          </p:nvPr>
        </p:nvSpPr>
        <p:spPr/>
        <p:txBody>
          <a:bodyPr/>
          <a:lstStyle/>
          <a:p>
            <a:pPr>
              <a:defRPr/>
            </a:pPr>
            <a:fld id="{3DA81F0E-331A-42D1-8103-2C99EAFA7CC8}" type="slidenum">
              <a:rPr lang="en-US" smtClean="0"/>
              <a:pPr>
                <a:defRPr/>
              </a:pPr>
              <a:t>3</a:t>
            </a:fld>
            <a:endParaRPr lang="en-US"/>
          </a:p>
        </p:txBody>
      </p:sp>
    </p:spTree>
    <p:extLst>
      <p:ext uri="{BB962C8B-B14F-4D97-AF65-F5344CB8AC3E}">
        <p14:creationId xmlns:p14="http://schemas.microsoft.com/office/powerpoint/2010/main" val="37785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DA81F0E-331A-42D1-8103-2C99EAFA7CC8}" type="slidenum">
              <a:rPr lang="en-US" smtClean="0"/>
              <a:pPr>
                <a:defRPr/>
              </a:pPr>
              <a:t>4</a:t>
            </a:fld>
            <a:endParaRPr lang="en-US"/>
          </a:p>
        </p:txBody>
      </p:sp>
    </p:spTree>
    <p:extLst>
      <p:ext uri="{BB962C8B-B14F-4D97-AF65-F5344CB8AC3E}">
        <p14:creationId xmlns:p14="http://schemas.microsoft.com/office/powerpoint/2010/main" val="98824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Tier 1 - Share maps over the Web</a:t>
            </a:r>
            <a:endParaRPr lang="en-CA" sz="1200" dirty="0" smtClean="0"/>
          </a:p>
          <a:p>
            <a:pPr lvl="0"/>
            <a:r>
              <a:rPr lang="en-US" sz="1200" dirty="0" smtClean="0"/>
              <a:t>Tier 2 - Geospatial Information sharing partnerships - share, integrate and use geospatial data from different providers</a:t>
            </a:r>
            <a:endParaRPr lang="en-CA" sz="1200" dirty="0" smtClean="0"/>
          </a:p>
          <a:p>
            <a:pPr lvl="0"/>
            <a:r>
              <a:rPr lang="en-US" sz="1200" dirty="0" smtClean="0"/>
              <a:t>Tier 3 - Spatially enabling the nation - large scale efforts to develop a ‘full-blown’ SDI that provides access to multiple themes of information, applications for using the shared information, and access via a variety of environments (mobile, desktop, etc.)</a:t>
            </a:r>
            <a:endParaRPr lang="en-CA" sz="1200" dirty="0" smtClean="0"/>
          </a:p>
          <a:p>
            <a:r>
              <a:rPr lang="en-US" sz="1200" dirty="0" smtClean="0"/>
              <a:t>The future - Towards spatially enabling the Web of data - delivering geospatial information into the Web of data, and bridging between SDI and a broader ecosystem of information systems</a:t>
            </a:r>
            <a:endParaRPr lang="en-CA" sz="1200" dirty="0" smtClean="0"/>
          </a:p>
          <a:p>
            <a:endParaRPr lang="en-GB" dirty="0"/>
          </a:p>
        </p:txBody>
      </p:sp>
      <p:sp>
        <p:nvSpPr>
          <p:cNvPr id="4" name="Slide Number Placeholder 3"/>
          <p:cNvSpPr>
            <a:spLocks noGrp="1"/>
          </p:cNvSpPr>
          <p:nvPr>
            <p:ph type="sldNum" sz="quarter" idx="10"/>
          </p:nvPr>
        </p:nvSpPr>
        <p:spPr/>
        <p:txBody>
          <a:bodyPr/>
          <a:lstStyle/>
          <a:p>
            <a:pPr>
              <a:defRPr/>
            </a:pPr>
            <a:fld id="{3DA81F0E-331A-42D1-8103-2C99EAFA7CC8}" type="slidenum">
              <a:rPr lang="en-US" smtClean="0"/>
              <a:pPr>
                <a:defRPr/>
              </a:pPr>
              <a:t>7</a:t>
            </a:fld>
            <a:endParaRPr lang="en-US"/>
          </a:p>
        </p:txBody>
      </p:sp>
    </p:spTree>
    <p:extLst>
      <p:ext uri="{BB962C8B-B14F-4D97-AF65-F5344CB8AC3E}">
        <p14:creationId xmlns:p14="http://schemas.microsoft.com/office/powerpoint/2010/main" val="3907070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DA81F0E-331A-42D1-8103-2C99EAFA7CC8}" type="slidenum">
              <a:rPr lang="en-US" smtClean="0"/>
              <a:pPr>
                <a:defRPr/>
              </a:pPr>
              <a:t>10</a:t>
            </a:fld>
            <a:endParaRPr lang="en-US"/>
          </a:p>
        </p:txBody>
      </p:sp>
    </p:spTree>
    <p:extLst>
      <p:ext uri="{BB962C8B-B14F-4D97-AF65-F5344CB8AC3E}">
        <p14:creationId xmlns:p14="http://schemas.microsoft.com/office/powerpoint/2010/main" val="263063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diagram was presented at the Hydrographic Production Database (HPD) workshop by the representatives of the Brazilian Navy in Lima, Peru last September.</a:t>
            </a:r>
          </a:p>
          <a:p>
            <a:endParaRPr lang="en-US" altLang="en-US" dirty="0" smtClean="0"/>
          </a:p>
          <a:p>
            <a:r>
              <a:rPr lang="en-US" altLang="en-US" dirty="0" smtClean="0"/>
              <a:t>The diagram shows the workflow implemented at the Brazilian Navy for the management all their hydrographic information in a seamless database solution using Oracle as relational database management system and open industry standard data formats and specifications for marine spatial data to ensure interoperability within the organization and with other stakeholders.</a:t>
            </a:r>
          </a:p>
          <a:p>
            <a:endParaRPr lang="en-US" altLang="en-US" dirty="0" smtClean="0"/>
          </a:p>
          <a:p>
            <a:r>
              <a:rPr lang="en-US" altLang="en-US" dirty="0" smtClean="0"/>
              <a:t>The use of those databases (HPD and Bathy </a:t>
            </a:r>
            <a:r>
              <a:rPr lang="en-US" altLang="en-US" dirty="0" err="1" smtClean="0"/>
              <a:t>DataBASE</a:t>
            </a:r>
            <a:r>
              <a:rPr lang="en-US" altLang="en-US" dirty="0" smtClean="0"/>
              <a:t>) is shared for 4 departments at the Brazilian Navy Directorate of Hydrography and Navigation (DHN) that are shown with different colors in the diagram:</a:t>
            </a:r>
          </a:p>
          <a:p>
            <a:endParaRPr lang="en-US" altLang="en-US" dirty="0" smtClean="0"/>
          </a:p>
          <a:p>
            <a:r>
              <a:rPr lang="en-CA" altLang="en-US" dirty="0" smtClean="0"/>
              <a:t>Dark grey: Survey division.</a:t>
            </a:r>
            <a:br>
              <a:rPr lang="en-CA" altLang="en-US" dirty="0" smtClean="0"/>
            </a:br>
            <a:r>
              <a:rPr lang="en-CA" altLang="en-US" dirty="0" smtClean="0"/>
              <a:t>The survey division is in charge of carrying out the different hydrographic surveys like </a:t>
            </a:r>
            <a:r>
              <a:rPr lang="en-CA" altLang="en-US" dirty="0" err="1" smtClean="0"/>
              <a:t>multibeam</a:t>
            </a:r>
            <a:r>
              <a:rPr lang="en-CA" altLang="en-US" dirty="0" smtClean="0"/>
              <a:t>, </a:t>
            </a:r>
            <a:r>
              <a:rPr lang="en-CA" altLang="en-US" dirty="0" err="1" smtClean="0"/>
              <a:t>singlebeam</a:t>
            </a:r>
            <a:r>
              <a:rPr lang="en-CA" altLang="en-US" dirty="0" smtClean="0"/>
              <a:t> and side scan, process the information and provide survey data to the division in charge of the Bathy </a:t>
            </a:r>
            <a:r>
              <a:rPr lang="en-CA" altLang="en-US" dirty="0" err="1" smtClean="0"/>
              <a:t>DataBASE</a:t>
            </a:r>
            <a:r>
              <a:rPr lang="en-CA" altLang="en-US" dirty="0" smtClean="0"/>
              <a:t> system.</a:t>
            </a:r>
          </a:p>
          <a:p>
            <a:endParaRPr lang="en-CA" altLang="en-US" dirty="0" smtClean="0"/>
          </a:p>
          <a:p>
            <a:r>
              <a:rPr lang="en-CA" altLang="en-US" dirty="0" smtClean="0"/>
              <a:t>Light grey: Bathy </a:t>
            </a:r>
            <a:r>
              <a:rPr lang="en-CA" altLang="en-US" dirty="0" err="1" smtClean="0"/>
              <a:t>DataBASE</a:t>
            </a:r>
            <a:r>
              <a:rPr lang="en-CA" altLang="en-US" dirty="0" smtClean="0"/>
              <a:t> Division</a:t>
            </a:r>
          </a:p>
          <a:p>
            <a:r>
              <a:rPr lang="en-CA" altLang="en-US" dirty="0" smtClean="0"/>
              <a:t>This division receives survey data from the survey division and they are tasked with validation of the data and populate the data base with the survey data along with metadata. The are also in charge to produce the bathymetric products in S-57 format containing depth contours, soundings, obstructions, underwater rocks, etc.</a:t>
            </a:r>
          </a:p>
          <a:p>
            <a:endParaRPr lang="en-CA" altLang="en-US" dirty="0" smtClean="0"/>
          </a:p>
          <a:p>
            <a:r>
              <a:rPr lang="en-CA" altLang="en-US" dirty="0" smtClean="0"/>
              <a:t>Green: Cartographic Division (chart production with HPD).</a:t>
            </a:r>
          </a:p>
          <a:p>
            <a:r>
              <a:rPr lang="en-CA" altLang="en-US" dirty="0" smtClean="0"/>
              <a:t>The cartography department integrated the information from the BDB database in the HPD database and from the same source database they produce the paper nautical charts, raster chars, S-57 Electronic Navigational Charts (ENCs), Inland Electronic Navigational Charts (IENCs) and Additional Military Layers (AML).</a:t>
            </a:r>
          </a:p>
          <a:p>
            <a:endParaRPr lang="en-CA" altLang="en-US" dirty="0" smtClean="0"/>
          </a:p>
          <a:p>
            <a:r>
              <a:rPr lang="en-CA" altLang="en-US" dirty="0" smtClean="0"/>
              <a:t>Pink: Notices to Mariners division</a:t>
            </a:r>
          </a:p>
          <a:p>
            <a:r>
              <a:rPr lang="en-CA" altLang="en-US" dirty="0" smtClean="0"/>
              <a:t>The </a:t>
            </a:r>
            <a:r>
              <a:rPr lang="en-CA" altLang="en-US" dirty="0" err="1" smtClean="0"/>
              <a:t>NtMs</a:t>
            </a:r>
            <a:r>
              <a:rPr lang="en-CA" altLang="en-US" dirty="0" smtClean="0"/>
              <a:t> division also uses the source information from the HPD database to produce notices to mariners and list of lights.</a:t>
            </a:r>
          </a:p>
          <a:p>
            <a:endParaRPr lang="en-CA" altLang="en-US" dirty="0" smtClean="0"/>
          </a:p>
          <a:p>
            <a:r>
              <a:rPr lang="en-CA" altLang="en-US" dirty="0" smtClean="0"/>
              <a:t>The Brazilian Navy also provides part of the spatial information in the HPD and BDB databases to the National SDI and other national mapping agencies using OGC standards. </a:t>
            </a:r>
          </a:p>
          <a:p>
            <a:endParaRPr lang="en-CA" altLang="en-US" dirty="0" smtClean="0"/>
          </a:p>
          <a:p>
            <a:r>
              <a:rPr lang="en-CA" altLang="en-US" dirty="0" smtClean="0"/>
              <a:t> </a:t>
            </a:r>
            <a:endParaRPr lang="en-US" altLang="en-US" dirty="0" smtClean="0"/>
          </a:p>
          <a:p>
            <a:endParaRPr lang="en-US" altLang="en-US" dirty="0" smtClean="0"/>
          </a:p>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83044E-E833-4EE1-A20E-E7712C09E9C9}" type="slidenum">
              <a:rPr lang="en-CA" altLang="en-US">
                <a:latin typeface="Arial" panose="020B0604020202020204" pitchFamily="34" charset="0"/>
              </a:rPr>
              <a:pPr eaLnBrk="1" hangingPunct="1">
                <a:spcBef>
                  <a:spcPct val="0"/>
                </a:spcBef>
              </a:pPr>
              <a:t>11</a:t>
            </a:fld>
            <a:endParaRPr lang="en-CA" altLang="en-US">
              <a:latin typeface="Arial" panose="020B0604020202020204" pitchFamily="34" charset="0"/>
            </a:endParaRPr>
          </a:p>
        </p:txBody>
      </p:sp>
    </p:spTree>
    <p:extLst>
      <p:ext uri="{BB962C8B-B14F-4D97-AF65-F5344CB8AC3E}">
        <p14:creationId xmlns:p14="http://schemas.microsoft.com/office/powerpoint/2010/main" val="59465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normAutofit/>
          </a:bodyPr>
          <a:lstStyle/>
          <a:p>
            <a:r>
              <a:rPr lang="en-US" sz="1100" dirty="0"/>
              <a:t>So, turning to each tier,</a:t>
            </a:r>
            <a:endParaRPr lang="en-AU" sz="1100" dirty="0"/>
          </a:p>
          <a:p>
            <a:r>
              <a:rPr lang="en-US" sz="1100" dirty="0"/>
              <a:t>The principal objective in Tier 1 is to enable an organization or an institution, its stakeholders and its users to view and query interactive maps on the web.  Closely associated with this requirement is the ability to discover and share geospatial information.</a:t>
            </a:r>
            <a:endParaRPr lang="en-AU" sz="1100" dirty="0"/>
          </a:p>
          <a:p>
            <a:r>
              <a:rPr lang="en-US" sz="1100" dirty="0"/>
              <a:t>Here is a list of the recommended standards that should be considered to meet this objective.</a:t>
            </a:r>
            <a:endParaRPr lang="en-AU" sz="1100" dirty="0"/>
          </a:p>
          <a:p>
            <a:r>
              <a:rPr lang="en-US" sz="1100" dirty="0"/>
              <a:t>The most basic function in an SDI is to easily and effectively access and display geospatial information that may be stored in one or more databases and may rely on different vendor solutions and storage formats. In our list, the Web Map Service standard and KML are the most widely implemented.  Using just WMS, an organization can generate web based applications that provide access to spatial information holdings, regardless of the formats used or GIS technology deployed.  Many organizations have implemented WMS as a first step towards providing seamless access to geospatial information.  It provides quick, short term success and a return on investment.  As an SDI matures, most organizations will then enhance their SDI capability with a discovery and metadata browsing capability.</a:t>
            </a:r>
            <a:endParaRPr lang="en-AU" sz="1100" dirty="0"/>
          </a:p>
          <a:p>
            <a:r>
              <a:rPr lang="en-US" sz="1100" dirty="0"/>
              <a:t>The other standards shown here support more powerful access, browse, search and display capabilities.</a:t>
            </a:r>
            <a:endParaRPr lang="en-AU" sz="1100" dirty="0"/>
          </a:p>
          <a:p>
            <a:r>
              <a:rPr lang="en-US" sz="1100" dirty="0"/>
              <a:t>Of course, robust data management practices are an important foundation, even for tier 1 objectives.  For this reason, you should review the ISO foundational standards listed at the end of the document that are specifically intended to support effective data management practices</a:t>
            </a:r>
            <a:r>
              <a:rPr lang="en-US" sz="1100" dirty="0" smtClean="0"/>
              <a:t>.</a:t>
            </a:r>
          </a:p>
        </p:txBody>
      </p:sp>
      <p:sp>
        <p:nvSpPr>
          <p:cNvPr id="4" name="Slide Number Placeholder 3"/>
          <p:cNvSpPr>
            <a:spLocks noGrp="1"/>
          </p:cNvSpPr>
          <p:nvPr>
            <p:ph type="sldNum" sz="quarter" idx="10"/>
          </p:nvPr>
        </p:nvSpPr>
        <p:spPr/>
        <p:txBody>
          <a:bodyPr/>
          <a:lstStyle/>
          <a:p>
            <a:fld id="{1D480EEF-6BD1-496D-A31C-C123E90B08EE}" type="slidenum">
              <a:rPr lang="en-GB" smtClean="0"/>
              <a:t>12</a:t>
            </a:fld>
            <a:endParaRPr lang="en-GB"/>
          </a:p>
        </p:txBody>
      </p:sp>
    </p:spTree>
    <p:extLst>
      <p:ext uri="{BB962C8B-B14F-4D97-AF65-F5344CB8AC3E}">
        <p14:creationId xmlns:p14="http://schemas.microsoft.com/office/powerpoint/2010/main" val="317614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8971"/>
          </a:xfrm>
        </p:spPr>
        <p:txBody>
          <a:bodyPr>
            <a:normAutofit fontScale="85000" lnSpcReduction="10000"/>
          </a:bodyPr>
          <a:lstStyle/>
          <a:p>
            <a:r>
              <a:rPr lang="en-GB" dirty="0"/>
              <a:t>The objectives of tier 2 are all about being able to share, integrate and use geospatial data from different providers.</a:t>
            </a:r>
            <a:endParaRPr lang="en-AU" dirty="0"/>
          </a:p>
          <a:p>
            <a:r>
              <a:rPr lang="en-US" dirty="0"/>
              <a:t>Tier 2 builds on the infrastructure, policies, technologies, and standards implemented in Tier 1.</a:t>
            </a:r>
            <a:endParaRPr lang="en-AU" dirty="0"/>
          </a:p>
          <a:p>
            <a:r>
              <a:rPr lang="en-US" dirty="0"/>
              <a:t>At this tier level, the SDI infrastructure has matured to the point that the services are well used and stable but the community is requesting more and more functionality.  More partners wish to participate in your SDI infrastructure.  As such, increased capability as well as additional reliance on standards is now required. As more partners (both public and private) wish to join the SDI community, the infrastructure must evolve to accommodate a wider range of international technology standards and information modelling standards.</a:t>
            </a:r>
            <a:endParaRPr lang="en-AU" dirty="0"/>
          </a:p>
          <a:p>
            <a:r>
              <a:rPr lang="en-US" dirty="0"/>
              <a:t>There are two key types of geospatial standards that apply here: technology standards and information (or content) standards.</a:t>
            </a:r>
            <a:endParaRPr lang="en-AU" dirty="0"/>
          </a:p>
          <a:p>
            <a:r>
              <a:rPr lang="en-US" dirty="0"/>
              <a:t>The concept of information or content model standards is introduced in Section 2 of the </a:t>
            </a:r>
            <a:r>
              <a:rPr lang="en-US" i="1" dirty="0"/>
              <a:t>Guide</a:t>
            </a:r>
            <a:r>
              <a:rPr lang="en-US" dirty="0"/>
              <a:t>. The need for such models is to enable multiple stakeholders across many jurisdictions to describe data in the same way for a specific domain, examples are weather, geology, or land use.  Having agreed models significantly enhances interoperability and the ability to share geospatial information at any time and as required.</a:t>
            </a:r>
            <a:endParaRPr lang="en-AU" dirty="0"/>
          </a:p>
          <a:p>
            <a:r>
              <a:rPr lang="en-US" dirty="0"/>
              <a:t>An important aspect of the Tier 2 data modelling standards is their reliance on a number of abstract standards or models that describe geographic information elements in terms of geometry (such as points and lines), coordinate reference systems, data quality, time, and so on.  These standards are included in the list of foundational standards that we’ve included at the end of the our document.</a:t>
            </a:r>
            <a:endParaRPr lang="en-AU" dirty="0"/>
          </a:p>
          <a:p>
            <a:r>
              <a:rPr lang="en-US" dirty="0"/>
              <a:t>Domain data modelling assumes a particular importance in tier 2 (and in tier 3) by enabling the reuse of concepts, semantics and  data schemas between related systems.  Domain modelling involves the practice of creating definitions of concepts which can then be reused between multiple systems.  This enables greater interoperability of models and provides for platform independence.</a:t>
            </a:r>
            <a:endParaRPr lang="en-AU" dirty="0"/>
          </a:p>
          <a:p>
            <a:r>
              <a:rPr lang="en-US" dirty="0"/>
              <a:t>The objective of tier 3 is to enable multiple organizations to share foundation or framework geospatial information and services with each other and the broader community thereby improving knowledge and understanding, and contributing to evidence-based decision making, situational awareness, and improved outcomes.</a:t>
            </a:r>
            <a:endParaRPr lang="en-AU" dirty="0"/>
          </a:p>
        </p:txBody>
      </p:sp>
      <p:sp>
        <p:nvSpPr>
          <p:cNvPr id="4" name="Slide Number Placeholder 3"/>
          <p:cNvSpPr>
            <a:spLocks noGrp="1"/>
          </p:cNvSpPr>
          <p:nvPr>
            <p:ph type="sldNum" sz="quarter" idx="10"/>
          </p:nvPr>
        </p:nvSpPr>
        <p:spPr/>
        <p:txBody>
          <a:bodyPr/>
          <a:lstStyle/>
          <a:p>
            <a:fld id="{1D480EEF-6BD1-496D-A31C-C123E90B08EE}" type="slidenum">
              <a:rPr lang="en-GB" smtClean="0"/>
              <a:t>17</a:t>
            </a:fld>
            <a:endParaRPr lang="en-GB"/>
          </a:p>
        </p:txBody>
      </p:sp>
    </p:spTree>
    <p:extLst>
      <p:ext uri="{BB962C8B-B14F-4D97-AF65-F5344CB8AC3E}">
        <p14:creationId xmlns:p14="http://schemas.microsoft.com/office/powerpoint/2010/main" val="263409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tier 3, the SDI is mature enough to support the deployment of more and more applications to enhance value, provide increased citizen benefit, increase collaboration between organizations, and much more, including volunteered and real time sensor feeds and the mature deployment of mobile applications.</a:t>
            </a:r>
            <a:endParaRPr lang="en-AU" sz="1200" dirty="0"/>
          </a:p>
          <a:p>
            <a:r>
              <a:rPr lang="en-US" sz="1200" dirty="0"/>
              <a:t>There are a number of applicable standards recommended in our document</a:t>
            </a:r>
            <a:r>
              <a:rPr lang="en-US" sz="1200" dirty="0" smtClean="0"/>
              <a:t>.</a:t>
            </a:r>
            <a:endParaRPr lang="en-AU" sz="1200" dirty="0"/>
          </a:p>
        </p:txBody>
      </p:sp>
      <p:sp>
        <p:nvSpPr>
          <p:cNvPr id="4" name="Slide Number Placeholder 3"/>
          <p:cNvSpPr>
            <a:spLocks noGrp="1"/>
          </p:cNvSpPr>
          <p:nvPr>
            <p:ph type="sldNum" sz="quarter" idx="10"/>
          </p:nvPr>
        </p:nvSpPr>
        <p:spPr/>
        <p:txBody>
          <a:bodyPr/>
          <a:lstStyle/>
          <a:p>
            <a:fld id="{1D480EEF-6BD1-496D-A31C-C123E90B08EE}" type="slidenum">
              <a:rPr lang="en-GB" smtClean="0"/>
              <a:t>23</a:t>
            </a:fld>
            <a:endParaRPr lang="en-GB"/>
          </a:p>
        </p:txBody>
      </p:sp>
    </p:spTree>
    <p:extLst>
      <p:ext uri="{BB962C8B-B14F-4D97-AF65-F5344CB8AC3E}">
        <p14:creationId xmlns:p14="http://schemas.microsoft.com/office/powerpoint/2010/main" val="417002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Stakeholder organizations must agree and commit to the use of standards in their SDI infrastructure. </a:t>
            </a:r>
          </a:p>
          <a:p>
            <a:r>
              <a:rPr lang="en-US" sz="1200" dirty="0" smtClean="0"/>
              <a:t>Make clear statements regarding the commitment to using standards and document in policy.  </a:t>
            </a:r>
          </a:p>
          <a:p>
            <a:r>
              <a:rPr lang="en-US" sz="1200" dirty="0" smtClean="0"/>
              <a:t>To maximize the value of investments, organizations should use procurement language that requires vendors to offer standards-based solutions. </a:t>
            </a:r>
            <a:endParaRPr lang="en-CA" sz="1200" dirty="0" smtClean="0"/>
          </a:p>
          <a:p>
            <a:r>
              <a:rPr lang="en-US" sz="1200" dirty="0" smtClean="0"/>
              <a:t>Standardization is the reason for the success of the Internet, the World Wide Web, e-commerce, and the emerging wireless revolution.</a:t>
            </a:r>
          </a:p>
          <a:p>
            <a:r>
              <a:rPr lang="en-US" sz="1200" dirty="0" smtClean="0"/>
              <a:t>Advances in technology change organizational structures, workflows and business models.</a:t>
            </a:r>
          </a:p>
          <a:p>
            <a:r>
              <a:rPr lang="en-US" sz="1200" dirty="0" smtClean="0"/>
              <a:t> The pace of change requires new thinking about national SDI roles and investments, and a commitment to interoperability based on open standards is essential in dealing with this transition.</a:t>
            </a:r>
          </a:p>
          <a:p>
            <a:r>
              <a:rPr lang="en-US" sz="1200" dirty="0" smtClean="0"/>
              <a:t>The capability/maturity model is intended to be flexible as  new innovations reach the market. </a:t>
            </a:r>
            <a:endParaRPr lang="en-CA" sz="1200" dirty="0" smtClean="0"/>
          </a:p>
          <a:p>
            <a:endParaRPr lang="en-GB" dirty="0"/>
          </a:p>
        </p:txBody>
      </p:sp>
      <p:sp>
        <p:nvSpPr>
          <p:cNvPr id="4" name="Slide Number Placeholder 3"/>
          <p:cNvSpPr>
            <a:spLocks noGrp="1"/>
          </p:cNvSpPr>
          <p:nvPr>
            <p:ph type="sldNum" sz="quarter" idx="10"/>
          </p:nvPr>
        </p:nvSpPr>
        <p:spPr/>
        <p:txBody>
          <a:bodyPr/>
          <a:lstStyle/>
          <a:p>
            <a:pPr>
              <a:defRPr/>
            </a:pPr>
            <a:fld id="{3DA81F0E-331A-42D1-8103-2C99EAFA7CC8}" type="slidenum">
              <a:rPr lang="en-US" smtClean="0"/>
              <a:pPr>
                <a:defRPr/>
              </a:pPr>
              <a:t>27</a:t>
            </a:fld>
            <a:endParaRPr lang="en-US"/>
          </a:p>
        </p:txBody>
      </p:sp>
    </p:spTree>
    <p:extLst>
      <p:ext uri="{BB962C8B-B14F-4D97-AF65-F5344CB8AC3E}">
        <p14:creationId xmlns:p14="http://schemas.microsoft.com/office/powerpoint/2010/main" val="1960033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w="9525">
            <a:noFill/>
            <a:miter lim="800000"/>
            <a:headEnd type="none" w="med" len="lg"/>
            <a:tailEnd/>
          </a:ln>
          <a:effectLst/>
        </p:spPr>
        <p:txBody>
          <a:bodyPr wrap="none" lIns="0" rIns="0">
            <a:spAutoFit/>
          </a:bodyPr>
          <a:lstStyle/>
          <a:p>
            <a:pPr eaLnBrk="0" hangingPunct="0">
              <a:defRPr/>
            </a:pPr>
            <a:r>
              <a:rPr lang="en-US" sz="800">
                <a:solidFill>
                  <a:srgbClr val="FFFFFF"/>
                </a:solidFill>
                <a:latin typeface="Arial" pitchFamily="34" charset="0"/>
              </a:rPr>
              <a:t>®</a:t>
            </a:r>
          </a:p>
        </p:txBody>
      </p:sp>
      <p:pic>
        <p:nvPicPr>
          <p:cNvPr id="5" name="Picture 10" descr="OGC header 2010122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dirty="0"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63959228"/>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stretch>
            <a:fillRect/>
          </a:stretch>
        </p:blipFill>
        <p:spPr>
          <a:xfrm>
            <a:off x="346075" y="6170639"/>
            <a:ext cx="1377815" cy="609653"/>
          </a:xfrm>
          <a:prstGeom prst="rect">
            <a:avLst/>
          </a:prstGeom>
        </p:spPr>
      </p:pic>
    </p:spTree>
    <p:extLst>
      <p:ext uri="{BB962C8B-B14F-4D97-AF65-F5344CB8AC3E}">
        <p14:creationId xmlns:p14="http://schemas.microsoft.com/office/powerpoint/2010/main" val="298194504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userDrawn="1"/>
        </p:nvPicPr>
        <p:blipFill>
          <a:blip r:embed="rId2"/>
          <a:stretch>
            <a:fillRect/>
          </a:stretch>
        </p:blipFill>
        <p:spPr>
          <a:xfrm>
            <a:off x="242661" y="6245626"/>
            <a:ext cx="1377815" cy="609653"/>
          </a:xfrm>
          <a:prstGeom prst="rect">
            <a:avLst/>
          </a:prstGeom>
        </p:spPr>
      </p:pic>
    </p:spTree>
    <p:extLst>
      <p:ext uri="{BB962C8B-B14F-4D97-AF65-F5344CB8AC3E}">
        <p14:creationId xmlns:p14="http://schemas.microsoft.com/office/powerpoint/2010/main" val="3662923831"/>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04800" y="6172200"/>
            <a:ext cx="1377815" cy="609653"/>
          </a:xfrm>
          <a:prstGeom prst="rect">
            <a:avLst/>
          </a:prstGeom>
        </p:spPr>
      </p:pic>
    </p:spTree>
    <p:extLst>
      <p:ext uri="{BB962C8B-B14F-4D97-AF65-F5344CB8AC3E}">
        <p14:creationId xmlns:p14="http://schemas.microsoft.com/office/powerpoint/2010/main" val="682416097"/>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a:stretch>
            <a:fillRect/>
          </a:stretch>
        </p:blipFill>
        <p:spPr>
          <a:xfrm>
            <a:off x="304800" y="6248347"/>
            <a:ext cx="1377815" cy="609653"/>
          </a:xfrm>
          <a:prstGeom prst="rect">
            <a:avLst/>
          </a:prstGeom>
        </p:spPr>
      </p:pic>
    </p:spTree>
    <p:extLst>
      <p:ext uri="{BB962C8B-B14F-4D97-AF65-F5344CB8AC3E}">
        <p14:creationId xmlns:p14="http://schemas.microsoft.com/office/powerpoint/2010/main" val="93843929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pic>
        <p:nvPicPr>
          <p:cNvPr id="5" name="Picture 4"/>
          <p:cNvPicPr>
            <a:picLocks noChangeAspect="1"/>
          </p:cNvPicPr>
          <p:nvPr userDrawn="1"/>
        </p:nvPicPr>
        <p:blipFill>
          <a:blip r:embed="rId2"/>
          <a:stretch>
            <a:fillRect/>
          </a:stretch>
        </p:blipFill>
        <p:spPr>
          <a:xfrm>
            <a:off x="304800" y="6144986"/>
            <a:ext cx="1377815" cy="609653"/>
          </a:xfrm>
          <a:prstGeom prst="rect">
            <a:avLst/>
          </a:prstGeom>
        </p:spPr>
      </p:pic>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4873119"/>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stretch>
            <a:fillRect/>
          </a:stretch>
        </p:blipFill>
        <p:spPr>
          <a:xfrm>
            <a:off x="346075" y="6215690"/>
            <a:ext cx="1377815" cy="609653"/>
          </a:xfrm>
          <a:prstGeom prst="rect">
            <a:avLst/>
          </a:prstGeom>
        </p:spPr>
      </p:pic>
    </p:spTree>
    <p:extLst>
      <p:ext uri="{BB962C8B-B14F-4D97-AF65-F5344CB8AC3E}">
        <p14:creationId xmlns:p14="http://schemas.microsoft.com/office/powerpoint/2010/main" val="3706271390"/>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userDrawn="1"/>
        </p:nvPicPr>
        <p:blipFill>
          <a:blip r:embed="rId2"/>
          <a:stretch>
            <a:fillRect/>
          </a:stretch>
        </p:blipFill>
        <p:spPr>
          <a:xfrm>
            <a:off x="231775" y="6205992"/>
            <a:ext cx="1377815" cy="609653"/>
          </a:xfrm>
          <a:prstGeom prst="rect">
            <a:avLst/>
          </a:prstGeom>
        </p:spPr>
      </p:pic>
    </p:spTree>
    <p:extLst>
      <p:ext uri="{BB962C8B-B14F-4D97-AF65-F5344CB8AC3E}">
        <p14:creationId xmlns:p14="http://schemas.microsoft.com/office/powerpoint/2010/main" val="4015261747"/>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userDrawn="1"/>
        </p:nvPicPr>
        <p:blipFill>
          <a:blip r:embed="rId2"/>
          <a:stretch>
            <a:fillRect/>
          </a:stretch>
        </p:blipFill>
        <p:spPr>
          <a:xfrm>
            <a:off x="346075" y="6170613"/>
            <a:ext cx="1377815" cy="609653"/>
          </a:xfrm>
          <a:prstGeom prst="rect">
            <a:avLst/>
          </a:prstGeom>
        </p:spPr>
      </p:pic>
    </p:spTree>
    <p:extLst>
      <p:ext uri="{BB962C8B-B14F-4D97-AF65-F5344CB8AC3E}">
        <p14:creationId xmlns:p14="http://schemas.microsoft.com/office/powerpoint/2010/main" val="2521216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16"/>
          <p:cNvSpPr txBox="1">
            <a:spLocks noChangeArrowheads="1"/>
          </p:cNvSpPr>
          <p:nvPr/>
        </p:nvSpPr>
        <p:spPr bwMode="auto">
          <a:xfrm>
            <a:off x="333375" y="6219825"/>
            <a:ext cx="1157288" cy="609600"/>
          </a:xfrm>
          <a:prstGeom prst="rect">
            <a:avLst/>
          </a:prstGeom>
          <a:noFill/>
          <a:ln w="9525">
            <a:noFill/>
            <a:miter lim="800000"/>
            <a:headEnd/>
            <a:tailEnd/>
          </a:ln>
        </p:spPr>
        <p:txBody>
          <a:bodyPr wrap="none" lIns="0" tIns="0" rIns="0" bIns="0">
            <a:spAutoFit/>
          </a:bodyPr>
          <a:lstStyle/>
          <a:p>
            <a:pPr eaLnBrk="0" hangingPunct="0">
              <a:defRPr/>
            </a:pPr>
            <a:r>
              <a:rPr lang="en-US" sz="4000">
                <a:solidFill>
                  <a:schemeClr val="tx2"/>
                </a:solidFill>
                <a:latin typeface="Times New Roman" pitchFamily="18" charset="0"/>
              </a:rPr>
              <a:t>OGC</a:t>
            </a:r>
          </a:p>
        </p:txBody>
      </p:sp>
      <p:sp>
        <p:nvSpPr>
          <p:cNvPr id="462868" name="Text Box 20"/>
          <p:cNvSpPr txBox="1">
            <a:spLocks noChangeArrowheads="1"/>
          </p:cNvSpPr>
          <p:nvPr/>
        </p:nvSpPr>
        <p:spPr bwMode="auto">
          <a:xfrm>
            <a:off x="1498600" y="6270625"/>
            <a:ext cx="93663" cy="244475"/>
          </a:xfrm>
          <a:prstGeom prst="rect">
            <a:avLst/>
          </a:prstGeom>
          <a:noFill/>
          <a:ln w="9525">
            <a:noFill/>
            <a:miter lim="800000"/>
            <a:headEnd type="none" w="med" len="lg"/>
            <a:tailEnd/>
          </a:ln>
          <a:effectLst/>
        </p:spPr>
        <p:txBody>
          <a:bodyPr wrap="none" lIns="0" rIns="0">
            <a:spAutoFit/>
          </a:bodyPr>
          <a:lstStyle/>
          <a:p>
            <a:pPr eaLnBrk="0" hangingPunct="0">
              <a:defRPr/>
            </a:pPr>
            <a:r>
              <a:rPr lang="en-US">
                <a:solidFill>
                  <a:schemeClr val="tx2"/>
                </a:solidFill>
                <a:latin typeface="Arial" pitchFamily="34" charset="0"/>
              </a:rPr>
              <a:t>®</a:t>
            </a: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1" r:id="rId3"/>
    <p:sldLayoutId id="2147483660" r:id="rId4"/>
    <p:sldLayoutId id="2147483659" r:id="rId5"/>
    <p:sldLayoutId id="2147483658" r:id="rId6"/>
    <p:sldLayoutId id="2147483657" r:id="rId7"/>
    <p:sldLayoutId id="2147483656" r:id="rId8"/>
    <p:sldLayoutId id="2147483668" r:id="rId9"/>
  </p:sldLayoutIdLst>
  <p:transition>
    <p:zoom/>
  </p:transition>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j-cs"/>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n-cs"/>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24.png"/><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jpg"/><Relationship Id="rId4" Type="http://schemas.openxmlformats.org/officeDocument/2006/relationships/diagramLayout" Target="../diagrams/layout1.xml"/><Relationship Id="rId9" Type="http://schemas.openxmlformats.org/officeDocument/2006/relationships/image" Target="../media/image26.pn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opengeospatial.org/ogc/join/levels" TargetMode="External"/><Relationship Id="rId2" Type="http://schemas.openxmlformats.org/officeDocument/2006/relationships/hyperlink" Target="http://www.opengeospatial.org/ogc/benefits" TargetMode="External"/><Relationship Id="rId1" Type="http://schemas.openxmlformats.org/officeDocument/2006/relationships/slideLayout" Target="../slideLayouts/slideLayout9.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hyperlink" Target="http://ggim.un.org/docs/meetings/GGIM4/E-C20-2014-8_Companion%20Document%20UNGGIM%20Essential%20Standards%20Guide.pdf" TargetMode="External"/><Relationship Id="rId2" Type="http://schemas.openxmlformats.org/officeDocument/2006/relationships/hyperlink" Target="http://ggim.un.org/docs/meetings/GGIM4/E-C20-2014-8_Essential%20Standards%20Guide%20for%20UNGGIM.pdf" TargetMode="External"/><Relationship Id="rId1" Type="http://schemas.openxmlformats.org/officeDocument/2006/relationships/slideLayout" Target="../slideLayouts/slideLayout2.xml"/><Relationship Id="rId6" Type="http://schemas.openxmlformats.org/officeDocument/2006/relationships/hyperlink" Target="http://www.opengeospatial.org/" TargetMode="External"/><Relationship Id="rId5" Type="http://schemas.openxmlformats.org/officeDocument/2006/relationships/hyperlink" Target="http://www.isotc211.org/" TargetMode="External"/><Relationship Id="rId4" Type="http://schemas.openxmlformats.org/officeDocument/2006/relationships/hyperlink" Target="http://www.iho.i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ctrTitle"/>
          </p:nvPr>
        </p:nvSpPr>
        <p:spPr>
          <a:xfrm>
            <a:off x="914399" y="3200400"/>
            <a:ext cx="7772400" cy="1676400"/>
          </a:xfrm>
        </p:spPr>
        <p:txBody>
          <a:bodyPr/>
          <a:lstStyle/>
          <a:p>
            <a:r>
              <a:rPr lang="en-CA" sz="2800" dirty="0" smtClean="0">
                <a:effectLst/>
              </a:rPr>
              <a:t>Essential Standards for Developing Spatial Data Infrastructures</a:t>
            </a:r>
            <a:br>
              <a:rPr lang="en-CA" sz="2800" dirty="0" smtClean="0">
                <a:effectLst/>
              </a:rPr>
            </a:br>
            <a:r>
              <a:rPr lang="en-CA" sz="2800" dirty="0">
                <a:effectLst/>
              </a:rPr>
              <a:t/>
            </a:r>
            <a:br>
              <a:rPr lang="en-CA" sz="2800" dirty="0">
                <a:effectLst/>
              </a:rPr>
            </a:br>
            <a:r>
              <a:rPr lang="en-CA" sz="2800" dirty="0" smtClean="0">
                <a:effectLst/>
              </a:rPr>
              <a:t>IHO</a:t>
            </a:r>
            <a:br>
              <a:rPr lang="en-CA" sz="2800" dirty="0" smtClean="0">
                <a:effectLst/>
              </a:rPr>
            </a:br>
            <a:r>
              <a:rPr lang="en-CA" sz="2800" dirty="0" smtClean="0">
                <a:effectLst/>
              </a:rPr>
              <a:t>MSDI-WG-7</a:t>
            </a:r>
            <a:br>
              <a:rPr lang="en-CA" sz="2800" dirty="0" smtClean="0">
                <a:effectLst/>
              </a:rPr>
            </a:br>
            <a:r>
              <a:rPr lang="en-CA" sz="2800" dirty="0" smtClean="0">
                <a:effectLst/>
              </a:rPr>
              <a:t/>
            </a:r>
            <a:br>
              <a:rPr lang="en-CA" sz="2800" dirty="0" smtClean="0">
                <a:effectLst/>
              </a:rPr>
            </a:br>
            <a:r>
              <a:rPr lang="en-CA" sz="2800" dirty="0" smtClean="0">
                <a:effectLst/>
              </a:rPr>
              <a:t/>
            </a:r>
            <a:br>
              <a:rPr lang="en-CA" sz="2800" dirty="0" smtClean="0">
                <a:effectLst/>
              </a:rPr>
            </a:br>
            <a:r>
              <a:rPr lang="en-CA" sz="2800" dirty="0" smtClean="0">
                <a:effectLst/>
              </a:rPr>
              <a:t/>
            </a:r>
            <a:br>
              <a:rPr lang="en-CA" sz="2800" dirty="0" smtClean="0">
                <a:effectLst/>
              </a:rPr>
            </a:br>
            <a:endParaRPr lang="en-US" sz="2800" dirty="0" smtClean="0"/>
          </a:p>
        </p:txBody>
      </p:sp>
      <p:sp>
        <p:nvSpPr>
          <p:cNvPr id="15363" name="Rectangle 3"/>
          <p:cNvSpPr>
            <a:spLocks noGrp="1" noChangeArrowheads="1"/>
          </p:cNvSpPr>
          <p:nvPr>
            <p:ph type="subTitle" idx="1"/>
          </p:nvPr>
        </p:nvSpPr>
        <p:spPr>
          <a:xfrm>
            <a:off x="1600199" y="4536516"/>
            <a:ext cx="6400800" cy="1541463"/>
          </a:xfrm>
        </p:spPr>
        <p:txBody>
          <a:bodyPr/>
          <a:lstStyle/>
          <a:p>
            <a:r>
              <a:rPr lang="en-US" sz="1600" dirty="0" smtClean="0">
                <a:cs typeface="Arial" pitchFamily="34" charset="0"/>
              </a:rPr>
              <a:t>Trevor Taylor, Open Geospatial Consortium</a:t>
            </a:r>
          </a:p>
          <a:p>
            <a:r>
              <a:rPr lang="en-US" sz="1600" dirty="0" smtClean="0">
                <a:cs typeface="Arial" pitchFamily="34" charset="0"/>
              </a:rPr>
              <a:t>January 26-28, 2016</a:t>
            </a:r>
          </a:p>
          <a:p>
            <a:r>
              <a:rPr lang="en-US" sz="1600" dirty="0" smtClean="0">
                <a:cs typeface="Arial" pitchFamily="34" charset="0"/>
              </a:rPr>
              <a:t>Tokyo, Japan</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INDE</a:t>
            </a:r>
            <a:endParaRPr lang="en-CA"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948" y="1714500"/>
            <a:ext cx="5108323" cy="3009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714500"/>
            <a:ext cx="2895600" cy="3240171"/>
          </a:xfrm>
          <a:prstGeom prst="rect">
            <a:avLst/>
          </a:prstGeom>
        </p:spPr>
      </p:pic>
      <p:sp>
        <p:nvSpPr>
          <p:cNvPr id="7" name="Rectangle 6"/>
          <p:cNvSpPr/>
          <p:nvPr/>
        </p:nvSpPr>
        <p:spPr>
          <a:xfrm>
            <a:off x="3048000" y="5181600"/>
            <a:ext cx="3799438" cy="246221"/>
          </a:xfrm>
          <a:prstGeom prst="rect">
            <a:avLst/>
          </a:prstGeom>
        </p:spPr>
        <p:txBody>
          <a:bodyPr wrap="none">
            <a:spAutoFit/>
          </a:bodyPr>
          <a:lstStyle/>
          <a:p>
            <a:r>
              <a:rPr lang="en-CA" dirty="0"/>
              <a:t>http://www.inde.gov.br/geo-servicos/visualizador-de-mapas</a:t>
            </a:r>
          </a:p>
        </p:txBody>
      </p:sp>
    </p:spTree>
    <p:extLst>
      <p:ext uri="{BB962C8B-B14F-4D97-AF65-F5344CB8AC3E}">
        <p14:creationId xmlns:p14="http://schemas.microsoft.com/office/powerpoint/2010/main" val="231620915"/>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descr="Click to add a subtitle"/>
          <p:cNvSpPr>
            <a:spLocks noGrp="1"/>
          </p:cNvSpPr>
          <p:nvPr>
            <p:ph type="title"/>
          </p:nvPr>
        </p:nvSpPr>
        <p:spPr/>
        <p:txBody>
          <a:bodyPr/>
          <a:lstStyle/>
          <a:p>
            <a:pPr eaLnBrk="1" hangingPunct="1"/>
            <a:r>
              <a:rPr lang="en-CA" altLang="en-US" dirty="0" smtClean="0"/>
              <a:t>Example: Brazilian Navy MSDI</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5678488" cy="488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478627"/>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Tier </a:t>
            </a:r>
            <a:r>
              <a:rPr lang="en-GB" dirty="0"/>
              <a:t>1 </a:t>
            </a:r>
            <a:r>
              <a:rPr lang="en-GB" dirty="0" smtClean="0"/>
              <a:t>– Standards List</a:t>
            </a:r>
            <a:endParaRPr lang="en-GB" dirty="0"/>
          </a:p>
        </p:txBody>
      </p:sp>
      <p:sp>
        <p:nvSpPr>
          <p:cNvPr id="3" name="Content Placeholder 2"/>
          <p:cNvSpPr>
            <a:spLocks noGrp="1"/>
          </p:cNvSpPr>
          <p:nvPr>
            <p:ph idx="1"/>
          </p:nvPr>
        </p:nvSpPr>
        <p:spPr>
          <a:xfrm>
            <a:off x="458787" y="1371600"/>
            <a:ext cx="8229600" cy="5001322"/>
          </a:xfrm>
        </p:spPr>
        <p:txBody>
          <a:bodyPr/>
          <a:lstStyle/>
          <a:p>
            <a:r>
              <a:rPr lang="en-GB" sz="2000" b="1" dirty="0" smtClean="0"/>
              <a:t>Visualisation &amp; Portrayal</a:t>
            </a:r>
          </a:p>
          <a:p>
            <a:pPr marL="2520950" lvl="1" indent="-357188"/>
            <a:r>
              <a:rPr lang="en-GB" sz="1800" dirty="0" smtClean="0"/>
              <a:t>OGC/ISO 19128 </a:t>
            </a:r>
            <a:r>
              <a:rPr lang="en-GB" sz="1800" dirty="0"/>
              <a:t>Web Map Service (WMS) </a:t>
            </a:r>
            <a:endParaRPr lang="en-GB" sz="1800" dirty="0" smtClean="0"/>
          </a:p>
          <a:p>
            <a:pPr marL="2520950" lvl="1" indent="-357188"/>
            <a:r>
              <a:rPr lang="en-GB" sz="1800" dirty="0"/>
              <a:t>OGC Web Map Tile Service (WMTS) </a:t>
            </a:r>
            <a:r>
              <a:rPr lang="en-GB" sz="1800" dirty="0" smtClean="0"/>
              <a:t>1.0</a:t>
            </a:r>
          </a:p>
          <a:p>
            <a:pPr marL="2520950" lvl="1" indent="-357188"/>
            <a:r>
              <a:rPr lang="en-GB" sz="1800" dirty="0"/>
              <a:t>OGC Styled Layer Descriptor 1.1 (SLD) </a:t>
            </a:r>
            <a:endParaRPr lang="en-GB" sz="1800" dirty="0" smtClean="0"/>
          </a:p>
          <a:p>
            <a:pPr marL="2520950" lvl="1" indent="-357188"/>
            <a:r>
              <a:rPr lang="en-GB" sz="1800" dirty="0"/>
              <a:t>OGC Web Map Context 1.1 (WMC) </a:t>
            </a:r>
            <a:endParaRPr lang="en-GB" sz="1800" dirty="0" smtClean="0"/>
          </a:p>
          <a:p>
            <a:pPr marL="2520950" lvl="1" indent="-357188"/>
            <a:r>
              <a:rPr lang="en-GB" sz="1800" dirty="0"/>
              <a:t>OGC KML </a:t>
            </a:r>
            <a:r>
              <a:rPr lang="en-GB" sz="1800" dirty="0" smtClean="0"/>
              <a:t>2.2</a:t>
            </a:r>
          </a:p>
          <a:p>
            <a:pPr lvl="1"/>
            <a:endParaRPr lang="en-GB" sz="1800" dirty="0" smtClean="0"/>
          </a:p>
          <a:p>
            <a:r>
              <a:rPr lang="en-GB" sz="2000" b="1" dirty="0" smtClean="0"/>
              <a:t>Catalogue &amp; Discovery</a:t>
            </a:r>
          </a:p>
          <a:p>
            <a:pPr marL="2520950" lvl="1" indent="-357188"/>
            <a:r>
              <a:rPr lang="en-GB" sz="1800" dirty="0"/>
              <a:t>ISO 19115, Geographic information – Metadata</a:t>
            </a:r>
          </a:p>
          <a:p>
            <a:pPr marL="2520950" lvl="1" indent="-357188"/>
            <a:r>
              <a:rPr lang="en-GB" sz="1800" dirty="0"/>
              <a:t>OGC Catalogue Services Specification 2.0.2 </a:t>
            </a:r>
            <a:r>
              <a:rPr lang="en-GB" sz="1800" dirty="0" smtClean="0"/>
              <a:t>(CSW)</a:t>
            </a:r>
            <a:endParaRPr lang="en-GB" sz="1800" dirty="0"/>
          </a:p>
          <a:p>
            <a:pPr marL="2520950" lvl="1" indent="-357188"/>
            <a:r>
              <a:rPr lang="en-GB" sz="1800" dirty="0" smtClean="0"/>
              <a:t>ISO </a:t>
            </a:r>
            <a:r>
              <a:rPr lang="en-GB" sz="1800" dirty="0"/>
              <a:t>Metadata Application Profile </a:t>
            </a:r>
          </a:p>
          <a:p>
            <a:pPr marL="2520950" lvl="1" indent="-357188"/>
            <a:r>
              <a:rPr lang="en-GB" sz="1800" dirty="0" smtClean="0"/>
              <a:t>OGC (</a:t>
            </a:r>
            <a:r>
              <a:rPr lang="en-GB" sz="1800" dirty="0"/>
              <a:t>ISO19115 Metadata) Extension Package of CS-W ebRIM4 Profile 1.0 </a:t>
            </a:r>
          </a:p>
        </p:txBody>
      </p:sp>
    </p:spTree>
    <p:extLst>
      <p:ext uri="{BB962C8B-B14F-4D97-AF65-F5344CB8AC3E}">
        <p14:creationId xmlns:p14="http://schemas.microsoft.com/office/powerpoint/2010/main" val="2389499734"/>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26" y="381000"/>
            <a:ext cx="8683625" cy="685800"/>
          </a:xfrm>
        </p:spPr>
        <p:txBody>
          <a:bodyPr/>
          <a:lstStyle/>
          <a:p>
            <a:r>
              <a:rPr lang="en-GB" sz="2800" dirty="0" smtClean="0"/>
              <a:t>Tier 2:</a:t>
            </a:r>
            <a:r>
              <a:rPr lang="en-GB" sz="2000" dirty="0" smtClean="0"/>
              <a:t> </a:t>
            </a:r>
            <a:r>
              <a:rPr lang="en-GB" sz="2800" dirty="0" smtClean="0"/>
              <a:t>Geospatial </a:t>
            </a:r>
            <a:r>
              <a:rPr lang="en-GB" sz="2800" dirty="0"/>
              <a:t>Information Sharing </a:t>
            </a:r>
            <a:r>
              <a:rPr lang="en-GB" sz="2800" dirty="0" smtClean="0"/>
              <a:t>Partnerships</a:t>
            </a:r>
            <a:r>
              <a:rPr lang="en-GB" dirty="0"/>
              <a:t/>
            </a:r>
            <a:br>
              <a:rPr lang="en-GB" dirty="0"/>
            </a:br>
            <a:endParaRPr lang="en-GB" dirty="0"/>
          </a:p>
        </p:txBody>
      </p:sp>
      <p:sp>
        <p:nvSpPr>
          <p:cNvPr id="3" name="Content Placeholder 2"/>
          <p:cNvSpPr>
            <a:spLocks noGrp="1"/>
          </p:cNvSpPr>
          <p:nvPr>
            <p:ph idx="1"/>
          </p:nvPr>
        </p:nvSpPr>
        <p:spPr>
          <a:xfrm>
            <a:off x="346075" y="1279525"/>
            <a:ext cx="4911725" cy="4891088"/>
          </a:xfrm>
        </p:spPr>
        <p:txBody>
          <a:bodyPr/>
          <a:lstStyle/>
          <a:p>
            <a:pPr>
              <a:buFont typeface="Arial" panose="020B0604020202020204" pitchFamily="34" charset="0"/>
              <a:buChar char="•"/>
            </a:pPr>
            <a:r>
              <a:rPr lang="en-US" sz="2000" dirty="0" smtClean="0">
                <a:highlight>
                  <a:srgbClr val="FFFFFF"/>
                </a:highlight>
                <a:latin typeface="Arial" panose="020B0604020202020204" pitchFamily="34" charset="0"/>
                <a:ea typeface="Calibri" panose="020F0502020204030204" pitchFamily="34" charset="0"/>
              </a:rPr>
              <a:t>A </a:t>
            </a:r>
            <a:r>
              <a:rPr lang="en-US" sz="2000" dirty="0">
                <a:highlight>
                  <a:srgbClr val="FFFFFF"/>
                </a:highlight>
                <a:latin typeface="Arial" panose="020B0604020202020204" pitchFamily="34" charset="0"/>
                <a:ea typeface="Calibri" panose="020F0502020204030204" pitchFamily="34" charset="0"/>
              </a:rPr>
              <a:t>“community” </a:t>
            </a:r>
            <a:r>
              <a:rPr lang="en-US" sz="2000" dirty="0" smtClean="0">
                <a:highlight>
                  <a:srgbClr val="FFFFFF"/>
                </a:highlight>
                <a:latin typeface="Arial" panose="020B0604020202020204" pitchFamily="34" charset="0"/>
                <a:ea typeface="Calibri" panose="020F0502020204030204" pitchFamily="34" charset="0"/>
              </a:rPr>
              <a:t> builds, shares, </a:t>
            </a:r>
            <a:r>
              <a:rPr lang="en-US" sz="2000" dirty="0">
                <a:highlight>
                  <a:srgbClr val="FFFFFF"/>
                </a:highlight>
                <a:latin typeface="Arial" panose="020B0604020202020204" pitchFamily="34" charset="0"/>
                <a:ea typeface="Calibri" panose="020F0502020204030204" pitchFamily="34" charset="0"/>
              </a:rPr>
              <a:t>and </a:t>
            </a:r>
            <a:r>
              <a:rPr lang="en-US" sz="2000" dirty="0" smtClean="0">
                <a:highlight>
                  <a:srgbClr val="FFFFFF"/>
                </a:highlight>
                <a:latin typeface="Arial" panose="020B0604020202020204" pitchFamily="34" charset="0"/>
                <a:ea typeface="Calibri" panose="020F0502020204030204" pitchFamily="34" charset="0"/>
              </a:rPr>
              <a:t>uses </a:t>
            </a:r>
            <a:r>
              <a:rPr lang="en-US" sz="2000" dirty="0">
                <a:highlight>
                  <a:srgbClr val="FFFFFF"/>
                </a:highlight>
                <a:latin typeface="Arial" panose="020B0604020202020204" pitchFamily="34" charset="0"/>
                <a:ea typeface="Calibri" panose="020F0502020204030204" pitchFamily="34" charset="0"/>
              </a:rPr>
              <a:t>datasets that provide a common </a:t>
            </a:r>
            <a:r>
              <a:rPr lang="en-US" sz="2000" dirty="0" smtClean="0">
                <a:highlight>
                  <a:srgbClr val="FFFFFF"/>
                </a:highlight>
                <a:latin typeface="Arial" panose="020B0604020202020204" pitchFamily="34" charset="0"/>
                <a:ea typeface="Calibri" panose="020F0502020204030204" pitchFamily="34" charset="0"/>
              </a:rPr>
              <a:t> </a:t>
            </a:r>
            <a:r>
              <a:rPr lang="en-US" sz="2000" dirty="0">
                <a:highlight>
                  <a:srgbClr val="FFFFFF"/>
                </a:highlight>
                <a:latin typeface="Arial" panose="020B0604020202020204" pitchFamily="34" charset="0"/>
                <a:ea typeface="Calibri" panose="020F0502020204030204" pitchFamily="34" charset="0"/>
              </a:rPr>
              <a:t>view of important issues </a:t>
            </a:r>
            <a:r>
              <a:rPr lang="en-US" sz="2000" dirty="0" smtClean="0">
                <a:highlight>
                  <a:srgbClr val="FFFFFF"/>
                </a:highlight>
                <a:latin typeface="Arial" panose="020B0604020202020204" pitchFamily="34" charset="0"/>
                <a:ea typeface="Calibri" panose="020F0502020204030204" pitchFamily="34" charset="0"/>
              </a:rPr>
              <a:t>(e.g. navigation, </a:t>
            </a:r>
            <a:r>
              <a:rPr lang="en-US" sz="2000" dirty="0">
                <a:highlight>
                  <a:srgbClr val="FFFFFF"/>
                </a:highlight>
                <a:latin typeface="Arial" panose="020B0604020202020204" pitchFamily="34" charset="0"/>
                <a:ea typeface="Calibri" panose="020F0502020204030204" pitchFamily="34" charset="0"/>
              </a:rPr>
              <a:t>flood control, road maintenance, disaster </a:t>
            </a:r>
            <a:r>
              <a:rPr lang="en-US" sz="2000" dirty="0" smtClean="0">
                <a:highlight>
                  <a:srgbClr val="FFFFFF"/>
                </a:highlight>
                <a:latin typeface="Arial" panose="020B0604020202020204" pitchFamily="34" charset="0"/>
                <a:ea typeface="Calibri" panose="020F0502020204030204" pitchFamily="34" charset="0"/>
              </a:rPr>
              <a:t>management) </a:t>
            </a:r>
          </a:p>
          <a:p>
            <a:pPr>
              <a:buFont typeface="Arial" panose="020B0604020202020204" pitchFamily="34" charset="0"/>
              <a:buChar char="•"/>
            </a:pPr>
            <a:endParaRPr lang="en-US" sz="2000" dirty="0" smtClean="0">
              <a:highlight>
                <a:srgbClr val="FFFFFF"/>
              </a:highlight>
              <a:latin typeface="Arial" panose="020B0604020202020204" pitchFamily="34" charset="0"/>
              <a:ea typeface="Calibri" panose="020F0502020204030204" pitchFamily="34" charset="0"/>
            </a:endParaRPr>
          </a:p>
          <a:p>
            <a:pPr>
              <a:buFont typeface="Arial" panose="020B0604020202020204" pitchFamily="34" charset="0"/>
              <a:buChar char="•"/>
            </a:pPr>
            <a:r>
              <a:rPr lang="en-US" sz="2000" dirty="0" smtClean="0">
                <a:highlight>
                  <a:srgbClr val="FFFFFF"/>
                </a:highlight>
                <a:latin typeface="Arial" panose="020B0604020202020204" pitchFamily="34" charset="0"/>
                <a:ea typeface="Calibri" panose="020F0502020204030204" pitchFamily="34" charset="0"/>
              </a:rPr>
              <a:t>Data </a:t>
            </a:r>
            <a:r>
              <a:rPr lang="en-US" sz="2000" dirty="0">
                <a:highlight>
                  <a:srgbClr val="FFFFFF"/>
                </a:highlight>
                <a:latin typeface="Arial" panose="020B0604020202020204" pitchFamily="34" charset="0"/>
                <a:ea typeface="Calibri" panose="020F0502020204030204" pitchFamily="34" charset="0"/>
              </a:rPr>
              <a:t>providers do not need to adopt the same technology solutions </a:t>
            </a:r>
            <a:r>
              <a:rPr lang="en-US" sz="2000" dirty="0" smtClean="0">
                <a:highlight>
                  <a:srgbClr val="FFFFFF"/>
                </a:highlight>
                <a:latin typeface="Arial" panose="020B0604020202020204" pitchFamily="34" charset="0"/>
                <a:ea typeface="Calibri" panose="020F0502020204030204" pitchFamily="34" charset="0"/>
              </a:rPr>
              <a:t>provided </a:t>
            </a:r>
            <a:r>
              <a:rPr lang="en-US" sz="2000" dirty="0">
                <a:highlight>
                  <a:srgbClr val="FFFFFF"/>
                </a:highlight>
                <a:latin typeface="Arial" panose="020B0604020202020204" pitchFamily="34" charset="0"/>
                <a:ea typeface="Calibri" panose="020F0502020204030204" pitchFamily="34" charset="0"/>
              </a:rPr>
              <a:t>that they conform to agreed upon data models</a:t>
            </a:r>
            <a:r>
              <a:rPr lang="en-US" sz="2000" dirty="0" smtClean="0">
                <a:highlight>
                  <a:srgbClr val="FFFFFF"/>
                </a:highlight>
                <a:latin typeface="Arial" panose="020B0604020202020204" pitchFamily="34" charset="0"/>
                <a:ea typeface="Calibri" panose="020F0502020204030204" pitchFamily="34" charset="0"/>
              </a:rPr>
              <a:t>.</a:t>
            </a:r>
          </a:p>
          <a:p>
            <a:pPr>
              <a:buFont typeface="Arial" panose="020B0604020202020204" pitchFamily="34" charset="0"/>
              <a:buChar char="•"/>
            </a:pPr>
            <a:endParaRPr lang="en-US" sz="2000" dirty="0" smtClean="0">
              <a:highlight>
                <a:srgbClr val="FFFFFF"/>
              </a:highlight>
              <a:latin typeface="Arial" panose="020B0604020202020204" pitchFamily="34" charset="0"/>
              <a:ea typeface="Calibri" panose="020F0502020204030204" pitchFamily="34" charset="0"/>
            </a:endParaRPr>
          </a:p>
          <a:p>
            <a:pPr>
              <a:buFont typeface="Arial" panose="020B0604020202020204" pitchFamily="34" charset="0"/>
              <a:buChar char="•"/>
            </a:pPr>
            <a:r>
              <a:rPr lang="en-US" sz="2000" dirty="0">
                <a:highlight>
                  <a:srgbClr val="FFFFFF"/>
                </a:highlight>
                <a:latin typeface="Arial" panose="020B0604020202020204" pitchFamily="34" charset="0"/>
                <a:ea typeface="Calibri" panose="020F0502020204030204" pitchFamily="34" charset="0"/>
              </a:rPr>
              <a:t>V</a:t>
            </a:r>
            <a:r>
              <a:rPr lang="en-US" sz="2000" dirty="0" smtClean="0">
                <a:highlight>
                  <a:srgbClr val="FFFFFF"/>
                </a:highlight>
                <a:latin typeface="Arial" panose="020B0604020202020204" pitchFamily="34" charset="0"/>
                <a:ea typeface="Calibri" panose="020F0502020204030204" pitchFamily="34" charset="0"/>
              </a:rPr>
              <a:t>iew</a:t>
            </a:r>
            <a:r>
              <a:rPr lang="en-US" sz="2000" dirty="0">
                <a:highlight>
                  <a:srgbClr val="FFFFFF"/>
                </a:highlight>
                <a:latin typeface="Arial" panose="020B0604020202020204" pitchFamily="34" charset="0"/>
                <a:ea typeface="Calibri" panose="020F0502020204030204" pitchFamily="34" charset="0"/>
              </a:rPr>
              <a:t>, distribute, </a:t>
            </a:r>
            <a:r>
              <a:rPr lang="en-US" sz="2000" dirty="0" smtClean="0">
                <a:highlight>
                  <a:srgbClr val="FFFFFF"/>
                </a:highlight>
                <a:latin typeface="Arial" panose="020B0604020202020204" pitchFamily="34" charset="0"/>
                <a:ea typeface="Calibri" panose="020F0502020204030204" pitchFamily="34" charset="0"/>
              </a:rPr>
              <a:t>and share </a:t>
            </a:r>
            <a:r>
              <a:rPr lang="en-US" sz="2000" dirty="0">
                <a:highlight>
                  <a:srgbClr val="FFFFFF"/>
                </a:highlight>
                <a:latin typeface="Arial" panose="020B0604020202020204" pitchFamily="34" charset="0"/>
                <a:ea typeface="Calibri" panose="020F0502020204030204" pitchFamily="34" charset="0"/>
              </a:rPr>
              <a:t>geospatial </a:t>
            </a:r>
            <a:r>
              <a:rPr lang="en-US" sz="2000" dirty="0" smtClean="0">
                <a:highlight>
                  <a:srgbClr val="FFFFFF"/>
                </a:highlight>
                <a:latin typeface="Arial" panose="020B0604020202020204" pitchFamily="34" charset="0"/>
                <a:ea typeface="Calibri" panose="020F0502020204030204" pitchFamily="34" charset="0"/>
              </a:rPr>
              <a:t>information</a:t>
            </a:r>
            <a:endParaRPr lang="en-CA" sz="2000" dirty="0"/>
          </a:p>
          <a:p>
            <a:pPr marL="0" indent="0">
              <a:buNone/>
            </a:pPr>
            <a:endParaRPr lang="en-GB" sz="18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828800"/>
            <a:ext cx="2867025" cy="2747962"/>
          </a:xfrm>
          <a:prstGeom prst="rect">
            <a:avLst/>
          </a:prstGeom>
          <a:noFill/>
          <a:ln>
            <a:noFill/>
          </a:ln>
        </p:spPr>
      </p:pic>
    </p:spTree>
    <p:extLst>
      <p:ext uri="{BB962C8B-B14F-4D97-AF65-F5344CB8AC3E}">
        <p14:creationId xmlns:p14="http://schemas.microsoft.com/office/powerpoint/2010/main" val="2811406886"/>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Typical </a:t>
            </a:r>
            <a:r>
              <a:rPr lang="en-US" dirty="0" smtClean="0">
                <a:effectLst/>
              </a:rPr>
              <a:t>scenarios Tier 2</a:t>
            </a:r>
            <a:endParaRPr lang="en-CA" dirty="0">
              <a:effectLst/>
            </a:endParaRPr>
          </a:p>
        </p:txBody>
      </p:sp>
      <p:sp>
        <p:nvSpPr>
          <p:cNvPr id="3" name="Content Placeholder 2"/>
          <p:cNvSpPr>
            <a:spLocks noGrp="1"/>
          </p:cNvSpPr>
          <p:nvPr>
            <p:ph idx="1"/>
          </p:nvPr>
        </p:nvSpPr>
        <p:spPr/>
        <p:txBody>
          <a:bodyPr/>
          <a:lstStyle/>
          <a:p>
            <a:pPr lvl="0"/>
            <a:r>
              <a:rPr lang="en-US" sz="1600" b="1" dirty="0" smtClean="0"/>
              <a:t>Accessible</a:t>
            </a:r>
            <a:r>
              <a:rPr lang="en-US" sz="1600" dirty="0" smtClean="0"/>
              <a:t> </a:t>
            </a:r>
            <a:r>
              <a:rPr lang="en-US" sz="1600" dirty="0"/>
              <a:t>over the web for use online or for download and offline use;</a:t>
            </a:r>
            <a:endParaRPr lang="en-CA" sz="1600" dirty="0"/>
          </a:p>
          <a:p>
            <a:pPr lvl="0"/>
            <a:r>
              <a:rPr lang="en-US" sz="1600" b="1" dirty="0"/>
              <a:t>Improve </a:t>
            </a:r>
            <a:r>
              <a:rPr lang="en-US" sz="1600" b="1" dirty="0" smtClean="0"/>
              <a:t>efficiency </a:t>
            </a:r>
            <a:r>
              <a:rPr lang="en-US" sz="1600" dirty="0"/>
              <a:t>of an </a:t>
            </a:r>
            <a:r>
              <a:rPr lang="en-US" sz="1600" dirty="0" smtClean="0"/>
              <a:t>information </a:t>
            </a:r>
            <a:r>
              <a:rPr lang="en-US" sz="1600" dirty="0"/>
              <a:t>community with identified common information </a:t>
            </a:r>
            <a:r>
              <a:rPr lang="en-US" sz="1600" dirty="0" smtClean="0"/>
              <a:t>needs (e.g. organizations </a:t>
            </a:r>
            <a:r>
              <a:rPr lang="en-US" sz="1600" dirty="0"/>
              <a:t>in neighboring jurisdictions that wish to share consistent thematic </a:t>
            </a:r>
            <a:r>
              <a:rPr lang="en-US" sz="1600" dirty="0" smtClean="0"/>
              <a:t>data such as  nautical </a:t>
            </a:r>
            <a:r>
              <a:rPr lang="en-US" sz="1600" dirty="0"/>
              <a:t>charting, roads or forest </a:t>
            </a:r>
            <a:r>
              <a:rPr lang="en-US" sz="1600" dirty="0" smtClean="0"/>
              <a:t>cover and data models </a:t>
            </a:r>
            <a:r>
              <a:rPr lang="en-US" sz="1600" dirty="0"/>
              <a:t>to support easy geospatial information exchange between cooperating organizations and </a:t>
            </a:r>
            <a:r>
              <a:rPr lang="en-US" sz="1600" dirty="0" smtClean="0"/>
              <a:t>jurisdictions</a:t>
            </a:r>
            <a:endParaRPr lang="en-CA" sz="1600" dirty="0"/>
          </a:p>
          <a:p>
            <a:pPr lvl="0"/>
            <a:r>
              <a:rPr lang="en-US" sz="1600" dirty="0" smtClean="0"/>
              <a:t>Users </a:t>
            </a:r>
            <a:r>
              <a:rPr lang="en-US" sz="1600" dirty="0"/>
              <a:t>from </a:t>
            </a:r>
            <a:r>
              <a:rPr lang="en-US" sz="1600" b="1" dirty="0"/>
              <a:t>different organizations </a:t>
            </a:r>
            <a:r>
              <a:rPr lang="en-US" sz="1600" b="1" dirty="0" smtClean="0"/>
              <a:t>are able </a:t>
            </a:r>
            <a:r>
              <a:rPr lang="en-US" sz="1600" b="1" dirty="0"/>
              <a:t>to query, exchange and interact </a:t>
            </a:r>
            <a:r>
              <a:rPr lang="en-US" sz="1600" dirty="0"/>
              <a:t>with similar geospatial datasets in a consistent way (e.g. road networks) forming an aggregated view;</a:t>
            </a:r>
            <a:endParaRPr lang="en-CA" sz="1600" dirty="0"/>
          </a:p>
          <a:p>
            <a:pPr lvl="0"/>
            <a:r>
              <a:rPr lang="en-US" sz="1600" b="1" dirty="0" smtClean="0"/>
              <a:t>Provide </a:t>
            </a:r>
            <a:r>
              <a:rPr lang="en-US" sz="1600" b="1" dirty="0"/>
              <a:t>information (by way of metadata) about the context </a:t>
            </a:r>
            <a:r>
              <a:rPr lang="en-US" sz="1600" dirty="0"/>
              <a:t>in which geospatial data has been collected and used. This provenance and data quality information is critical in allowing users to determine fitness for use of geospatial information within a given </a:t>
            </a:r>
            <a:r>
              <a:rPr lang="en-US" sz="1600" dirty="0" smtClean="0"/>
              <a:t>application</a:t>
            </a:r>
            <a:endParaRPr lang="en-CA" sz="1600" dirty="0"/>
          </a:p>
          <a:p>
            <a:pPr lvl="0"/>
            <a:r>
              <a:rPr lang="en-US" sz="1600" b="1" dirty="0" smtClean="0"/>
              <a:t>More </a:t>
            </a:r>
            <a:r>
              <a:rPr lang="en-US" sz="1600" b="1" dirty="0"/>
              <a:t>formal geospatial </a:t>
            </a:r>
            <a:r>
              <a:rPr lang="en-US" sz="1600" b="1" dirty="0" smtClean="0"/>
              <a:t>policies </a:t>
            </a:r>
            <a:r>
              <a:rPr lang="en-US" sz="1600" b="1" dirty="0"/>
              <a:t>and practices </a:t>
            </a:r>
            <a:r>
              <a:rPr lang="en-US" sz="1600" dirty="0"/>
              <a:t>have been adopted, agreed upon data models have been established, and information sharing agreements have been established between cooperating organizations.  </a:t>
            </a:r>
            <a:endParaRPr lang="en-CA" sz="1600" dirty="0"/>
          </a:p>
          <a:p>
            <a:endParaRPr lang="en-CA" dirty="0"/>
          </a:p>
        </p:txBody>
      </p:sp>
    </p:spTree>
    <p:extLst>
      <p:ext uri="{BB962C8B-B14F-4D97-AF65-F5344CB8AC3E}">
        <p14:creationId xmlns:p14="http://schemas.microsoft.com/office/powerpoint/2010/main" val="2550001918"/>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solidFill>
              </a:rPr>
              <a:t>Example: </a:t>
            </a:r>
            <a:r>
              <a:rPr lang="en-US" dirty="0">
                <a:solidFill>
                  <a:schemeClr val="tx2"/>
                </a:solidFill>
                <a:effectLst/>
              </a:rPr>
              <a:t>IHO Worldwide Electronic Navigational Chart Database </a:t>
            </a:r>
            <a:endParaRPr lang="en-CA" dirty="0">
              <a:solidFill>
                <a:schemeClr val="tx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295400"/>
            <a:ext cx="6629400" cy="3499672"/>
          </a:xfrm>
          <a:prstGeom prst="rect">
            <a:avLst/>
          </a:prstGeom>
        </p:spPr>
      </p:pic>
      <p:sp>
        <p:nvSpPr>
          <p:cNvPr id="6" name="Rectangle 5"/>
          <p:cNvSpPr/>
          <p:nvPr/>
        </p:nvSpPr>
        <p:spPr>
          <a:xfrm>
            <a:off x="3444441" y="5021926"/>
            <a:ext cx="2026517" cy="246221"/>
          </a:xfrm>
          <a:prstGeom prst="rect">
            <a:avLst/>
          </a:prstGeom>
        </p:spPr>
        <p:txBody>
          <a:bodyPr wrap="none">
            <a:spAutoFit/>
          </a:bodyPr>
          <a:lstStyle/>
          <a:p>
            <a:r>
              <a:rPr lang="en-CA" dirty="0"/>
              <a:t>http://www.iho-wms.net/encat/</a:t>
            </a:r>
          </a:p>
        </p:txBody>
      </p:sp>
    </p:spTree>
    <p:extLst>
      <p:ext uri="{BB962C8B-B14F-4D97-AF65-F5344CB8AC3E}">
        <p14:creationId xmlns:p14="http://schemas.microsoft.com/office/powerpoint/2010/main" val="126849239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a:t>
            </a:r>
            <a:r>
              <a:rPr lang="en-CA" dirty="0" err="1" smtClean="0"/>
              <a:t>GeoNode</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7239000" cy="3577940"/>
          </a:xfrm>
          <a:prstGeom prst="rect">
            <a:avLst/>
          </a:prstGeom>
        </p:spPr>
      </p:pic>
      <p:sp>
        <p:nvSpPr>
          <p:cNvPr id="6" name="Rectangle 5"/>
          <p:cNvSpPr/>
          <p:nvPr/>
        </p:nvSpPr>
        <p:spPr>
          <a:xfrm>
            <a:off x="4206040" y="5105400"/>
            <a:ext cx="960519" cy="246221"/>
          </a:xfrm>
          <a:prstGeom prst="rect">
            <a:avLst/>
          </a:prstGeom>
        </p:spPr>
        <p:txBody>
          <a:bodyPr wrap="none">
            <a:spAutoFit/>
          </a:bodyPr>
          <a:lstStyle/>
          <a:p>
            <a:r>
              <a:rPr lang="en-CA" dirty="0" smtClean="0"/>
              <a:t>geonode.org</a:t>
            </a:r>
            <a:endParaRPr lang="en-CA" dirty="0"/>
          </a:p>
        </p:txBody>
      </p:sp>
    </p:spTree>
    <p:extLst>
      <p:ext uri="{BB962C8B-B14F-4D97-AF65-F5344CB8AC3E}">
        <p14:creationId xmlns:p14="http://schemas.microsoft.com/office/powerpoint/2010/main" val="169817125"/>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606550" indent="-1606550"/>
            <a:r>
              <a:rPr lang="en-GB" dirty="0" smtClean="0"/>
              <a:t>Tier </a:t>
            </a:r>
            <a:r>
              <a:rPr lang="en-GB" dirty="0"/>
              <a:t>2 </a:t>
            </a:r>
            <a:r>
              <a:rPr lang="en-GB" dirty="0" smtClean="0"/>
              <a:t>– </a:t>
            </a:r>
            <a:r>
              <a:rPr lang="en-GB" sz="3200" dirty="0" smtClean="0"/>
              <a:t>Standards List</a:t>
            </a:r>
            <a:endParaRPr lang="en-GB" dirty="0"/>
          </a:p>
        </p:txBody>
      </p:sp>
      <p:sp>
        <p:nvSpPr>
          <p:cNvPr id="3" name="Content Placeholder 2"/>
          <p:cNvSpPr>
            <a:spLocks noGrp="1"/>
          </p:cNvSpPr>
          <p:nvPr>
            <p:ph idx="1"/>
          </p:nvPr>
        </p:nvSpPr>
        <p:spPr>
          <a:xfrm>
            <a:off x="457200" y="1447800"/>
            <a:ext cx="8229600" cy="5090529"/>
          </a:xfrm>
        </p:spPr>
        <p:txBody>
          <a:bodyPr/>
          <a:lstStyle/>
          <a:p>
            <a:r>
              <a:rPr lang="en-GB" sz="2000" b="1" dirty="0" smtClean="0"/>
              <a:t>Distributed Maintenance &amp; Use (Technology)</a:t>
            </a:r>
          </a:p>
          <a:p>
            <a:pPr marL="1069975" lvl="1" indent="-266700"/>
            <a:r>
              <a:rPr lang="en-GB" sz="1800" dirty="0"/>
              <a:t>OGC/ISO 19136 Geography </a:t>
            </a:r>
            <a:r>
              <a:rPr lang="en-GB" sz="1800" dirty="0" err="1"/>
              <a:t>Markup</a:t>
            </a:r>
            <a:r>
              <a:rPr lang="en-GB" sz="1800" dirty="0"/>
              <a:t> Language (GML)</a:t>
            </a:r>
          </a:p>
          <a:p>
            <a:pPr marL="1069975" lvl="1" indent="-266700"/>
            <a:r>
              <a:rPr lang="en-GB" sz="1800" dirty="0"/>
              <a:t>OGC/ISO 19142 Web Feature Service 2.0</a:t>
            </a:r>
          </a:p>
          <a:p>
            <a:pPr marL="1069975" lvl="1" indent="-266700"/>
            <a:r>
              <a:rPr lang="en-GB" sz="1800" dirty="0"/>
              <a:t>OGC/ISO 19143 Filter Encoding 2.0 </a:t>
            </a:r>
          </a:p>
          <a:p>
            <a:pPr marL="1069975" lvl="1" indent="-266700"/>
            <a:r>
              <a:rPr lang="en-GB" sz="1800" dirty="0"/>
              <a:t>OGC Web Coverage Service (WCS) 2.0 </a:t>
            </a:r>
          </a:p>
          <a:p>
            <a:r>
              <a:rPr lang="en-GB" sz="2000" b="1" dirty="0"/>
              <a:t>Domain Model </a:t>
            </a:r>
            <a:r>
              <a:rPr lang="en-GB" sz="2000" b="1" dirty="0" smtClean="0"/>
              <a:t>standards (Content)</a:t>
            </a:r>
            <a:endParaRPr lang="en-GB" sz="2000" b="1" dirty="0"/>
          </a:p>
          <a:p>
            <a:pPr marL="1069975" lvl="1" indent="-266700"/>
            <a:r>
              <a:rPr lang="en-GB" sz="1800" dirty="0"/>
              <a:t>OGC </a:t>
            </a:r>
            <a:r>
              <a:rPr lang="en-GB" sz="1800" dirty="0" err="1"/>
              <a:t>CityGML</a:t>
            </a:r>
            <a:r>
              <a:rPr lang="en-GB" sz="1800" dirty="0"/>
              <a:t> </a:t>
            </a:r>
          </a:p>
          <a:p>
            <a:pPr marL="1069975" lvl="1" indent="-266700"/>
            <a:r>
              <a:rPr lang="en-GB" sz="1800" dirty="0"/>
              <a:t>ISO 19144, Geographic information -- Classification systems </a:t>
            </a:r>
          </a:p>
          <a:p>
            <a:pPr marL="1069975" lvl="1" indent="-266700"/>
            <a:r>
              <a:rPr lang="en-GB" sz="1800" dirty="0"/>
              <a:t>ISO 19152, Geographic information -- Land Administration Domain Model (LADM)</a:t>
            </a:r>
          </a:p>
          <a:p>
            <a:pPr marL="1069975" lvl="1" indent="-266700"/>
            <a:r>
              <a:rPr lang="en-GB" sz="1800" dirty="0" err="1"/>
              <a:t>GeoSciML</a:t>
            </a:r>
            <a:r>
              <a:rPr lang="en-GB" sz="1800" dirty="0"/>
              <a:t> – Geological structure and bore holes</a:t>
            </a:r>
          </a:p>
          <a:p>
            <a:pPr marL="1069975" lvl="1" indent="-266700"/>
            <a:r>
              <a:rPr lang="en-GB" sz="1800" dirty="0"/>
              <a:t>OGC </a:t>
            </a:r>
            <a:r>
              <a:rPr lang="en-GB" sz="1800" dirty="0" err="1"/>
              <a:t>WaterML</a:t>
            </a:r>
            <a:r>
              <a:rPr lang="en-GB" sz="1800" dirty="0"/>
              <a:t> 2.0 - Sharing in-situ sensor water observations </a:t>
            </a:r>
          </a:p>
          <a:p>
            <a:pPr marL="1069975" lvl="1" indent="-266700"/>
            <a:r>
              <a:rPr lang="en-GB" sz="1800" dirty="0" smtClean="0"/>
              <a:t>S-57/S-100  </a:t>
            </a:r>
            <a:r>
              <a:rPr lang="en-GB" sz="1800" dirty="0"/>
              <a:t>- IHO Transfer Standard for Digital Hydrographic Data</a:t>
            </a:r>
          </a:p>
          <a:p>
            <a:pPr marL="2520950" lvl="1" indent="-357188"/>
            <a:endParaRPr lang="en-GB" dirty="0"/>
          </a:p>
        </p:txBody>
      </p:sp>
    </p:spTree>
    <p:extLst>
      <p:ext uri="{BB962C8B-B14F-4D97-AF65-F5344CB8AC3E}">
        <p14:creationId xmlns:p14="http://schemas.microsoft.com/office/powerpoint/2010/main" val="1311190811"/>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Tier 3:Spatially </a:t>
            </a:r>
            <a:r>
              <a:rPr lang="en-GB" dirty="0">
                <a:effectLst>
                  <a:outerShdw blurRad="38100" dist="38100" dir="2700000" algn="tl">
                    <a:srgbClr val="000000">
                      <a:alpha val="43137"/>
                    </a:srgbClr>
                  </a:outerShdw>
                </a:effectLst>
              </a:rPr>
              <a:t>Enabling the </a:t>
            </a:r>
            <a:r>
              <a:rPr lang="en-GB" dirty="0" smtClean="0">
                <a:effectLst>
                  <a:outerShdw blurRad="38100" dist="38100" dir="2700000" algn="tl">
                    <a:srgbClr val="000000">
                      <a:alpha val="43137"/>
                    </a:srgbClr>
                  </a:outerShdw>
                </a:effectLst>
              </a:rPr>
              <a:t>Nation/Region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5910" y="1295400"/>
            <a:ext cx="5064125" cy="4891088"/>
          </a:xfrm>
        </p:spPr>
        <p:txBody>
          <a:bodyPr/>
          <a:lstStyle/>
          <a:p>
            <a:pPr lvl="0">
              <a:spcBef>
                <a:spcPct val="0"/>
              </a:spcBef>
              <a:buClrTx/>
              <a:buFont typeface="Arial" panose="020B0604020202020204" pitchFamily="34" charset="0"/>
              <a:buChar char="•"/>
            </a:pPr>
            <a:r>
              <a:rPr lang="en-US" altLang="en-US" sz="1800" dirty="0" smtClean="0">
                <a:latin typeface="Arial" panose="020B0604020202020204" pitchFamily="34" charset="0"/>
                <a:ea typeface="Calibri" panose="020F0502020204030204" pitchFamily="34" charset="0"/>
                <a:cs typeface="Arial" panose="020B0604020202020204" pitchFamily="34" charset="0"/>
              </a:rPr>
              <a:t>Multiple organizations share foundational  </a:t>
            </a:r>
            <a:r>
              <a:rPr lang="en-US" altLang="en-US" sz="1800" dirty="0">
                <a:latin typeface="Arial" panose="020B0604020202020204" pitchFamily="34" charset="0"/>
                <a:ea typeface="Calibri" panose="020F0502020204030204" pitchFamily="34" charset="0"/>
                <a:cs typeface="Arial" panose="020B0604020202020204" pitchFamily="34" charset="0"/>
              </a:rPr>
              <a:t>geospatial information and </a:t>
            </a:r>
            <a:r>
              <a:rPr lang="en-US" altLang="en-US" sz="1800" dirty="0" smtClean="0">
                <a:latin typeface="Arial" panose="020B0604020202020204" pitchFamily="34" charset="0"/>
                <a:ea typeface="Calibri" panose="020F0502020204030204" pitchFamily="34" charset="0"/>
                <a:cs typeface="Arial" panose="020B0604020202020204" pitchFamily="34" charset="0"/>
              </a:rPr>
              <a:t>services</a:t>
            </a:r>
          </a:p>
          <a:p>
            <a:pPr lvl="0">
              <a:spcBef>
                <a:spcPct val="0"/>
              </a:spcBef>
              <a:buClrTx/>
              <a:buFont typeface="Arial" panose="020B0604020202020204" pitchFamily="34" charset="0"/>
              <a:buChar char="•"/>
            </a:pPr>
            <a:endParaRPr lang="en-US" altLang="en-US" sz="1800" dirty="0" smtClean="0">
              <a:latin typeface="Arial" panose="020B0604020202020204" pitchFamily="34" charset="0"/>
              <a:ea typeface="Calibri" panose="020F0502020204030204" pitchFamily="34" charset="0"/>
              <a:cs typeface="Arial" panose="020B0604020202020204" pitchFamily="34" charset="0"/>
            </a:endParaRPr>
          </a:p>
          <a:p>
            <a:pPr lvl="0">
              <a:spcBef>
                <a:spcPct val="0"/>
              </a:spcBef>
              <a:buClrTx/>
              <a:buFont typeface="Arial" panose="020B0604020202020204" pitchFamily="34" charset="0"/>
              <a:buChar char="•"/>
            </a:pPr>
            <a:r>
              <a:rPr lang="en-US" altLang="en-US" sz="1800" dirty="0" smtClean="0">
                <a:latin typeface="Arial" panose="020B0604020202020204" pitchFamily="34" charset="0"/>
                <a:ea typeface="Calibri" panose="020F0502020204030204" pitchFamily="34" charset="0"/>
                <a:cs typeface="Arial" panose="020B0604020202020204" pitchFamily="34" charset="0"/>
              </a:rPr>
              <a:t>Contributes </a:t>
            </a:r>
            <a:r>
              <a:rPr lang="en-US" altLang="en-US" sz="1800" dirty="0">
                <a:latin typeface="Arial" panose="020B0604020202020204" pitchFamily="34" charset="0"/>
                <a:ea typeface="Calibri" panose="020F0502020204030204" pitchFamily="34" charset="0"/>
                <a:cs typeface="Arial" panose="020B0604020202020204" pitchFamily="34" charset="0"/>
              </a:rPr>
              <a:t>to evidence-based decision making, situational awareness, and improved societal </a:t>
            </a:r>
            <a:r>
              <a:rPr lang="en-US" altLang="en-US" sz="1800" dirty="0" smtClean="0">
                <a:latin typeface="Arial" panose="020B0604020202020204" pitchFamily="34" charset="0"/>
                <a:ea typeface="Calibri" panose="020F0502020204030204" pitchFamily="34" charset="0"/>
                <a:cs typeface="Arial" panose="020B0604020202020204" pitchFamily="34" charset="0"/>
              </a:rPr>
              <a:t>outcomes</a:t>
            </a:r>
          </a:p>
          <a:p>
            <a:pPr lvl="0">
              <a:spcBef>
                <a:spcPct val="0"/>
              </a:spcBef>
              <a:buClrTx/>
              <a:buFont typeface="Arial" panose="020B0604020202020204" pitchFamily="34" charset="0"/>
              <a:buChar char="•"/>
            </a:pPr>
            <a:endParaRPr lang="en-US" altLang="en-US" sz="1800" dirty="0" smtClean="0">
              <a:latin typeface="Arial" panose="020B0604020202020204" pitchFamily="34" charset="0"/>
              <a:ea typeface="Calibri" panose="020F0502020204030204" pitchFamily="34" charset="0"/>
              <a:cs typeface="Arial" panose="020B0604020202020204" pitchFamily="34" charset="0"/>
            </a:endParaRPr>
          </a:p>
          <a:p>
            <a:pPr lvl="0">
              <a:spcBef>
                <a:spcPct val="0"/>
              </a:spcBef>
              <a:buClrTx/>
              <a:buFont typeface="Arial" panose="020B0604020202020204" pitchFamily="34" charset="0"/>
              <a:buChar char="•"/>
            </a:pPr>
            <a:r>
              <a:rPr lang="en-US" sz="1800" dirty="0" smtClean="0"/>
              <a:t>Multiplies  </a:t>
            </a:r>
            <a:r>
              <a:rPr lang="en-US" sz="1800" dirty="0"/>
              <a:t>the value of their geospatial information </a:t>
            </a:r>
            <a:endParaRPr lang="en-US" sz="1800" dirty="0" smtClean="0"/>
          </a:p>
          <a:p>
            <a:pPr lvl="0">
              <a:spcBef>
                <a:spcPct val="0"/>
              </a:spcBef>
              <a:buClrTx/>
              <a:buFont typeface="Arial" panose="020B0604020202020204" pitchFamily="34" charset="0"/>
              <a:buChar char="•"/>
            </a:pPr>
            <a:endParaRPr lang="en-US" sz="1800" dirty="0" smtClean="0"/>
          </a:p>
          <a:p>
            <a:pPr lvl="0">
              <a:spcBef>
                <a:spcPct val="0"/>
              </a:spcBef>
              <a:buClrTx/>
              <a:buFont typeface="Arial" panose="020B0604020202020204" pitchFamily="34" charset="0"/>
              <a:buChar char="•"/>
            </a:pPr>
            <a:r>
              <a:rPr lang="en-US" sz="1800" dirty="0" smtClean="0"/>
              <a:t>Groups share across and between application </a:t>
            </a:r>
            <a:r>
              <a:rPr lang="en-US" sz="1800" dirty="0"/>
              <a:t>domains </a:t>
            </a:r>
            <a:endParaRPr lang="en-US" sz="18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09" y="2008990"/>
            <a:ext cx="3616325" cy="2743200"/>
          </a:xfrm>
          <a:prstGeom prst="rect">
            <a:avLst/>
          </a:prstGeom>
          <a:noFill/>
          <a:ln>
            <a:noFill/>
          </a:ln>
        </p:spPr>
      </p:pic>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8" name="Rectangle 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5152709"/>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effectLst>
                  <a:outerShdw blurRad="38100" dist="38100" dir="2700000" algn="tl">
                    <a:srgbClr val="000000">
                      <a:alpha val="43137"/>
                    </a:srgbClr>
                  </a:outerShdw>
                </a:effectLst>
              </a:rPr>
              <a:t>Foundational Data</a:t>
            </a:r>
            <a:endParaRPr lang="en-CA" dirty="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81" y="1558120"/>
            <a:ext cx="3952609" cy="277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20124" y="4648200"/>
            <a:ext cx="3812262" cy="24622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Example: Foundation geospatial information layers (Source, ANZLIC)</a:t>
            </a:r>
            <a:endParaRPr lang="en-CA" dirty="0"/>
          </a:p>
        </p:txBody>
      </p:sp>
      <p:sp>
        <p:nvSpPr>
          <p:cNvPr id="8" name="Rectangle 7"/>
          <p:cNvSpPr/>
          <p:nvPr/>
        </p:nvSpPr>
        <p:spPr>
          <a:xfrm>
            <a:off x="609599" y="1482276"/>
            <a:ext cx="3963987" cy="2131866"/>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1800" b="0" dirty="0" smtClean="0">
                <a:solidFill>
                  <a:schemeClr val="tx2"/>
                </a:solidFill>
                <a:highlight>
                  <a:srgbClr val="FFFFFF"/>
                </a:highlight>
                <a:latin typeface="+mj-lt"/>
                <a:ea typeface="Calibri" panose="020F0502020204030204" pitchFamily="34" charset="0"/>
                <a:cs typeface="Times New Roman" panose="02020603050405020304" pitchFamily="18" charset="0"/>
              </a:rPr>
              <a:t>“Foundation” </a:t>
            </a:r>
            <a:r>
              <a:rPr lang="en-US" sz="1800" b="0" dirty="0">
                <a:solidFill>
                  <a:schemeClr val="tx2"/>
                </a:solidFill>
                <a:highlight>
                  <a:srgbClr val="FFFFFF"/>
                </a:highlight>
                <a:latin typeface="+mj-lt"/>
                <a:ea typeface="Calibri" panose="020F0502020204030204" pitchFamily="34" charset="0"/>
                <a:cs typeface="Times New Roman" panose="02020603050405020304" pitchFamily="18" charset="0"/>
              </a:rPr>
              <a:t>or “framework” spatial </a:t>
            </a:r>
            <a:r>
              <a:rPr lang="en-US" sz="1800" b="0" dirty="0" smtClean="0">
                <a:solidFill>
                  <a:schemeClr val="tx2"/>
                </a:solidFill>
                <a:highlight>
                  <a:srgbClr val="FFFFFF"/>
                </a:highlight>
                <a:latin typeface="+mj-lt"/>
                <a:ea typeface="Calibri" panose="020F0502020204030204" pitchFamily="34" charset="0"/>
                <a:cs typeface="Times New Roman" panose="02020603050405020304" pitchFamily="18" charset="0"/>
              </a:rPr>
              <a:t>data enable </a:t>
            </a:r>
            <a:r>
              <a:rPr lang="en-US" sz="1800" b="0" dirty="0">
                <a:solidFill>
                  <a:schemeClr val="tx2"/>
                </a:solidFill>
                <a:highlight>
                  <a:srgbClr val="FFFFFF"/>
                </a:highlight>
                <a:latin typeface="+mj-lt"/>
                <a:ea typeface="Calibri" panose="020F0502020204030204" pitchFamily="34" charset="0"/>
                <a:cs typeface="Times New Roman" panose="02020603050405020304" pitchFamily="18" charset="0"/>
              </a:rPr>
              <a:t>geospatial data from different providers to be easily integrated </a:t>
            </a:r>
            <a:r>
              <a:rPr lang="en-US" sz="1800" b="0" dirty="0" smtClean="0">
                <a:solidFill>
                  <a:schemeClr val="tx2"/>
                </a:solidFill>
                <a:highlight>
                  <a:srgbClr val="FFFFFF"/>
                </a:highlight>
                <a:latin typeface="+mj-lt"/>
                <a:ea typeface="Calibri" panose="020F0502020204030204" pitchFamily="34" charset="0"/>
                <a:cs typeface="Times New Roman" panose="02020603050405020304" pitchFamily="18" charset="0"/>
              </a:rPr>
              <a:t>across </a:t>
            </a:r>
            <a:r>
              <a:rPr lang="en-US" sz="1800" b="0" dirty="0">
                <a:solidFill>
                  <a:schemeClr val="tx2"/>
                </a:solidFill>
                <a:highlight>
                  <a:srgbClr val="FFFFFF"/>
                </a:highlight>
                <a:latin typeface="+mj-lt"/>
                <a:ea typeface="Calibri" panose="020F0502020204030204" pitchFamily="34" charset="0"/>
                <a:cs typeface="Times New Roman" panose="02020603050405020304" pitchFamily="18" charset="0"/>
              </a:rPr>
              <a:t>multiple applications domains, </a:t>
            </a:r>
            <a:endParaRPr lang="en-US" sz="1800" b="0" dirty="0" smtClean="0">
              <a:solidFill>
                <a:schemeClr val="tx2"/>
              </a:solidFill>
              <a:highlight>
                <a:srgbClr val="FFFFFF"/>
              </a:highlight>
              <a:latin typeface="+mj-lt"/>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US" sz="1800" b="0" dirty="0" smtClean="0">
                <a:solidFill>
                  <a:schemeClr val="tx2"/>
                </a:solidFill>
                <a:latin typeface="+mj-lt"/>
              </a:rPr>
              <a:t>Known </a:t>
            </a:r>
            <a:r>
              <a:rPr lang="en-US" sz="1800" b="0" dirty="0">
                <a:solidFill>
                  <a:schemeClr val="tx2"/>
                </a:solidFill>
                <a:latin typeface="+mj-lt"/>
              </a:rPr>
              <a:t>accuracy and </a:t>
            </a:r>
            <a:r>
              <a:rPr lang="en-US" sz="1800" b="0" dirty="0" smtClean="0">
                <a:solidFill>
                  <a:schemeClr val="tx2"/>
                </a:solidFill>
                <a:latin typeface="+mj-lt"/>
              </a:rPr>
              <a:t>currency</a:t>
            </a:r>
            <a:endParaRPr lang="en-CA" sz="16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828064"/>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bwMode="auto">
          <a:xfrm>
            <a:off x="886643" y="980728"/>
            <a:ext cx="87979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n-cs"/>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a:lstStyle>
          <a:p>
            <a:pPr marL="0" indent="0">
              <a:buFontTx/>
              <a:buNone/>
              <a:tabLst>
                <a:tab pos="680761" algn="l"/>
                <a:tab pos="1595161" algn="l"/>
                <a:tab pos="2509561" algn="l"/>
                <a:tab pos="3423961" algn="l"/>
                <a:tab pos="4338361" algn="l"/>
                <a:tab pos="5252761" algn="l"/>
                <a:tab pos="6167161" algn="l"/>
                <a:tab pos="7081561" algn="l"/>
                <a:tab pos="7995961" algn="l"/>
                <a:tab pos="8910361" algn="l"/>
                <a:tab pos="9824761" algn="l"/>
              </a:tabLst>
              <a:defRPr/>
            </a:pPr>
            <a:r>
              <a:rPr lang="en-US" sz="2000" b="0" kern="0" dirty="0" smtClean="0">
                <a:solidFill>
                  <a:schemeClr val="tx1"/>
                </a:solidFill>
                <a:latin typeface="Arial" panose="020B0604020202020204" pitchFamily="34" charset="0"/>
                <a:cs typeface="Arial" panose="020B0604020202020204" pitchFamily="34" charset="0"/>
              </a:rPr>
              <a:t>Not-for-profit, international voluntary consensus standards organization; leading development of geospatial standards</a:t>
            </a:r>
          </a:p>
          <a:p>
            <a:pPr>
              <a:buFontTx/>
              <a:buNone/>
              <a:defRPr/>
            </a:pPr>
            <a:endParaRPr lang="en-US" sz="2000" b="0" kern="0" dirty="0" smtClean="0">
              <a:cs typeface="MS PGothic" charset="0"/>
            </a:endParaRPr>
          </a:p>
          <a:p>
            <a:pPr marL="0" indent="0">
              <a:buFontTx/>
              <a:buNone/>
              <a:tabLst>
                <a:tab pos="680761" algn="l"/>
                <a:tab pos="1595161" algn="l"/>
                <a:tab pos="2509561" algn="l"/>
                <a:tab pos="3423961" algn="l"/>
                <a:tab pos="4338361" algn="l"/>
                <a:tab pos="5252761" algn="l"/>
                <a:tab pos="6167161" algn="l"/>
                <a:tab pos="7081561" algn="l"/>
                <a:tab pos="7995961" algn="l"/>
                <a:tab pos="8910361" algn="l"/>
                <a:tab pos="9824761" algn="l"/>
              </a:tabLst>
              <a:defRPr/>
            </a:pPr>
            <a:endParaRPr lang="en-US" sz="2000" b="0" kern="0" dirty="0">
              <a:cs typeface="MS PGothic" charset="0"/>
            </a:endParaRPr>
          </a:p>
        </p:txBody>
      </p:sp>
      <p:sp>
        <p:nvSpPr>
          <p:cNvPr id="4" name="Rectangle 9"/>
          <p:cNvSpPr>
            <a:spLocks/>
          </p:cNvSpPr>
          <p:nvPr/>
        </p:nvSpPr>
        <p:spPr bwMode="auto">
          <a:xfrm>
            <a:off x="457200" y="2060848"/>
            <a:ext cx="4849738" cy="351083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wrap="square" lIns="90004" tIns="46798" rIns="90004" bIns="46798">
            <a:spAutoFit/>
          </a:bodyPr>
          <a:lstStyle/>
          <a:p>
            <a:pPr marL="168275" indent="-168275" algn="l" fontAlgn="base">
              <a:spcBef>
                <a:spcPts val="1200"/>
              </a:spcBef>
              <a:spcAft>
                <a:spcPct val="0"/>
              </a:spcAft>
              <a:buClr>
                <a:srgbClr val="092E5C"/>
              </a:buClr>
              <a:buSzPct val="100000"/>
              <a:buFont typeface="Arial" pitchFamily="34" charset="0"/>
              <a:buChar char="•"/>
              <a:defRPr/>
            </a:pPr>
            <a:r>
              <a:rPr lang="en-US" sz="1800" b="0" dirty="0" smtClean="0">
                <a:solidFill>
                  <a:srgbClr val="000000"/>
                </a:solidFill>
                <a:latin typeface="Arial"/>
                <a:ea typeface="Arial Unicode MS" pitchFamily="34" charset="-128"/>
                <a:cs typeface="Arial Unicode MS" pitchFamily="34" charset="-128"/>
              </a:rPr>
              <a:t>Established 1994</a:t>
            </a:r>
            <a:endParaRPr lang="en-US" sz="1800" b="0" dirty="0">
              <a:solidFill>
                <a:srgbClr val="000000"/>
              </a:solidFill>
              <a:latin typeface="Arial"/>
              <a:ea typeface="Arial Unicode MS" pitchFamily="34" charset="-128"/>
              <a:cs typeface="Arial Unicode MS" pitchFamily="34" charset="-128"/>
            </a:endParaRPr>
          </a:p>
          <a:p>
            <a:pPr marL="168275" indent="-168275" algn="l" fontAlgn="base">
              <a:spcBef>
                <a:spcPts val="1200"/>
              </a:spcBef>
              <a:spcAft>
                <a:spcPct val="0"/>
              </a:spcAft>
              <a:buClr>
                <a:srgbClr val="092E5C"/>
              </a:buClr>
              <a:buSzPct val="100000"/>
              <a:buFont typeface="Arial" pitchFamily="34" charset="0"/>
              <a:buChar char="•"/>
              <a:defRPr/>
            </a:pPr>
            <a:r>
              <a:rPr lang="en-US" sz="1800" b="0" dirty="0" smtClean="0">
                <a:solidFill>
                  <a:srgbClr val="000000"/>
                </a:solidFill>
                <a:latin typeface="Arial"/>
                <a:ea typeface="Arial Unicode MS" pitchFamily="34" charset="-128"/>
                <a:cs typeface="Arial Unicode MS" pitchFamily="34" charset="-128"/>
              </a:rPr>
              <a:t>515+ members worldwide</a:t>
            </a:r>
          </a:p>
          <a:p>
            <a:pPr marL="168275" indent="-168275" algn="l" fontAlgn="base">
              <a:spcBef>
                <a:spcPts val="1200"/>
              </a:spcBef>
              <a:spcAft>
                <a:spcPct val="0"/>
              </a:spcAft>
              <a:buClr>
                <a:srgbClr val="092E5C"/>
              </a:buClr>
              <a:buSzPct val="100000"/>
              <a:buFont typeface="Arial" pitchFamily="34" charset="0"/>
              <a:buChar char="•"/>
              <a:defRPr/>
            </a:pPr>
            <a:r>
              <a:rPr lang="en-US" sz="1800" b="0" dirty="0" smtClean="0">
                <a:solidFill>
                  <a:srgbClr val="000000"/>
                </a:solidFill>
                <a:latin typeface="Arial"/>
                <a:ea typeface="Arial Unicode MS" pitchFamily="34" charset="-128"/>
                <a:cs typeface="Arial Unicode MS" pitchFamily="34" charset="-128"/>
              </a:rPr>
              <a:t>40+ standards</a:t>
            </a:r>
            <a:endParaRPr lang="en-US" sz="1800" b="0" dirty="0">
              <a:solidFill>
                <a:srgbClr val="000000"/>
              </a:solidFill>
              <a:latin typeface="Arial"/>
              <a:ea typeface="Arial Unicode MS" pitchFamily="34" charset="-128"/>
              <a:cs typeface="Arial Unicode MS" pitchFamily="34" charset="-128"/>
            </a:endParaRPr>
          </a:p>
          <a:p>
            <a:pPr marL="168275" indent="-168275">
              <a:spcBef>
                <a:spcPts val="1200"/>
              </a:spcBef>
              <a:buClr>
                <a:srgbClr val="092E5C"/>
              </a:buClr>
              <a:buSzPct val="100000"/>
              <a:buFont typeface="Arial" pitchFamily="34" charset="0"/>
              <a:buChar char="•"/>
              <a:defRPr/>
            </a:pPr>
            <a:r>
              <a:rPr lang="en-US" sz="1800" b="0" dirty="0" smtClean="0">
                <a:solidFill>
                  <a:srgbClr val="000000"/>
                </a:solidFill>
                <a:latin typeface="Arial"/>
                <a:ea typeface="Arial Unicode MS" pitchFamily="34" charset="-128"/>
                <a:cs typeface="Arial Unicode MS" pitchFamily="34" charset="-128"/>
              </a:rPr>
              <a:t>Many profiles, schema and best practices</a:t>
            </a:r>
            <a:endParaRPr lang="en-US" sz="1800" b="0" dirty="0">
              <a:solidFill>
                <a:srgbClr val="000000"/>
              </a:solidFill>
              <a:latin typeface="Arial"/>
              <a:ea typeface="Arial Unicode MS" pitchFamily="34" charset="-128"/>
              <a:cs typeface="Arial Unicode MS" pitchFamily="34" charset="-128"/>
            </a:endParaRPr>
          </a:p>
          <a:p>
            <a:pPr marL="168275" indent="-168275" algn="l" fontAlgn="base">
              <a:spcBef>
                <a:spcPts val="1200"/>
              </a:spcBef>
              <a:spcAft>
                <a:spcPct val="0"/>
              </a:spcAft>
              <a:buClr>
                <a:srgbClr val="092E5C"/>
              </a:buClr>
              <a:buSzPct val="100000"/>
              <a:buFont typeface="Arial" pitchFamily="34" charset="0"/>
              <a:buChar char="•"/>
              <a:defRPr/>
            </a:pPr>
            <a:r>
              <a:rPr lang="en-US" sz="1800" b="0" dirty="0" smtClean="0">
                <a:solidFill>
                  <a:srgbClr val="000000"/>
                </a:solidFill>
                <a:latin typeface="Arial"/>
                <a:ea typeface="Arial Unicode MS" pitchFamily="34" charset="-128"/>
                <a:cs typeface="Arial Unicode MS" pitchFamily="34" charset="-128"/>
              </a:rPr>
              <a:t>Thousands </a:t>
            </a:r>
            <a:r>
              <a:rPr lang="en-US" sz="1800" b="0" dirty="0">
                <a:solidFill>
                  <a:srgbClr val="000000"/>
                </a:solidFill>
                <a:latin typeface="Arial"/>
                <a:ea typeface="Arial Unicode MS" pitchFamily="34" charset="-128"/>
                <a:cs typeface="Arial Unicode MS" pitchFamily="34" charset="-128"/>
              </a:rPr>
              <a:t>of product implementations </a:t>
            </a:r>
          </a:p>
          <a:p>
            <a:pPr marL="168275" indent="-168275" algn="l" fontAlgn="base">
              <a:spcBef>
                <a:spcPts val="1200"/>
              </a:spcBef>
              <a:spcAft>
                <a:spcPct val="0"/>
              </a:spcAft>
              <a:buClr>
                <a:srgbClr val="092E5C"/>
              </a:buClr>
              <a:buSzPct val="100000"/>
              <a:buFont typeface="Arial" pitchFamily="34" charset="0"/>
              <a:buChar char="•"/>
              <a:defRPr/>
            </a:pPr>
            <a:r>
              <a:rPr lang="en-US" sz="1800" b="0" dirty="0">
                <a:solidFill>
                  <a:srgbClr val="000000"/>
                </a:solidFill>
                <a:latin typeface="Arial"/>
                <a:ea typeface="Arial Unicode MS" pitchFamily="34" charset="-128"/>
                <a:cs typeface="Arial Unicode MS" pitchFamily="34" charset="-128"/>
              </a:rPr>
              <a:t>Broad user community </a:t>
            </a:r>
            <a:br>
              <a:rPr lang="en-US" sz="1800" b="0" dirty="0">
                <a:solidFill>
                  <a:srgbClr val="000000"/>
                </a:solidFill>
                <a:latin typeface="Arial"/>
                <a:ea typeface="Arial Unicode MS" pitchFamily="34" charset="-128"/>
                <a:cs typeface="Arial Unicode MS" pitchFamily="34" charset="-128"/>
              </a:rPr>
            </a:br>
            <a:r>
              <a:rPr lang="en-US" sz="1800" b="0" dirty="0">
                <a:solidFill>
                  <a:srgbClr val="000000"/>
                </a:solidFill>
                <a:latin typeface="Arial"/>
                <a:ea typeface="Arial Unicode MS" pitchFamily="34" charset="-128"/>
                <a:cs typeface="Arial Unicode MS" pitchFamily="34" charset="-128"/>
              </a:rPr>
              <a:t>implementation worldwide</a:t>
            </a:r>
          </a:p>
          <a:p>
            <a:pPr marL="168275" indent="-168275" algn="l" fontAlgn="base">
              <a:spcBef>
                <a:spcPts val="1200"/>
              </a:spcBef>
              <a:spcAft>
                <a:spcPct val="0"/>
              </a:spcAft>
              <a:buClr>
                <a:srgbClr val="092E5C"/>
              </a:buClr>
              <a:buSzPct val="100000"/>
              <a:buFont typeface="Arial" pitchFamily="34" charset="0"/>
              <a:buChar char="•"/>
              <a:defRPr/>
            </a:pPr>
            <a:r>
              <a:rPr lang="en-US" sz="1800" b="0" dirty="0">
                <a:solidFill>
                  <a:srgbClr val="000000"/>
                </a:solidFill>
                <a:latin typeface="Arial"/>
                <a:ea typeface="Arial Unicode MS" pitchFamily="34" charset="-128"/>
                <a:cs typeface="Arial Unicode MS" pitchFamily="34" charset="-128"/>
              </a:rPr>
              <a:t>Alliances and collaborative activities with </a:t>
            </a:r>
            <a:r>
              <a:rPr lang="en-US" sz="1800" b="0" dirty="0" smtClean="0">
                <a:solidFill>
                  <a:srgbClr val="000000"/>
                </a:solidFill>
                <a:latin typeface="Arial"/>
                <a:ea typeface="Arial Unicode MS" pitchFamily="34" charset="-128"/>
                <a:cs typeface="Arial Unicode MS" pitchFamily="34" charset="-128"/>
              </a:rPr>
              <a:t>many </a:t>
            </a:r>
            <a:r>
              <a:rPr lang="en-US" sz="1800" b="0" dirty="0">
                <a:solidFill>
                  <a:srgbClr val="000000"/>
                </a:solidFill>
                <a:latin typeface="Arial"/>
                <a:ea typeface="Arial Unicode MS" pitchFamily="34" charset="-128"/>
                <a:cs typeface="Arial Unicode MS" pitchFamily="34" charset="-128"/>
              </a:rPr>
              <a:t>other </a:t>
            </a:r>
            <a:r>
              <a:rPr lang="en-US" sz="1800" b="0" dirty="0" smtClean="0">
                <a:solidFill>
                  <a:srgbClr val="000000"/>
                </a:solidFill>
                <a:latin typeface="Arial"/>
                <a:ea typeface="Arial Unicode MS" pitchFamily="34" charset="-128"/>
                <a:cs typeface="Arial Unicode MS" pitchFamily="34" charset="-128"/>
              </a:rPr>
              <a:t>organizations</a:t>
            </a:r>
            <a:endParaRPr lang="en-US" sz="1800" b="0" dirty="0">
              <a:solidFill>
                <a:srgbClr val="000000"/>
              </a:solidFill>
              <a:latin typeface="Arial"/>
              <a:ea typeface="Arial Unicode MS" pitchFamily="34" charset="-128"/>
              <a:cs typeface="Arial Unicode MS" pitchFamily="34" charset="-128"/>
            </a:endParaRPr>
          </a:p>
        </p:txBody>
      </p:sp>
      <p:graphicFrame>
        <p:nvGraphicFramePr>
          <p:cNvPr id="5" name="Chart 4"/>
          <p:cNvGraphicFramePr/>
          <p:nvPr/>
        </p:nvGraphicFramePr>
        <p:xfrm>
          <a:off x="3707904" y="2204864"/>
          <a:ext cx="6524626"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3"/>
          <p:cNvSpPr txBox="1">
            <a:spLocks noGrp="1"/>
          </p:cNvSpPr>
          <p:nvPr>
            <p:ph type="title"/>
          </p:nvPr>
        </p:nvSpPr>
        <p:spPr>
          <a:prstGeom prst="rect">
            <a:avLst/>
          </a:prstGeom>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latin typeface="Arial" panose="020B0604020202020204" pitchFamily="34" charset="0"/>
                <a:ea typeface="ＭＳ Ｐゴシック" pitchFamily="34" charset="-128"/>
                <a:cs typeface="Arial" panose="020B0604020202020204" pitchFamily="34" charset="0"/>
              </a:rPr>
              <a:t>The Open Geospatial Consortium</a:t>
            </a:r>
          </a:p>
        </p:txBody>
      </p:sp>
    </p:spTree>
    <p:extLst>
      <p:ext uri="{BB962C8B-B14F-4D97-AF65-F5344CB8AC3E}">
        <p14:creationId xmlns:p14="http://schemas.microsoft.com/office/powerpoint/2010/main" val="3579201417"/>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Typical </a:t>
            </a:r>
            <a:r>
              <a:rPr lang="en-US" dirty="0" smtClean="0">
                <a:effectLst/>
              </a:rPr>
              <a:t>scenarios for Tier 3</a:t>
            </a:r>
            <a:endParaRPr lang="en-CA" dirty="0">
              <a:effectLst/>
            </a:endParaRPr>
          </a:p>
        </p:txBody>
      </p:sp>
      <p:sp>
        <p:nvSpPr>
          <p:cNvPr id="3" name="Content Placeholder 2"/>
          <p:cNvSpPr>
            <a:spLocks noGrp="1"/>
          </p:cNvSpPr>
          <p:nvPr>
            <p:ph idx="1"/>
          </p:nvPr>
        </p:nvSpPr>
        <p:spPr/>
        <p:txBody>
          <a:bodyPr/>
          <a:lstStyle/>
          <a:p>
            <a:pPr lvl="0"/>
            <a:r>
              <a:rPr lang="en-US" sz="2000" dirty="0" smtClean="0"/>
              <a:t>A </a:t>
            </a:r>
            <a:r>
              <a:rPr lang="en-US" sz="2000" dirty="0"/>
              <a:t>nation begins the implementation of </a:t>
            </a:r>
            <a:r>
              <a:rPr lang="en-US" sz="2000" b="1" dirty="0"/>
              <a:t>a National SDI </a:t>
            </a:r>
            <a:r>
              <a:rPr lang="en-US" sz="2000" dirty="0"/>
              <a:t>to deliver foundational or framework geospatial data for the </a:t>
            </a:r>
            <a:r>
              <a:rPr lang="en-US" sz="2000" dirty="0" smtClean="0"/>
              <a:t>nation.</a:t>
            </a:r>
          </a:p>
          <a:p>
            <a:pPr lvl="0"/>
            <a:r>
              <a:rPr lang="en-US" sz="2000" dirty="0" smtClean="0"/>
              <a:t>May </a:t>
            </a:r>
            <a:r>
              <a:rPr lang="en-US" sz="2000" dirty="0"/>
              <a:t>be an effort that starts from scratch or </a:t>
            </a:r>
            <a:r>
              <a:rPr lang="en-US" sz="2000" b="1" dirty="0"/>
              <a:t>builds on domain specific activities </a:t>
            </a:r>
            <a:r>
              <a:rPr lang="en-US" sz="2000" dirty="0"/>
              <a:t>characterized in Tier 2;</a:t>
            </a:r>
            <a:endParaRPr lang="en-CA" sz="2000" dirty="0"/>
          </a:p>
          <a:p>
            <a:pPr lvl="0"/>
            <a:r>
              <a:rPr lang="en-US" sz="2000" b="1" dirty="0"/>
              <a:t>Geoprocessing</a:t>
            </a:r>
            <a:r>
              <a:rPr lang="en-US" sz="2000" dirty="0"/>
              <a:t> over the web;</a:t>
            </a:r>
            <a:endParaRPr lang="en-CA" sz="2000" dirty="0"/>
          </a:p>
          <a:p>
            <a:pPr lvl="0"/>
            <a:r>
              <a:rPr lang="en-US" sz="2000" b="1" dirty="0"/>
              <a:t>Delivery to multiple platforms </a:t>
            </a:r>
            <a:r>
              <a:rPr lang="en-US" sz="2000" dirty="0"/>
              <a:t>including desktop and mobile;</a:t>
            </a:r>
            <a:endParaRPr lang="en-CA" sz="2000" dirty="0"/>
          </a:p>
          <a:p>
            <a:pPr lvl="0"/>
            <a:r>
              <a:rPr lang="en-US" sz="2000" b="1" dirty="0"/>
              <a:t>Real time data </a:t>
            </a:r>
            <a:r>
              <a:rPr lang="en-US" sz="2000" dirty="0"/>
              <a:t>from a variety of sensors is incorporated;</a:t>
            </a:r>
            <a:endParaRPr lang="en-CA" sz="2000" dirty="0"/>
          </a:p>
          <a:p>
            <a:pPr lvl="0"/>
            <a:r>
              <a:rPr lang="en-US" sz="2000" dirty="0"/>
              <a:t>Account for </a:t>
            </a:r>
            <a:r>
              <a:rPr lang="en-US" sz="2000" b="1" dirty="0"/>
              <a:t>data sovereignty</a:t>
            </a:r>
            <a:r>
              <a:rPr lang="en-US" sz="2000" dirty="0"/>
              <a:t>.</a:t>
            </a:r>
            <a:endParaRPr lang="en-CA" sz="2000" dirty="0"/>
          </a:p>
          <a:p>
            <a:pPr lvl="0"/>
            <a:r>
              <a:rPr lang="en-US" sz="2000" dirty="0"/>
              <a:t>A </a:t>
            </a:r>
            <a:r>
              <a:rPr lang="en-US" sz="2000" b="1" dirty="0"/>
              <a:t>robust framework of </a:t>
            </a:r>
            <a:r>
              <a:rPr lang="en-US" sz="2000" dirty="0" smtClean="0"/>
              <a:t>policies </a:t>
            </a:r>
            <a:r>
              <a:rPr lang="en-US" sz="2000" dirty="0"/>
              <a:t>has been established for organizations operating from the local to national level.  </a:t>
            </a:r>
            <a:endParaRPr lang="en-US" sz="2000" dirty="0" smtClean="0"/>
          </a:p>
          <a:p>
            <a:pPr lvl="0"/>
            <a:r>
              <a:rPr lang="en-US" sz="2000" dirty="0" smtClean="0"/>
              <a:t>Well </a:t>
            </a:r>
            <a:r>
              <a:rPr lang="en-US" sz="2000" dirty="0"/>
              <a:t>defined geospatial data themes, </a:t>
            </a:r>
            <a:r>
              <a:rPr lang="en-US" sz="2000" dirty="0" smtClean="0"/>
              <a:t>content </a:t>
            </a:r>
            <a:r>
              <a:rPr lang="en-US" sz="2000" dirty="0"/>
              <a:t>models, </a:t>
            </a:r>
            <a:r>
              <a:rPr lang="en-US" sz="2000" dirty="0" smtClean="0"/>
              <a:t>policies and service </a:t>
            </a:r>
            <a:r>
              <a:rPr lang="en-US" sz="2000" dirty="0"/>
              <a:t>level agreements between organizations and governments for operations and </a:t>
            </a:r>
            <a:r>
              <a:rPr lang="en-US" sz="2000" b="1" dirty="0"/>
              <a:t>cooperative maintenance of data </a:t>
            </a:r>
            <a:r>
              <a:rPr lang="en-US" sz="2000" b="1" dirty="0" smtClean="0"/>
              <a:t>themes</a:t>
            </a:r>
            <a:r>
              <a:rPr lang="en-US" sz="2000" b="1" dirty="0"/>
              <a:t> </a:t>
            </a:r>
            <a:r>
              <a:rPr lang="en-US" sz="2000" dirty="0" smtClean="0"/>
              <a:t>are in place. </a:t>
            </a:r>
            <a:endParaRPr lang="en-CA" sz="2000" dirty="0"/>
          </a:p>
          <a:p>
            <a:endParaRPr lang="en-CA" sz="2000" dirty="0"/>
          </a:p>
        </p:txBody>
      </p:sp>
    </p:spTree>
    <p:extLst>
      <p:ext uri="{BB962C8B-B14F-4D97-AF65-F5344CB8AC3E}">
        <p14:creationId xmlns:p14="http://schemas.microsoft.com/office/powerpoint/2010/main" val="289660761"/>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France Geoportal</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0"/>
            <a:ext cx="7884880" cy="4191000"/>
          </a:xfrm>
          <a:prstGeom prst="rect">
            <a:avLst/>
          </a:prstGeom>
        </p:spPr>
      </p:pic>
      <p:sp>
        <p:nvSpPr>
          <p:cNvPr id="6" name="Rectangle 5"/>
          <p:cNvSpPr/>
          <p:nvPr/>
        </p:nvSpPr>
        <p:spPr>
          <a:xfrm>
            <a:off x="3489203" y="5379164"/>
            <a:ext cx="2430474" cy="246221"/>
          </a:xfrm>
          <a:prstGeom prst="rect">
            <a:avLst/>
          </a:prstGeom>
        </p:spPr>
        <p:txBody>
          <a:bodyPr wrap="none">
            <a:spAutoFit/>
          </a:bodyPr>
          <a:lstStyle/>
          <a:p>
            <a:r>
              <a:rPr lang="en-CA" dirty="0"/>
              <a:t>http://www.geoportail.gouv.fr/accueil</a:t>
            </a:r>
          </a:p>
        </p:txBody>
      </p:sp>
    </p:spTree>
    <p:extLst>
      <p:ext uri="{BB962C8B-B14F-4D97-AF65-F5344CB8AC3E}">
        <p14:creationId xmlns:p14="http://schemas.microsoft.com/office/powerpoint/2010/main" val="964610667"/>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手繪多邊形 43"/>
          <p:cNvSpPr/>
          <p:nvPr/>
        </p:nvSpPr>
        <p:spPr>
          <a:xfrm>
            <a:off x="253498" y="3186210"/>
            <a:ext cx="1364862" cy="2562739"/>
          </a:xfrm>
          <a:custGeom>
            <a:avLst/>
            <a:gdLst>
              <a:gd name="connsiteX0" fmla="*/ 1656784 w 1683945"/>
              <a:gd name="connsiteY0" fmla="*/ 0 h 3204926"/>
              <a:gd name="connsiteX1" fmla="*/ 1683945 w 1683945"/>
              <a:gd name="connsiteY1" fmla="*/ 3204926 h 3204926"/>
              <a:gd name="connsiteX2" fmla="*/ 18107 w 1683945"/>
              <a:gd name="connsiteY2" fmla="*/ 3204926 h 3204926"/>
              <a:gd name="connsiteX3" fmla="*/ 0 w 1683945"/>
              <a:gd name="connsiteY3" fmla="*/ 1801639 h 3204926"/>
              <a:gd name="connsiteX4" fmla="*/ 344032 w 1683945"/>
              <a:gd name="connsiteY4" fmla="*/ 1312752 h 3204926"/>
              <a:gd name="connsiteX5" fmla="*/ 1330859 w 1683945"/>
              <a:gd name="connsiteY5" fmla="*/ 181069 h 3204926"/>
              <a:gd name="connsiteX6" fmla="*/ 1656784 w 1683945"/>
              <a:gd name="connsiteY6" fmla="*/ 0 h 3204926"/>
              <a:gd name="connsiteX0" fmla="*/ 1674891 w 1683945"/>
              <a:gd name="connsiteY0" fmla="*/ 0 h 3204926"/>
              <a:gd name="connsiteX1" fmla="*/ 1683945 w 1683945"/>
              <a:gd name="connsiteY1" fmla="*/ 3204926 h 3204926"/>
              <a:gd name="connsiteX2" fmla="*/ 18107 w 1683945"/>
              <a:gd name="connsiteY2" fmla="*/ 3204926 h 3204926"/>
              <a:gd name="connsiteX3" fmla="*/ 0 w 1683945"/>
              <a:gd name="connsiteY3" fmla="*/ 1801639 h 3204926"/>
              <a:gd name="connsiteX4" fmla="*/ 344032 w 1683945"/>
              <a:gd name="connsiteY4" fmla="*/ 1312752 h 3204926"/>
              <a:gd name="connsiteX5" fmla="*/ 1330859 w 1683945"/>
              <a:gd name="connsiteY5" fmla="*/ 181069 h 3204926"/>
              <a:gd name="connsiteX6" fmla="*/ 1674891 w 1683945"/>
              <a:gd name="connsiteY6" fmla="*/ 0 h 320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945" h="3204926">
                <a:moveTo>
                  <a:pt x="1674891" y="0"/>
                </a:moveTo>
                <a:lnTo>
                  <a:pt x="1683945" y="3204926"/>
                </a:lnTo>
                <a:lnTo>
                  <a:pt x="18107" y="3204926"/>
                </a:lnTo>
                <a:lnTo>
                  <a:pt x="0" y="1801639"/>
                </a:lnTo>
                <a:lnTo>
                  <a:pt x="344032" y="1312752"/>
                </a:lnTo>
                <a:lnTo>
                  <a:pt x="1330859" y="181069"/>
                </a:lnTo>
                <a:lnTo>
                  <a:pt x="1674891" y="0"/>
                </a:ln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5" name="手繪多邊形 44"/>
          <p:cNvSpPr/>
          <p:nvPr/>
        </p:nvSpPr>
        <p:spPr>
          <a:xfrm>
            <a:off x="1936569" y="2491230"/>
            <a:ext cx="1776493" cy="3257721"/>
          </a:xfrm>
          <a:custGeom>
            <a:avLst/>
            <a:gdLst>
              <a:gd name="connsiteX0" fmla="*/ 0 w 2181885"/>
              <a:gd name="connsiteY0" fmla="*/ 869133 h 4074059"/>
              <a:gd name="connsiteX1" fmla="*/ 2172831 w 2181885"/>
              <a:gd name="connsiteY1" fmla="*/ 0 h 4074059"/>
              <a:gd name="connsiteX2" fmla="*/ 2181885 w 2181885"/>
              <a:gd name="connsiteY2" fmla="*/ 4037846 h 4074059"/>
              <a:gd name="connsiteX3" fmla="*/ 18107 w 2181885"/>
              <a:gd name="connsiteY3" fmla="*/ 4074059 h 4074059"/>
              <a:gd name="connsiteX4" fmla="*/ 0 w 2181885"/>
              <a:gd name="connsiteY4" fmla="*/ 869133 h 4074059"/>
              <a:gd name="connsiteX0" fmla="*/ 0 w 2181885"/>
              <a:gd name="connsiteY0" fmla="*/ 869133 h 4074060"/>
              <a:gd name="connsiteX1" fmla="*/ 2172831 w 2181885"/>
              <a:gd name="connsiteY1" fmla="*/ 0 h 4074060"/>
              <a:gd name="connsiteX2" fmla="*/ 2181885 w 2181885"/>
              <a:gd name="connsiteY2" fmla="*/ 4074060 h 4074060"/>
              <a:gd name="connsiteX3" fmla="*/ 18107 w 2181885"/>
              <a:gd name="connsiteY3" fmla="*/ 4074059 h 4074060"/>
              <a:gd name="connsiteX4" fmla="*/ 0 w 2181885"/>
              <a:gd name="connsiteY4" fmla="*/ 869133 h 4074060"/>
              <a:gd name="connsiteX0" fmla="*/ 9053 w 2190938"/>
              <a:gd name="connsiteY0" fmla="*/ 869133 h 4074060"/>
              <a:gd name="connsiteX1" fmla="*/ 2181884 w 2190938"/>
              <a:gd name="connsiteY1" fmla="*/ 0 h 4074060"/>
              <a:gd name="connsiteX2" fmla="*/ 2190938 w 2190938"/>
              <a:gd name="connsiteY2" fmla="*/ 4074060 h 4074060"/>
              <a:gd name="connsiteX3" fmla="*/ 0 w 2190938"/>
              <a:gd name="connsiteY3" fmla="*/ 4065006 h 4074060"/>
              <a:gd name="connsiteX4" fmla="*/ 9053 w 2190938"/>
              <a:gd name="connsiteY4" fmla="*/ 869133 h 4074060"/>
              <a:gd name="connsiteX0" fmla="*/ 194 w 2218293"/>
              <a:gd name="connsiteY0" fmla="*/ 869133 h 4074060"/>
              <a:gd name="connsiteX1" fmla="*/ 2209239 w 2218293"/>
              <a:gd name="connsiteY1" fmla="*/ 0 h 4074060"/>
              <a:gd name="connsiteX2" fmla="*/ 2218293 w 2218293"/>
              <a:gd name="connsiteY2" fmla="*/ 4074060 h 4074060"/>
              <a:gd name="connsiteX3" fmla="*/ 27355 w 2218293"/>
              <a:gd name="connsiteY3" fmla="*/ 4065006 h 4074060"/>
              <a:gd name="connsiteX4" fmla="*/ 194 w 2218293"/>
              <a:gd name="connsiteY4" fmla="*/ 869133 h 4074060"/>
              <a:gd name="connsiteX0" fmla="*/ 9053 w 2190938"/>
              <a:gd name="connsiteY0" fmla="*/ 869133 h 4074060"/>
              <a:gd name="connsiteX1" fmla="*/ 2181884 w 2190938"/>
              <a:gd name="connsiteY1" fmla="*/ 0 h 4074060"/>
              <a:gd name="connsiteX2" fmla="*/ 2190938 w 2190938"/>
              <a:gd name="connsiteY2" fmla="*/ 4074060 h 4074060"/>
              <a:gd name="connsiteX3" fmla="*/ 0 w 2190938"/>
              <a:gd name="connsiteY3" fmla="*/ 4065006 h 4074060"/>
              <a:gd name="connsiteX4" fmla="*/ 9053 w 2190938"/>
              <a:gd name="connsiteY4" fmla="*/ 869133 h 4074060"/>
              <a:gd name="connsiteX0" fmla="*/ 871 w 2191810"/>
              <a:gd name="connsiteY0" fmla="*/ 1231271 h 4074060"/>
              <a:gd name="connsiteX1" fmla="*/ 2182756 w 2191810"/>
              <a:gd name="connsiteY1" fmla="*/ 0 h 4074060"/>
              <a:gd name="connsiteX2" fmla="*/ 2191810 w 2191810"/>
              <a:gd name="connsiteY2" fmla="*/ 4074060 h 4074060"/>
              <a:gd name="connsiteX3" fmla="*/ 872 w 2191810"/>
              <a:gd name="connsiteY3" fmla="*/ 4065006 h 4074060"/>
              <a:gd name="connsiteX4" fmla="*/ 871 w 2191810"/>
              <a:gd name="connsiteY4" fmla="*/ 1231271 h 407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810" h="4074060">
                <a:moveTo>
                  <a:pt x="871" y="1231271"/>
                </a:moveTo>
                <a:lnTo>
                  <a:pt x="2182756" y="0"/>
                </a:lnTo>
                <a:lnTo>
                  <a:pt x="2191810" y="4074060"/>
                </a:lnTo>
                <a:lnTo>
                  <a:pt x="872" y="4065006"/>
                </a:lnTo>
                <a:cubicBezTo>
                  <a:pt x="3890" y="2999715"/>
                  <a:pt x="-2147" y="2296562"/>
                  <a:pt x="871" y="1231271"/>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48" name="手繪多邊形 47"/>
          <p:cNvSpPr/>
          <p:nvPr/>
        </p:nvSpPr>
        <p:spPr>
          <a:xfrm>
            <a:off x="4108530" y="2123836"/>
            <a:ext cx="1718495" cy="3634168"/>
          </a:xfrm>
          <a:custGeom>
            <a:avLst/>
            <a:gdLst>
              <a:gd name="connsiteX0" fmla="*/ 0 w 2127564"/>
              <a:gd name="connsiteY0" fmla="*/ 452674 h 4553893"/>
              <a:gd name="connsiteX1" fmla="*/ 18107 w 2127564"/>
              <a:gd name="connsiteY1" fmla="*/ 4553893 h 4553893"/>
              <a:gd name="connsiteX2" fmla="*/ 2127564 w 2127564"/>
              <a:gd name="connsiteY2" fmla="*/ 4544840 h 4553893"/>
              <a:gd name="connsiteX3" fmla="*/ 2118511 w 2127564"/>
              <a:gd name="connsiteY3" fmla="*/ 0 h 4553893"/>
              <a:gd name="connsiteX4" fmla="*/ 0 w 2127564"/>
              <a:gd name="connsiteY4" fmla="*/ 452674 h 4553893"/>
              <a:gd name="connsiteX0" fmla="*/ 10150 w 2110554"/>
              <a:gd name="connsiteY0" fmla="*/ 452674 h 4553893"/>
              <a:gd name="connsiteX1" fmla="*/ 1097 w 2110554"/>
              <a:gd name="connsiteY1" fmla="*/ 4553893 h 4553893"/>
              <a:gd name="connsiteX2" fmla="*/ 2110554 w 2110554"/>
              <a:gd name="connsiteY2" fmla="*/ 4544840 h 4553893"/>
              <a:gd name="connsiteX3" fmla="*/ 2101501 w 2110554"/>
              <a:gd name="connsiteY3" fmla="*/ 0 h 4553893"/>
              <a:gd name="connsiteX4" fmla="*/ 10150 w 2110554"/>
              <a:gd name="connsiteY4" fmla="*/ 452674 h 4553893"/>
              <a:gd name="connsiteX0" fmla="*/ 0 w 2118511"/>
              <a:gd name="connsiteY0" fmla="*/ 461727 h 4553893"/>
              <a:gd name="connsiteX1" fmla="*/ 9054 w 2118511"/>
              <a:gd name="connsiteY1" fmla="*/ 4553893 h 4553893"/>
              <a:gd name="connsiteX2" fmla="*/ 2118511 w 2118511"/>
              <a:gd name="connsiteY2" fmla="*/ 4544840 h 4553893"/>
              <a:gd name="connsiteX3" fmla="*/ 2109458 w 2118511"/>
              <a:gd name="connsiteY3" fmla="*/ 0 h 4553893"/>
              <a:gd name="connsiteX4" fmla="*/ 0 w 2118511"/>
              <a:gd name="connsiteY4" fmla="*/ 461727 h 4553893"/>
              <a:gd name="connsiteX0" fmla="*/ 1742 w 2120253"/>
              <a:gd name="connsiteY0" fmla="*/ 461727 h 4544840"/>
              <a:gd name="connsiteX1" fmla="*/ 1742 w 2120253"/>
              <a:gd name="connsiteY1" fmla="*/ 4535786 h 4544840"/>
              <a:gd name="connsiteX2" fmla="*/ 2120253 w 2120253"/>
              <a:gd name="connsiteY2" fmla="*/ 4544840 h 4544840"/>
              <a:gd name="connsiteX3" fmla="*/ 2111200 w 2120253"/>
              <a:gd name="connsiteY3" fmla="*/ 0 h 4544840"/>
              <a:gd name="connsiteX4" fmla="*/ 1742 w 2120253"/>
              <a:gd name="connsiteY4" fmla="*/ 461727 h 454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253" h="4544840">
                <a:moveTo>
                  <a:pt x="1742" y="461727"/>
                </a:moveTo>
                <a:cubicBezTo>
                  <a:pt x="7778" y="1828800"/>
                  <a:pt x="-4294" y="3168713"/>
                  <a:pt x="1742" y="4535786"/>
                </a:cubicBezTo>
                <a:lnTo>
                  <a:pt x="2120253" y="4544840"/>
                </a:lnTo>
                <a:cubicBezTo>
                  <a:pt x="2117235" y="3029893"/>
                  <a:pt x="2114218" y="1514947"/>
                  <a:pt x="2111200" y="0"/>
                </a:cubicBezTo>
                <a:lnTo>
                  <a:pt x="1742" y="461727"/>
                </a:ln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pic>
        <p:nvPicPr>
          <p:cNvPr id="31" name="圖片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7984" y="3937066"/>
            <a:ext cx="1354023" cy="771653"/>
          </a:xfrm>
          <a:prstGeom prst="rect">
            <a:avLst/>
          </a:prstGeom>
          <a:ln>
            <a:noFill/>
          </a:ln>
          <a:effectLst>
            <a:outerShdw blurRad="292100" dist="139700" dir="2700000" algn="tl" rotWithShape="0">
              <a:srgbClr val="333333">
                <a:alpha val="65000"/>
              </a:srgbClr>
            </a:outerShdw>
          </a:effectLst>
        </p:spPr>
      </p:pic>
      <p:sp>
        <p:nvSpPr>
          <p:cNvPr id="2" name="標題 1"/>
          <p:cNvSpPr>
            <a:spLocks noGrp="1"/>
          </p:cNvSpPr>
          <p:nvPr>
            <p:ph type="title"/>
          </p:nvPr>
        </p:nvSpPr>
        <p:spPr/>
        <p:txBody>
          <a:bodyPr/>
          <a:lstStyle/>
          <a:p>
            <a:r>
              <a:rPr lang="en-US" altLang="zh-TW" dirty="0" smtClean="0"/>
              <a:t>Example: Debris Flow Monitoring</a:t>
            </a:r>
            <a:endParaRPr lang="zh-TW" altLang="en-US" dirty="0"/>
          </a:p>
        </p:txBody>
      </p:sp>
      <p:graphicFrame>
        <p:nvGraphicFramePr>
          <p:cNvPr id="3" name="內容版面配置區 2"/>
          <p:cNvGraphicFramePr>
            <a:graphicFrameLocks noGrp="1"/>
          </p:cNvGraphicFramePr>
          <p:nvPr>
            <p:ph idx="4294967295"/>
            <p:extLst/>
          </p:nvPr>
        </p:nvGraphicFramePr>
        <p:xfrm>
          <a:off x="429051" y="4846719"/>
          <a:ext cx="5324653" cy="2208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圖片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11" y="4365542"/>
            <a:ext cx="1259738" cy="925907"/>
          </a:xfrm>
          <a:prstGeom prst="rect">
            <a:avLst/>
          </a:prstGeom>
          <a:ln>
            <a:noFill/>
          </a:ln>
          <a:effectLst>
            <a:outerShdw blurRad="292100" dist="139700" dir="2700000" algn="tl" rotWithShape="0">
              <a:srgbClr val="333333">
                <a:alpha val="65000"/>
              </a:srgbClr>
            </a:outerShdw>
          </a:effectLst>
        </p:spPr>
      </p:pic>
      <p:sp>
        <p:nvSpPr>
          <p:cNvPr id="17" name="AutoShape 18"/>
          <p:cNvSpPr>
            <a:spLocks/>
          </p:cNvSpPr>
          <p:nvPr/>
        </p:nvSpPr>
        <p:spPr bwMode="auto">
          <a:xfrm>
            <a:off x="251520" y="1143000"/>
            <a:ext cx="5311080" cy="3233795"/>
          </a:xfrm>
          <a:custGeom>
            <a:avLst/>
            <a:gdLst/>
            <a:ahLst/>
            <a:cxnLst/>
            <a:rect l="0" t="0" r="r" b="b"/>
            <a:pathLst>
              <a:path w="21600" h="21600">
                <a:moveTo>
                  <a:pt x="0" y="21600"/>
                </a:moveTo>
                <a:cubicBezTo>
                  <a:pt x="2400" y="12000"/>
                  <a:pt x="8420" y="5700"/>
                  <a:pt x="18060" y="2700"/>
                </a:cubicBezTo>
                <a:lnTo>
                  <a:pt x="17861" y="0"/>
                </a:lnTo>
                <a:lnTo>
                  <a:pt x="21600" y="4320"/>
                </a:lnTo>
                <a:lnTo>
                  <a:pt x="18658" y="10800"/>
                </a:lnTo>
                <a:lnTo>
                  <a:pt x="18459" y="8100"/>
                </a:lnTo>
                <a:cubicBezTo>
                  <a:pt x="9753" y="9300"/>
                  <a:pt x="3600" y="13800"/>
                  <a:pt x="0" y="21600"/>
                </a:cubicBezTo>
                <a:close/>
                <a:moveTo>
                  <a:pt x="0" y="21600"/>
                </a:moveTo>
              </a:path>
            </a:pathLst>
          </a:custGeom>
          <a:solidFill>
            <a:srgbClr val="C00000">
              <a:alpha val="94901"/>
            </a:srgbClr>
          </a:soli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p>
            <a:endParaRPr lang="zh-TW" altLang="en-US" dirty="0"/>
          </a:p>
        </p:txBody>
      </p:sp>
      <p:grpSp>
        <p:nvGrpSpPr>
          <p:cNvPr id="49" name="群組 48"/>
          <p:cNvGrpSpPr/>
          <p:nvPr/>
        </p:nvGrpSpPr>
        <p:grpSpPr>
          <a:xfrm>
            <a:off x="15368" y="3175521"/>
            <a:ext cx="1346290" cy="605589"/>
            <a:chOff x="15368" y="3023769"/>
            <a:chExt cx="1661032" cy="757341"/>
          </a:xfrm>
        </p:grpSpPr>
        <p:sp>
          <p:nvSpPr>
            <p:cNvPr id="18" name="橢圓 17"/>
            <p:cNvSpPr/>
            <p:nvPr/>
          </p:nvSpPr>
          <p:spPr>
            <a:xfrm>
              <a:off x="585629" y="3432666"/>
              <a:ext cx="324000" cy="324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ysClr val="windowText" lastClr="000000"/>
                </a:solidFill>
                <a:latin typeface="+mn-ea"/>
              </a:endParaRPr>
            </a:p>
          </p:txBody>
        </p:sp>
        <p:sp>
          <p:nvSpPr>
            <p:cNvPr id="21" name="文字方塊 20"/>
            <p:cNvSpPr txBox="1"/>
            <p:nvPr/>
          </p:nvSpPr>
          <p:spPr>
            <a:xfrm>
              <a:off x="411639" y="3411778"/>
              <a:ext cx="67197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ysClr val="windowText" lastClr="000000"/>
                  </a:solidFill>
                  <a:effectLst>
                    <a:outerShdw blurRad="76200" dist="50800" dir="5400000" algn="tl" rotWithShape="0">
                      <a:srgbClr val="000000">
                        <a:alpha val="65000"/>
                      </a:srgbClr>
                    </a:outerShdw>
                  </a:effectLst>
                </a:rPr>
                <a:t>2002</a:t>
              </a:r>
              <a:endParaRPr lang="zh-TW" altLang="en-US" b="1" spc="50" dirty="0">
                <a:ln w="11430"/>
                <a:solidFill>
                  <a:sysClr val="windowText" lastClr="000000"/>
                </a:solidFill>
                <a:effectLst>
                  <a:outerShdw blurRad="76200" dist="50800" dir="5400000" algn="tl" rotWithShape="0">
                    <a:srgbClr val="000000">
                      <a:alpha val="65000"/>
                    </a:srgbClr>
                  </a:outerShdw>
                </a:effectLst>
              </a:endParaRPr>
            </a:p>
          </p:txBody>
        </p:sp>
        <p:sp>
          <p:nvSpPr>
            <p:cNvPr id="25" name="文字方塊 24"/>
            <p:cNvSpPr txBox="1"/>
            <p:nvPr/>
          </p:nvSpPr>
          <p:spPr>
            <a:xfrm>
              <a:off x="15368" y="3023769"/>
              <a:ext cx="1661032"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1600" b="1" spc="50" dirty="0" smtClean="0">
                  <a:ln w="11430"/>
                  <a:solidFill>
                    <a:srgbClr val="054B57"/>
                  </a:solidFill>
                  <a:effectLst>
                    <a:outerShdw blurRad="76200" dist="50800" dir="5400000" algn="tl" rotWithShape="0">
                      <a:srgbClr val="000000">
                        <a:alpha val="65000"/>
                      </a:srgbClr>
                    </a:outerShdw>
                  </a:effectLst>
                </a:rPr>
                <a:t>Establishment</a:t>
              </a:r>
              <a:endParaRPr lang="zh-TW" altLang="en-US" sz="1600" b="1" spc="50" dirty="0">
                <a:ln w="11430"/>
                <a:solidFill>
                  <a:srgbClr val="054B57"/>
                </a:solidFill>
                <a:effectLst>
                  <a:outerShdw blurRad="76200" dist="50800" dir="5400000" algn="tl" rotWithShape="0">
                    <a:srgbClr val="000000">
                      <a:alpha val="65000"/>
                    </a:srgbClr>
                  </a:outerShdw>
                </a:effectLst>
              </a:endParaRPr>
            </a:p>
          </p:txBody>
        </p:sp>
      </p:grpSp>
      <p:grpSp>
        <p:nvGrpSpPr>
          <p:cNvPr id="50" name="群組 49"/>
          <p:cNvGrpSpPr/>
          <p:nvPr/>
        </p:nvGrpSpPr>
        <p:grpSpPr>
          <a:xfrm>
            <a:off x="2196347" y="1801942"/>
            <a:ext cx="1480841" cy="690953"/>
            <a:chOff x="2196347" y="1628800"/>
            <a:chExt cx="1827039" cy="864096"/>
          </a:xfrm>
        </p:grpSpPr>
        <p:sp>
          <p:nvSpPr>
            <p:cNvPr id="19" name="橢圓 18"/>
            <p:cNvSpPr/>
            <p:nvPr/>
          </p:nvSpPr>
          <p:spPr>
            <a:xfrm>
              <a:off x="2435405" y="1844896"/>
              <a:ext cx="648000" cy="648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2423415" y="1984230"/>
              <a:ext cx="67197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ysClr val="windowText" lastClr="000000"/>
                  </a:solidFill>
                  <a:effectLst>
                    <a:outerShdw blurRad="76200" dist="50800" dir="5400000" algn="tl" rotWithShape="0">
                      <a:srgbClr val="000000">
                        <a:alpha val="65000"/>
                      </a:srgbClr>
                    </a:outerShdw>
                  </a:effectLst>
                </a:rPr>
                <a:t>2003</a:t>
              </a:r>
              <a:endParaRPr lang="zh-TW" altLang="en-US" b="1" spc="50" dirty="0">
                <a:ln w="11430"/>
                <a:solidFill>
                  <a:sysClr val="windowText" lastClr="000000"/>
                </a:solidFill>
                <a:effectLst>
                  <a:outerShdw blurRad="76200" dist="50800" dir="5400000" algn="tl" rotWithShape="0">
                    <a:srgbClr val="000000">
                      <a:alpha val="65000"/>
                    </a:srgbClr>
                  </a:outerShdw>
                </a:effectLst>
              </a:endParaRPr>
            </a:p>
          </p:txBody>
        </p:sp>
        <p:sp>
          <p:nvSpPr>
            <p:cNvPr id="26" name="文字方塊 25"/>
            <p:cNvSpPr txBox="1"/>
            <p:nvPr/>
          </p:nvSpPr>
          <p:spPr>
            <a:xfrm>
              <a:off x="2196347" y="1628800"/>
              <a:ext cx="1827039"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1600" b="1" spc="50" dirty="0" smtClean="0">
                  <a:ln w="11430"/>
                  <a:solidFill>
                    <a:srgbClr val="00B050"/>
                  </a:solidFill>
                  <a:effectLst>
                    <a:outerShdw blurRad="76200" dist="50800" dir="5400000" algn="tl" rotWithShape="0">
                      <a:srgbClr val="000000">
                        <a:alpha val="65000"/>
                      </a:srgbClr>
                    </a:outerShdw>
                  </a:effectLst>
                </a:rPr>
                <a:t>Mobile Stations</a:t>
              </a:r>
              <a:endParaRPr lang="zh-TW" altLang="en-US" sz="1600" b="1" spc="50" dirty="0">
                <a:ln w="11430"/>
                <a:solidFill>
                  <a:srgbClr val="00B050"/>
                </a:solidFill>
                <a:effectLst>
                  <a:outerShdw blurRad="76200" dist="50800" dir="5400000" algn="tl" rotWithShape="0">
                    <a:srgbClr val="000000">
                      <a:alpha val="65000"/>
                    </a:srgbClr>
                  </a:outerShdw>
                </a:effectLst>
              </a:endParaRPr>
            </a:p>
          </p:txBody>
        </p:sp>
      </p:grpSp>
      <p:grpSp>
        <p:nvGrpSpPr>
          <p:cNvPr id="51" name="群組 50"/>
          <p:cNvGrpSpPr/>
          <p:nvPr/>
        </p:nvGrpSpPr>
        <p:grpSpPr>
          <a:xfrm>
            <a:off x="4427984" y="968910"/>
            <a:ext cx="1707248" cy="974773"/>
            <a:chOff x="4427984" y="724646"/>
            <a:chExt cx="2106376" cy="1219037"/>
          </a:xfrm>
        </p:grpSpPr>
        <p:sp>
          <p:nvSpPr>
            <p:cNvPr id="20" name="橢圓 19"/>
            <p:cNvSpPr/>
            <p:nvPr/>
          </p:nvSpPr>
          <p:spPr>
            <a:xfrm>
              <a:off x="4427984" y="1043683"/>
              <a:ext cx="900000" cy="9000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4518296" y="1309017"/>
              <a:ext cx="671979"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ysClr val="windowText" lastClr="000000"/>
                  </a:solidFill>
                  <a:effectLst>
                    <a:outerShdw blurRad="76200" dist="50800" dir="5400000" algn="tl" rotWithShape="0">
                      <a:srgbClr val="000000">
                        <a:alpha val="65000"/>
                      </a:srgbClr>
                    </a:outerShdw>
                  </a:effectLst>
                </a:rPr>
                <a:t>2010</a:t>
              </a:r>
              <a:endParaRPr lang="zh-TW" altLang="en-US" b="1" spc="50" dirty="0">
                <a:ln w="11430"/>
                <a:solidFill>
                  <a:sysClr val="windowText" lastClr="000000"/>
                </a:solidFill>
                <a:effectLst>
                  <a:outerShdw blurRad="76200" dist="50800" dir="5400000" algn="tl" rotWithShape="0">
                    <a:srgbClr val="000000">
                      <a:alpha val="65000"/>
                    </a:srgbClr>
                  </a:outerShdw>
                </a:effectLst>
              </a:endParaRPr>
            </a:p>
          </p:txBody>
        </p:sp>
        <p:sp>
          <p:nvSpPr>
            <p:cNvPr id="27" name="文字方塊 26"/>
            <p:cNvSpPr txBox="1"/>
            <p:nvPr/>
          </p:nvSpPr>
          <p:spPr>
            <a:xfrm>
              <a:off x="4854285" y="724646"/>
              <a:ext cx="1680075"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sz="1600" b="1" spc="50" dirty="0" smtClean="0">
                  <a:ln w="11430"/>
                  <a:solidFill>
                    <a:schemeClr val="accent6">
                      <a:lumMod val="75000"/>
                    </a:schemeClr>
                  </a:solidFill>
                  <a:effectLst>
                    <a:outerShdw blurRad="76200" dist="50800" dir="5400000" algn="tl" rotWithShape="0">
                      <a:srgbClr val="000000">
                        <a:alpha val="65000"/>
                      </a:srgbClr>
                    </a:outerShdw>
                  </a:effectLst>
                </a:rPr>
                <a:t>Portable Units</a:t>
              </a:r>
            </a:p>
            <a:p>
              <a:r>
                <a:rPr lang="en-US" altLang="zh-TW" sz="1600" spc="50" dirty="0" smtClean="0">
                  <a:ln w="11430"/>
                  <a:solidFill>
                    <a:schemeClr val="accent6">
                      <a:lumMod val="75000"/>
                    </a:schemeClr>
                  </a:solidFill>
                  <a:effectLst>
                    <a:outerShdw blurRad="76200" dist="50800" dir="5400000" algn="tl" rotWithShape="0">
                      <a:srgbClr val="000000">
                        <a:alpha val="65000"/>
                      </a:srgbClr>
                    </a:outerShdw>
                  </a:effectLst>
                </a:rPr>
                <a:t>R&amp;D</a:t>
              </a:r>
              <a:endParaRPr lang="zh-TW" altLang="en-US" sz="1600" b="1" spc="50" dirty="0">
                <a:ln w="11430"/>
                <a:solidFill>
                  <a:schemeClr val="accent6">
                    <a:lumMod val="75000"/>
                  </a:schemeClr>
                </a:solidFill>
                <a:effectLst>
                  <a:outerShdw blurRad="76200" dist="50800" dir="5400000" algn="tl" rotWithShape="0">
                    <a:srgbClr val="000000">
                      <a:alpha val="65000"/>
                    </a:srgbClr>
                  </a:outerShdw>
                </a:effectLst>
              </a:endParaRPr>
            </a:p>
          </p:txBody>
        </p:sp>
      </p:grpSp>
      <p:pic>
        <p:nvPicPr>
          <p:cNvPr id="28" name="圖片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09661" y="4436321"/>
            <a:ext cx="1128552" cy="869338"/>
          </a:xfrm>
          <a:prstGeom prst="rect">
            <a:avLst/>
          </a:prstGeom>
        </p:spPr>
      </p:pic>
      <p:pic>
        <p:nvPicPr>
          <p:cNvPr id="29" name="圖片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78820" y="3636929"/>
            <a:ext cx="1099461" cy="781247"/>
          </a:xfrm>
          <a:prstGeom prst="rect">
            <a:avLst/>
          </a:prstGeom>
        </p:spPr>
      </p:pic>
      <p:pic>
        <p:nvPicPr>
          <p:cNvPr id="30" name="圖片 2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2080827" y="2755185"/>
            <a:ext cx="955059" cy="903230"/>
          </a:xfrm>
          <a:prstGeom prst="rect">
            <a:avLst/>
          </a:prstGeom>
        </p:spPr>
      </p:pic>
      <p:pic>
        <p:nvPicPr>
          <p:cNvPr id="32" name="圖片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60146" y="4459730"/>
            <a:ext cx="1564507" cy="888028"/>
          </a:xfrm>
          <a:prstGeom prst="rect">
            <a:avLst/>
          </a:prstGeom>
          <a:ln>
            <a:noFill/>
          </a:ln>
          <a:effectLst>
            <a:outerShdw blurRad="292100" dist="139700" dir="2700000" algn="tl" rotWithShape="0">
              <a:srgbClr val="333333">
                <a:alpha val="65000"/>
              </a:srgbClr>
            </a:outerShdw>
          </a:effectLst>
        </p:spPr>
      </p:pic>
      <p:pic>
        <p:nvPicPr>
          <p:cNvPr id="11" name="圖片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562416" y="2006604"/>
            <a:ext cx="1058312" cy="1117107"/>
          </a:xfrm>
          <a:prstGeom prst="rect">
            <a:avLst/>
          </a:prstGeom>
          <a:ln>
            <a:noFill/>
          </a:ln>
          <a:effectLst>
            <a:outerShdw blurRad="292100" dist="139700" dir="2700000" algn="tl" rotWithShape="0">
              <a:srgbClr val="333333">
                <a:alpha val="65000"/>
              </a:srgbClr>
            </a:outerShdw>
          </a:effectLst>
        </p:spPr>
      </p:pic>
      <p:pic>
        <p:nvPicPr>
          <p:cNvPr id="16" name="圖片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914693" y="3038727"/>
            <a:ext cx="1245144" cy="973747"/>
          </a:xfrm>
          <a:prstGeom prst="rect">
            <a:avLst/>
          </a:prstGeom>
          <a:ln>
            <a:noFill/>
          </a:ln>
          <a:effectLst>
            <a:outerShdw blurRad="292100" dist="139700" dir="2700000" algn="tl" rotWithShape="0">
              <a:srgbClr val="333333">
                <a:alpha val="65000"/>
              </a:srgbClr>
            </a:outerShdw>
          </a:effectLst>
        </p:spPr>
      </p:pic>
      <p:pic>
        <p:nvPicPr>
          <p:cNvPr id="5" name="圖片 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499718" y="898939"/>
            <a:ext cx="3306858" cy="4823880"/>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761529" y="4414602"/>
            <a:ext cx="291785" cy="314620"/>
          </a:xfrm>
          <a:prstGeom prst="rect">
            <a:avLst/>
          </a:prstGeom>
        </p:spPr>
      </p:pic>
      <p:pic>
        <p:nvPicPr>
          <p:cNvPr id="7" name="圖片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761529" y="4857513"/>
            <a:ext cx="291785" cy="314620"/>
          </a:xfrm>
          <a:prstGeom prst="rect">
            <a:avLst/>
          </a:prstGeom>
        </p:spPr>
      </p:pic>
      <p:pic>
        <p:nvPicPr>
          <p:cNvPr id="8" name="圖片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761529" y="5300424"/>
            <a:ext cx="291785" cy="314620"/>
          </a:xfrm>
          <a:prstGeom prst="rect">
            <a:avLst/>
          </a:prstGeom>
        </p:spPr>
      </p:pic>
      <p:sp>
        <p:nvSpPr>
          <p:cNvPr id="12" name="文字方塊 11"/>
          <p:cNvSpPr txBox="1"/>
          <p:nvPr/>
        </p:nvSpPr>
        <p:spPr>
          <a:xfrm>
            <a:off x="8061528" y="4490286"/>
            <a:ext cx="853872" cy="461665"/>
          </a:xfrm>
          <a:prstGeom prst="rect">
            <a:avLst/>
          </a:prstGeom>
          <a:noFill/>
        </p:spPr>
        <p:txBody>
          <a:bodyPr wrap="square" rtlCol="0">
            <a:spAutoFit/>
          </a:bodyPr>
          <a:lstStyle/>
          <a:p>
            <a:r>
              <a:rPr lang="en-US" altLang="zh-TW" sz="1200" dirty="0" smtClean="0"/>
              <a:t>Debris Flow</a:t>
            </a:r>
            <a:endParaRPr lang="zh-TW" altLang="en-US" sz="1200" dirty="0"/>
          </a:p>
        </p:txBody>
      </p:sp>
      <p:sp>
        <p:nvSpPr>
          <p:cNvPr id="35" name="文字方塊 34"/>
          <p:cNvSpPr txBox="1"/>
          <p:nvPr/>
        </p:nvSpPr>
        <p:spPr>
          <a:xfrm>
            <a:off x="8061529" y="4931444"/>
            <a:ext cx="723946" cy="461665"/>
          </a:xfrm>
          <a:prstGeom prst="rect">
            <a:avLst/>
          </a:prstGeom>
          <a:noFill/>
        </p:spPr>
        <p:txBody>
          <a:bodyPr wrap="square" rtlCol="0">
            <a:spAutoFit/>
          </a:bodyPr>
          <a:lstStyle/>
          <a:p>
            <a:r>
              <a:rPr lang="en-US" altLang="zh-TW" sz="1200" dirty="0" smtClean="0"/>
              <a:t>Sediment</a:t>
            </a:r>
            <a:endParaRPr lang="zh-TW" altLang="en-US" sz="1200" dirty="0"/>
          </a:p>
        </p:txBody>
      </p:sp>
      <p:sp>
        <p:nvSpPr>
          <p:cNvPr id="36" name="文字方塊 35"/>
          <p:cNvSpPr txBox="1"/>
          <p:nvPr/>
        </p:nvSpPr>
        <p:spPr>
          <a:xfrm>
            <a:off x="8061528" y="5372602"/>
            <a:ext cx="721347" cy="461665"/>
          </a:xfrm>
          <a:prstGeom prst="rect">
            <a:avLst/>
          </a:prstGeom>
          <a:noFill/>
        </p:spPr>
        <p:txBody>
          <a:bodyPr wrap="square" rtlCol="0">
            <a:spAutoFit/>
          </a:bodyPr>
          <a:lstStyle/>
          <a:p>
            <a:r>
              <a:rPr lang="en-US" altLang="zh-TW" sz="1200" dirty="0" smtClean="0"/>
              <a:t>Landslide</a:t>
            </a:r>
            <a:endParaRPr lang="zh-TW" altLang="en-US" sz="1200" dirty="0"/>
          </a:p>
        </p:txBody>
      </p:sp>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6885" y="1329466"/>
            <a:ext cx="1762693" cy="645272"/>
          </a:xfrm>
          <a:prstGeom prst="rect">
            <a:avLst/>
          </a:prstGeom>
        </p:spPr>
      </p:pic>
      <p:sp>
        <p:nvSpPr>
          <p:cNvPr id="13" name="Rectangle 12"/>
          <p:cNvSpPr/>
          <p:nvPr/>
        </p:nvSpPr>
        <p:spPr>
          <a:xfrm>
            <a:off x="460520" y="2062733"/>
            <a:ext cx="1273105" cy="246221"/>
          </a:xfrm>
          <a:prstGeom prst="rect">
            <a:avLst/>
          </a:prstGeom>
        </p:spPr>
        <p:txBody>
          <a:bodyPr wrap="none">
            <a:spAutoFit/>
          </a:bodyPr>
          <a:lstStyle/>
          <a:p>
            <a:r>
              <a:rPr lang="en-CA" dirty="0"/>
              <a:t>http://www.gis.tw/</a:t>
            </a:r>
          </a:p>
        </p:txBody>
      </p:sp>
    </p:spTree>
    <p:extLst>
      <p:ext uri="{BB962C8B-B14F-4D97-AF65-F5344CB8AC3E}">
        <p14:creationId xmlns:p14="http://schemas.microsoft.com/office/powerpoint/2010/main" val="402923033"/>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2624"/>
          </a:xfrm>
        </p:spPr>
        <p:txBody>
          <a:bodyPr/>
          <a:lstStyle/>
          <a:p>
            <a:r>
              <a:rPr lang="en-GB" dirty="0" smtClean="0"/>
              <a:t>Tier 3 – Standards List</a:t>
            </a:r>
            <a:endParaRPr lang="en-GB" dirty="0"/>
          </a:p>
        </p:txBody>
      </p:sp>
      <p:sp>
        <p:nvSpPr>
          <p:cNvPr id="3" name="Content Placeholder 2"/>
          <p:cNvSpPr>
            <a:spLocks noGrp="1"/>
          </p:cNvSpPr>
          <p:nvPr>
            <p:ph idx="1"/>
          </p:nvPr>
        </p:nvSpPr>
        <p:spPr>
          <a:xfrm>
            <a:off x="457200" y="957262"/>
            <a:ext cx="8229600" cy="5711167"/>
          </a:xfrm>
        </p:spPr>
        <p:txBody>
          <a:bodyPr/>
          <a:lstStyle/>
          <a:p>
            <a:r>
              <a:rPr lang="en-GB" sz="2000" dirty="0" smtClean="0"/>
              <a:t>Geospatial Processing</a:t>
            </a:r>
          </a:p>
          <a:p>
            <a:pPr marL="2520950" lvl="1" indent="-357188"/>
            <a:r>
              <a:rPr lang="en-GB" sz="1800" dirty="0"/>
              <a:t>OGC Web Processing Service (WPS)</a:t>
            </a:r>
          </a:p>
          <a:p>
            <a:r>
              <a:rPr lang="en-GB" sz="2000" dirty="0" smtClean="0"/>
              <a:t>Mobile Devices</a:t>
            </a:r>
          </a:p>
          <a:p>
            <a:pPr marL="2520950" lvl="1" indent="-357188"/>
            <a:r>
              <a:rPr lang="en-GB" sz="1800" dirty="0"/>
              <a:t>OGC Open </a:t>
            </a:r>
            <a:r>
              <a:rPr lang="en-GB" sz="1800" dirty="0" err="1"/>
              <a:t>GeoSMS</a:t>
            </a:r>
            <a:endParaRPr lang="en-GB" sz="1800" dirty="0"/>
          </a:p>
          <a:p>
            <a:pPr marL="2520950" lvl="1" indent="-357188"/>
            <a:r>
              <a:rPr lang="en-GB" sz="1800" dirty="0"/>
              <a:t>OGC </a:t>
            </a:r>
            <a:r>
              <a:rPr lang="en-GB" sz="1800" dirty="0" err="1"/>
              <a:t>GeoPackage</a:t>
            </a:r>
            <a:r>
              <a:rPr lang="en-GB" sz="1800" dirty="0"/>
              <a:t> </a:t>
            </a:r>
          </a:p>
          <a:p>
            <a:r>
              <a:rPr lang="en-GB" sz="2000" dirty="0" smtClean="0"/>
              <a:t>Real Time</a:t>
            </a:r>
          </a:p>
          <a:p>
            <a:pPr marL="2520950" lvl="1" indent="-357188"/>
            <a:r>
              <a:rPr lang="en-GB" sz="1800" dirty="0"/>
              <a:t>OGC/ISO Observations &amp; Measurements Schema (O&amp;M) / ISO 19156</a:t>
            </a:r>
          </a:p>
          <a:p>
            <a:pPr marL="2520950" lvl="1" indent="-357188"/>
            <a:r>
              <a:rPr lang="en-GB" sz="1800" dirty="0"/>
              <a:t>OGC Observations and Measurements XML (OMXML)</a:t>
            </a:r>
          </a:p>
          <a:p>
            <a:pPr marL="2520950" lvl="1" indent="-357188"/>
            <a:r>
              <a:rPr lang="en-GB" sz="1800" dirty="0"/>
              <a:t>OGC Sensor Model Language (</a:t>
            </a:r>
            <a:r>
              <a:rPr lang="en-GB" sz="1800" dirty="0" err="1"/>
              <a:t>SensorML</a:t>
            </a:r>
            <a:r>
              <a:rPr lang="en-GB" sz="1800" dirty="0"/>
              <a:t>)</a:t>
            </a:r>
          </a:p>
          <a:p>
            <a:pPr marL="2520950" lvl="1" indent="-357188"/>
            <a:r>
              <a:rPr lang="fr-FR" sz="1800" dirty="0"/>
              <a:t>OGC </a:t>
            </a:r>
            <a:r>
              <a:rPr lang="fr-FR" sz="1800" dirty="0" err="1"/>
              <a:t>Sensor</a:t>
            </a:r>
            <a:r>
              <a:rPr lang="fr-FR" sz="1800" dirty="0"/>
              <a:t> Observations Service (SOS) </a:t>
            </a:r>
          </a:p>
          <a:p>
            <a:pPr marL="2520950" lvl="1" indent="-357188"/>
            <a:r>
              <a:rPr lang="en-GB" sz="1800" dirty="0"/>
              <a:t>OGC Sensor Planning Service (SPS)</a:t>
            </a:r>
          </a:p>
          <a:p>
            <a:r>
              <a:rPr lang="en-GB" sz="2000" dirty="0" err="1" smtClean="0"/>
              <a:t>Geosemantics</a:t>
            </a:r>
            <a:endParaRPr lang="en-GB" sz="2000" dirty="0" smtClean="0"/>
          </a:p>
          <a:p>
            <a:pPr marL="2520950" lvl="1" indent="-357188"/>
            <a:r>
              <a:rPr lang="en-GB" sz="1800" dirty="0"/>
              <a:t>ISO 19150 Geographic information – Ontology</a:t>
            </a:r>
          </a:p>
          <a:p>
            <a:pPr marL="457200" lvl="1" indent="0">
              <a:buNone/>
            </a:pPr>
            <a:endParaRPr lang="en-GB" dirty="0"/>
          </a:p>
        </p:txBody>
      </p:sp>
    </p:spTree>
    <p:extLst>
      <p:ext uri="{BB962C8B-B14F-4D97-AF65-F5344CB8AC3E}">
        <p14:creationId xmlns:p14="http://schemas.microsoft.com/office/powerpoint/2010/main" val="3168006956"/>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Linked Data</a:t>
            </a:r>
            <a:endParaRPr lang="en-CA"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0" y="1540479"/>
            <a:ext cx="4526698" cy="2778352"/>
          </a:xfrm>
        </p:spPr>
      </p:pic>
      <p:sp>
        <p:nvSpPr>
          <p:cNvPr id="6" name="Rectangle 5"/>
          <p:cNvSpPr/>
          <p:nvPr/>
        </p:nvSpPr>
        <p:spPr>
          <a:xfrm>
            <a:off x="4781570" y="4617969"/>
            <a:ext cx="3650358" cy="246221"/>
          </a:xfrm>
          <a:prstGeom prst="rect">
            <a:avLst/>
          </a:prstGeom>
        </p:spPr>
        <p:txBody>
          <a:bodyPr wrap="none">
            <a:spAutoFit/>
          </a:bodyPr>
          <a:lstStyle/>
          <a:p>
            <a:r>
              <a:rPr lang="en-CA" dirty="0"/>
              <a:t>http://data.ordnancesurvey.co.uk/datasets/os-linked-data</a:t>
            </a:r>
          </a:p>
        </p:txBody>
      </p:sp>
      <p:sp>
        <p:nvSpPr>
          <p:cNvPr id="7" name="Rectangle 6"/>
          <p:cNvSpPr/>
          <p:nvPr/>
        </p:nvSpPr>
        <p:spPr>
          <a:xfrm>
            <a:off x="533400" y="1447800"/>
            <a:ext cx="3886200" cy="4547399"/>
          </a:xfrm>
          <a:prstGeom prst="rect">
            <a:avLst/>
          </a:prstGeom>
        </p:spPr>
        <p:txBody>
          <a:bodyPr wrap="square">
            <a:spAutoFit/>
          </a:bodyPr>
          <a:lstStyle/>
          <a:p>
            <a:pPr marL="285750" indent="-285750">
              <a:lnSpc>
                <a:spcPct val="115000"/>
              </a:lnSpc>
              <a:spcAft>
                <a:spcPts val="1000"/>
              </a:spcAft>
              <a:buFont typeface="Arial" panose="020B0604020202020204" pitchFamily="34" charset="0"/>
              <a:buChar char="•"/>
            </a:pPr>
            <a:r>
              <a:rPr lang="en-US" sz="1800" b="0" dirty="0">
                <a:solidFill>
                  <a:schemeClr val="tx2"/>
                </a:solidFill>
                <a:latin typeface="Arial" panose="020B0604020202020204" pitchFamily="34" charset="0"/>
                <a:ea typeface="Calibri" panose="020F0502020204030204" pitchFamily="34" charset="0"/>
                <a:cs typeface="Times New Roman" panose="02020603050405020304" pitchFamily="18" charset="0"/>
              </a:rPr>
              <a:t>A</a:t>
            </a:r>
            <a:r>
              <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 </a:t>
            </a:r>
            <a:r>
              <a:rPr lang="en-US" sz="1800" b="0" dirty="0">
                <a:solidFill>
                  <a:schemeClr val="tx2"/>
                </a:solidFill>
                <a:latin typeface="Arial" panose="020B0604020202020204" pitchFamily="34" charset="0"/>
                <a:ea typeface="Calibri" panose="020F0502020204030204" pitchFamily="34" charset="0"/>
                <a:cs typeface="Times New Roman" panose="02020603050405020304" pitchFamily="18" charset="0"/>
              </a:rPr>
              <a:t>way to interconnect related data resident on the web, and deliver it in a more effective </a:t>
            </a:r>
            <a:r>
              <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manner</a:t>
            </a:r>
          </a:p>
          <a:p>
            <a:pPr marL="285750" indent="-285750">
              <a:lnSpc>
                <a:spcPct val="115000"/>
              </a:lnSpc>
              <a:spcAft>
                <a:spcPts val="1000"/>
              </a:spcAft>
              <a:buFont typeface="Arial" panose="020B0604020202020204" pitchFamily="34" charset="0"/>
              <a:buChar char="•"/>
            </a:pPr>
            <a:r>
              <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a:t>
            </a:r>
            <a:r>
              <a:rPr lang="en-US" sz="1800" b="0" dirty="0">
                <a:solidFill>
                  <a:schemeClr val="tx2"/>
                </a:solidFill>
                <a:latin typeface="Arial" panose="020B0604020202020204" pitchFamily="34" charset="0"/>
                <a:ea typeface="Calibri" panose="020F0502020204030204" pitchFamily="34" charset="0"/>
                <a:cs typeface="Times New Roman" panose="02020603050405020304" pitchFamily="18" charset="0"/>
              </a:rPr>
              <a:t>Web of data" has recently started being populated with geospatial data. </a:t>
            </a:r>
            <a:endPar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Ordnance </a:t>
            </a:r>
            <a:r>
              <a:rPr lang="en-US" sz="1800" b="0" dirty="0">
                <a:solidFill>
                  <a:schemeClr val="tx2"/>
                </a:solidFill>
                <a:latin typeface="Arial" panose="020B0604020202020204" pitchFamily="34" charset="0"/>
                <a:ea typeface="Calibri" panose="020F0502020204030204" pitchFamily="34" charset="0"/>
                <a:cs typeface="Times New Roman" panose="02020603050405020304" pitchFamily="18" charset="0"/>
              </a:rPr>
              <a:t>Survey </a:t>
            </a:r>
            <a:r>
              <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(OS) is </a:t>
            </a:r>
            <a:r>
              <a:rPr lang="en-US" sz="1800" b="0" dirty="0">
                <a:solidFill>
                  <a:schemeClr val="tx2"/>
                </a:solidFill>
                <a:latin typeface="Arial" panose="020B0604020202020204" pitchFamily="34" charset="0"/>
                <a:ea typeface="Calibri" panose="020F0502020204030204" pitchFamily="34" charset="0"/>
                <a:cs typeface="Times New Roman" panose="02020603050405020304" pitchFamily="18" charset="0"/>
              </a:rPr>
              <a:t>the first national mapping agency that has made various kinds of geospatial data from Great Britain available as open linked data</a:t>
            </a:r>
            <a:r>
              <a:rPr lang="en-US" sz="18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US" sz="1400" b="0" dirty="0" smtClean="0">
                <a:solidFill>
                  <a:schemeClr val="tx2"/>
                </a:solidFill>
                <a:latin typeface="Arial" panose="020B0604020202020204" pitchFamily="34" charset="0"/>
                <a:ea typeface="Calibri" panose="020F0502020204030204" pitchFamily="34" charset="0"/>
                <a:cs typeface="Times New Roman" panose="02020603050405020304" pitchFamily="18" charset="0"/>
              </a:rPr>
              <a:t>. </a:t>
            </a:r>
            <a:endParaRPr lang="en-CA" sz="14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5467018"/>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make this work:</a:t>
            </a:r>
            <a:endParaRPr lang="en-GB" dirty="0"/>
          </a:p>
        </p:txBody>
      </p:sp>
      <p:sp>
        <p:nvSpPr>
          <p:cNvPr id="3" name="Content Placeholder 2"/>
          <p:cNvSpPr>
            <a:spLocks noGrp="1"/>
          </p:cNvSpPr>
          <p:nvPr>
            <p:ph idx="1"/>
          </p:nvPr>
        </p:nvSpPr>
        <p:spPr/>
        <p:txBody>
          <a:bodyPr/>
          <a:lstStyle/>
          <a:p>
            <a:endParaRPr lang="en-US" dirty="0" smtClean="0"/>
          </a:p>
          <a:p>
            <a:r>
              <a:rPr lang="en-US" dirty="0" smtClean="0"/>
              <a:t>Organizations </a:t>
            </a:r>
            <a:r>
              <a:rPr lang="en-US" dirty="0"/>
              <a:t>must agree &amp; commit to use standards in their SDI </a:t>
            </a:r>
          </a:p>
          <a:p>
            <a:endParaRPr lang="en-US" dirty="0"/>
          </a:p>
          <a:p>
            <a:r>
              <a:rPr lang="en-US" dirty="0"/>
              <a:t>Make clear statements in policy  </a:t>
            </a:r>
          </a:p>
          <a:p>
            <a:endParaRPr lang="en-US" dirty="0"/>
          </a:p>
          <a:p>
            <a:r>
              <a:rPr lang="en-US" dirty="0"/>
              <a:t>Use procurement language that requires vendors to offer standards-based solutions </a:t>
            </a:r>
            <a:endParaRPr lang="en-CA" dirty="0"/>
          </a:p>
          <a:p>
            <a:endParaRPr lang="en-GB" dirty="0"/>
          </a:p>
        </p:txBody>
      </p:sp>
    </p:spTree>
    <p:extLst>
      <p:ext uri="{BB962C8B-B14F-4D97-AF65-F5344CB8AC3E}">
        <p14:creationId xmlns:p14="http://schemas.microsoft.com/office/powerpoint/2010/main" val="3951838801"/>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Discrete Global Grid System</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90600"/>
            <a:ext cx="8090368" cy="5410200"/>
          </a:xfrm>
        </p:spPr>
      </p:pic>
    </p:spTree>
    <p:extLst>
      <p:ext uri="{BB962C8B-B14F-4D97-AF65-F5344CB8AC3E}">
        <p14:creationId xmlns:p14="http://schemas.microsoft.com/office/powerpoint/2010/main" val="64302168"/>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lstStyle/>
          <a:p>
            <a:endParaRPr lang="en-US" sz="1800" dirty="0" smtClean="0"/>
          </a:p>
          <a:p>
            <a:r>
              <a:rPr lang="en-US" sz="1800" dirty="0" smtClean="0"/>
              <a:t>Standardization </a:t>
            </a:r>
            <a:r>
              <a:rPr lang="en-US" sz="1800" dirty="0"/>
              <a:t>is the reason for the success of the Internet, the World Wide Web, e-commerce, and the emerging wireless </a:t>
            </a:r>
            <a:r>
              <a:rPr lang="en-US" sz="1800" dirty="0" smtClean="0"/>
              <a:t>revolution</a:t>
            </a:r>
          </a:p>
          <a:p>
            <a:endParaRPr lang="en-US" sz="1800" dirty="0" smtClean="0"/>
          </a:p>
          <a:p>
            <a:r>
              <a:rPr lang="en-US" sz="1800" dirty="0" smtClean="0"/>
              <a:t>Advances </a:t>
            </a:r>
            <a:r>
              <a:rPr lang="en-US" sz="1800" dirty="0"/>
              <a:t>in technology </a:t>
            </a:r>
            <a:r>
              <a:rPr lang="en-US" sz="1800" dirty="0" smtClean="0"/>
              <a:t>change </a:t>
            </a:r>
            <a:r>
              <a:rPr lang="en-US" sz="1800" dirty="0"/>
              <a:t>organizational structures, workflows and business </a:t>
            </a:r>
            <a:r>
              <a:rPr lang="en-US" sz="1800" dirty="0" smtClean="0"/>
              <a:t>models</a:t>
            </a:r>
          </a:p>
          <a:p>
            <a:endParaRPr lang="en-US" sz="1800" dirty="0" smtClean="0"/>
          </a:p>
          <a:p>
            <a:r>
              <a:rPr lang="en-US" sz="1800" dirty="0" smtClean="0"/>
              <a:t>The </a:t>
            </a:r>
            <a:r>
              <a:rPr lang="en-US" sz="1800" dirty="0"/>
              <a:t>pace of change requires </a:t>
            </a:r>
            <a:r>
              <a:rPr lang="en-US" sz="1800" b="1" dirty="0"/>
              <a:t>new</a:t>
            </a:r>
            <a:r>
              <a:rPr lang="en-US" sz="1800" dirty="0"/>
              <a:t> thinking about national SDI roles and investments, and a commitment to interoperability based on open standards is essential in dealing with this </a:t>
            </a:r>
            <a:r>
              <a:rPr lang="en-US" sz="1800" dirty="0" smtClean="0"/>
              <a:t>transition</a:t>
            </a:r>
          </a:p>
          <a:p>
            <a:endParaRPr lang="en-US" sz="1800" dirty="0" smtClean="0"/>
          </a:p>
          <a:p>
            <a:pPr marL="0" indent="0" algn="ctr">
              <a:buNone/>
            </a:pPr>
            <a:r>
              <a:rPr lang="en-CA" sz="1600" b="1" i="1" dirty="0"/>
              <a:t>“Interoperability seems to be about the integration of information. What it’s really </a:t>
            </a:r>
            <a:br>
              <a:rPr lang="en-CA" sz="1600" b="1" i="1" dirty="0"/>
            </a:br>
            <a:r>
              <a:rPr lang="en-CA" sz="1600" b="1" i="1" dirty="0"/>
              <a:t>about is the coordination of organizational behavior.” </a:t>
            </a:r>
            <a:endParaRPr lang="en-CA" sz="1600" b="1" i="1" dirty="0" smtClean="0"/>
          </a:p>
          <a:p>
            <a:pPr marL="0" indent="0">
              <a:buNone/>
            </a:pPr>
            <a:endParaRPr lang="en-CA" sz="1800" dirty="0" smtClean="0"/>
          </a:p>
          <a:p>
            <a:pPr marL="0" indent="0">
              <a:buNone/>
            </a:pPr>
            <a:r>
              <a:rPr lang="en-CA" sz="1800" dirty="0" smtClean="0"/>
              <a:t>David Schell, Founder, OGC</a:t>
            </a:r>
            <a:endParaRPr lang="en-CA" sz="1800" dirty="0"/>
          </a:p>
          <a:p>
            <a:pPr marL="0" indent="0">
              <a:buNone/>
            </a:pPr>
            <a:endParaRPr lang="en-CA" sz="1800" dirty="0"/>
          </a:p>
          <a:p>
            <a:endParaRPr lang="en-US" sz="1800" dirty="0" smtClean="0"/>
          </a:p>
          <a:p>
            <a:endParaRPr lang="en-US" dirty="0" smtClean="0"/>
          </a:p>
        </p:txBody>
      </p:sp>
    </p:spTree>
    <p:extLst>
      <p:ext uri="{BB962C8B-B14F-4D97-AF65-F5344CB8AC3E}">
        <p14:creationId xmlns:p14="http://schemas.microsoft.com/office/powerpoint/2010/main" val="3935493732"/>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6" name="TextBox 5"/>
          <p:cNvSpPr txBox="1"/>
          <p:nvPr/>
        </p:nvSpPr>
        <p:spPr>
          <a:xfrm>
            <a:off x="2362200" y="1676400"/>
            <a:ext cx="5257800" cy="1676400"/>
          </a:xfrm>
          <a:prstGeom prst="rect">
            <a:avLst/>
          </a:prstGeom>
          <a:noFill/>
        </p:spPr>
        <p:txBody>
          <a:bodyPr wrap="square" rtlCol="0">
            <a:noAutofit/>
          </a:bodyPr>
          <a:lstStyle/>
          <a:p>
            <a:endParaRPr lang="en-CA" dirty="0" err="1" smtClean="0"/>
          </a:p>
        </p:txBody>
      </p:sp>
      <p:sp>
        <p:nvSpPr>
          <p:cNvPr id="7" name="Rectangle 3"/>
          <p:cNvSpPr txBox="1">
            <a:spLocks noChangeArrowheads="1"/>
          </p:cNvSpPr>
          <p:nvPr/>
        </p:nvSpPr>
        <p:spPr bwMode="auto">
          <a:xfrm>
            <a:off x="1523999" y="983446"/>
            <a:ext cx="6400800" cy="72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20000"/>
              </a:spcBef>
              <a:spcAft>
                <a:spcPct val="0"/>
              </a:spcAft>
              <a:buClr>
                <a:srgbClr val="092E5C"/>
              </a:buClr>
              <a:buChar char="•"/>
              <a:defRPr sz="2800">
                <a:solidFill>
                  <a:schemeClr val="tx2"/>
                </a:solidFill>
                <a:latin typeface="+mn-lt"/>
                <a:ea typeface="MS PGothic" pitchFamily="34" charset="-128"/>
                <a:cs typeface="+mn-cs"/>
              </a:defRPr>
            </a:lvl1pPr>
            <a:lvl2pPr marL="569913" indent="-222250"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defRPr>
            </a:lvl2pPr>
            <a:lvl3pPr marL="912813" indent="-22860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defRPr>
            </a:lvl3pPr>
            <a:lvl4pPr marL="1255713" indent="-228600" algn="l" rtl="0" eaLnBrk="0" fontAlgn="base" hangingPunct="0">
              <a:spcBef>
                <a:spcPct val="20000"/>
              </a:spcBef>
              <a:spcAft>
                <a:spcPct val="0"/>
              </a:spcAft>
              <a:buClr>
                <a:srgbClr val="092E5C"/>
              </a:buClr>
              <a:buChar char="–"/>
              <a:defRPr sz="1800">
                <a:solidFill>
                  <a:schemeClr val="tx2"/>
                </a:solidFill>
                <a:latin typeface="+mn-lt"/>
                <a:ea typeface="MS PGothic" pitchFamily="34" charset="-128"/>
              </a:defRPr>
            </a:lvl4pPr>
            <a:lvl5pPr marL="1598613" indent="-228600" algn="l" rtl="0" eaLnBrk="0" fontAlgn="base" hangingPunct="0">
              <a:spcBef>
                <a:spcPct val="20000"/>
              </a:spcBef>
              <a:spcAft>
                <a:spcPct val="0"/>
              </a:spcAft>
              <a:buClr>
                <a:srgbClr val="092E5C"/>
              </a:buClr>
              <a:buChar char="»"/>
              <a:defRPr sz="1800">
                <a:solidFill>
                  <a:schemeClr val="tx2"/>
                </a:solidFill>
                <a:latin typeface="+mn-lt"/>
                <a:ea typeface="MS PGothic" pitchFamily="34" charset="-128"/>
              </a:defRPr>
            </a:lvl5pPr>
            <a:lvl6pPr marL="2055813" indent="-228600" algn="l" rtl="0" eaLnBrk="0" fontAlgn="base" hangingPunct="0">
              <a:spcBef>
                <a:spcPct val="20000"/>
              </a:spcBef>
              <a:spcAft>
                <a:spcPct val="0"/>
              </a:spcAft>
              <a:buClr>
                <a:srgbClr val="092E5C"/>
              </a:buClr>
              <a:buChar char="»"/>
              <a:defRPr sz="18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8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8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800">
                <a:solidFill>
                  <a:schemeClr val="tx2"/>
                </a:solidFill>
                <a:latin typeface="+mn-lt"/>
              </a:defRPr>
            </a:lvl9pPr>
          </a:lstStyle>
          <a:p>
            <a:pPr marL="0" indent="0" algn="ctr">
              <a:buNone/>
            </a:pPr>
            <a:endParaRPr lang="en-US" sz="1600" b="0" kern="0" dirty="0">
              <a:cs typeface="Arial" pitchFamily="34" charset="0"/>
            </a:endParaRPr>
          </a:p>
          <a:p>
            <a:pPr marL="0" indent="0" algn="ctr">
              <a:buNone/>
            </a:pPr>
            <a:r>
              <a:rPr lang="en-US" sz="1600" b="0" u="sng" kern="0" dirty="0" smtClean="0">
                <a:cs typeface="Arial" pitchFamily="34" charset="0"/>
              </a:rPr>
              <a:t>2016 </a:t>
            </a:r>
            <a:r>
              <a:rPr lang="en-US" sz="1600" b="0" u="sng" kern="0" dirty="0" smtClean="0">
                <a:cs typeface="Arial" pitchFamily="34" charset="0"/>
              </a:rPr>
              <a:t>OGC Meetings</a:t>
            </a:r>
          </a:p>
        </p:txBody>
      </p:sp>
      <p:sp>
        <p:nvSpPr>
          <p:cNvPr id="8" name="Rectangle 7"/>
          <p:cNvSpPr/>
          <p:nvPr/>
        </p:nvSpPr>
        <p:spPr>
          <a:xfrm>
            <a:off x="2438400" y="5153880"/>
            <a:ext cx="4572000" cy="923330"/>
          </a:xfrm>
          <a:prstGeom prst="rect">
            <a:avLst/>
          </a:prstGeom>
        </p:spPr>
        <p:txBody>
          <a:bodyPr>
            <a:spAutoFit/>
          </a:bodyPr>
          <a:lstStyle/>
          <a:p>
            <a:pPr lvl="0" algn="ctr" eaLnBrk="0" hangingPunct="0">
              <a:spcBef>
                <a:spcPct val="20000"/>
              </a:spcBef>
              <a:buClr>
                <a:srgbClr val="092E5C"/>
              </a:buClr>
            </a:pPr>
            <a:r>
              <a:rPr lang="en-CA" sz="1800" b="0" i="1" kern="0" dirty="0">
                <a:solidFill>
                  <a:srgbClr val="092E5C"/>
                </a:solidFill>
                <a:latin typeface="Arial"/>
                <a:hlinkClick r:id="rId2"/>
              </a:rPr>
              <a:t>Apply</a:t>
            </a:r>
            <a:r>
              <a:rPr lang="en-CA" sz="1800" b="0" i="1" kern="0" dirty="0">
                <a:solidFill>
                  <a:srgbClr val="092E5C"/>
                </a:solidFill>
                <a:latin typeface="Arial"/>
              </a:rPr>
              <a:t> to </a:t>
            </a:r>
            <a:r>
              <a:rPr lang="en-CA" sz="1800" b="0" i="1" kern="0" dirty="0">
                <a:solidFill>
                  <a:srgbClr val="092E5C"/>
                </a:solidFill>
                <a:latin typeface="Arial"/>
                <a:hlinkClick r:id="rId3"/>
              </a:rPr>
              <a:t>join</a:t>
            </a:r>
            <a:r>
              <a:rPr lang="en-CA" sz="1800" b="0" i="1" kern="0" dirty="0">
                <a:solidFill>
                  <a:srgbClr val="092E5C"/>
                </a:solidFill>
                <a:latin typeface="Arial"/>
              </a:rPr>
              <a:t> OGC  </a:t>
            </a:r>
            <a:r>
              <a:rPr lang="en-CA" sz="1800" b="0" i="1" kern="0" dirty="0" smtClean="0">
                <a:solidFill>
                  <a:srgbClr val="092E5C"/>
                </a:solidFill>
                <a:latin typeface="Arial"/>
              </a:rPr>
              <a:t>and  </a:t>
            </a:r>
            <a:r>
              <a:rPr lang="en-CA" sz="1800" b="0" i="1" kern="0" dirty="0">
                <a:solidFill>
                  <a:srgbClr val="092E5C"/>
                </a:solidFill>
                <a:latin typeface="Arial"/>
              </a:rPr>
              <a:t>contribute  to the </a:t>
            </a:r>
            <a:r>
              <a:rPr lang="en-CA" sz="1800" b="0" i="1" kern="0" dirty="0" smtClean="0">
                <a:solidFill>
                  <a:srgbClr val="092E5C"/>
                </a:solidFill>
                <a:latin typeface="Arial"/>
              </a:rPr>
              <a:t>Local, National and Global </a:t>
            </a:r>
            <a:r>
              <a:rPr lang="en-CA" sz="1800" b="0" i="1" kern="0" dirty="0">
                <a:solidFill>
                  <a:srgbClr val="092E5C"/>
                </a:solidFill>
                <a:latin typeface="Arial"/>
              </a:rPr>
              <a:t>collaboration </a:t>
            </a:r>
            <a:r>
              <a:rPr lang="en-CA" sz="1800" b="0" i="1" kern="0" dirty="0" smtClean="0">
                <a:solidFill>
                  <a:srgbClr val="092E5C"/>
                </a:solidFill>
                <a:latin typeface="Arial"/>
              </a:rPr>
              <a:t>process!</a:t>
            </a:r>
            <a:endParaRPr lang="en-CA" sz="1600" b="0" i="1" kern="0" dirty="0">
              <a:solidFill>
                <a:srgbClr val="092E5C"/>
              </a:solidFill>
              <a:latin typeface="Aria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999" y="1676400"/>
            <a:ext cx="5715001" cy="3192037"/>
          </a:xfrm>
          <a:prstGeom prst="rect">
            <a:avLst/>
          </a:prstGeom>
        </p:spPr>
      </p:pic>
      <p:sp>
        <p:nvSpPr>
          <p:cNvPr id="4" name="TextBox 3"/>
          <p:cNvSpPr txBox="1"/>
          <p:nvPr/>
        </p:nvSpPr>
        <p:spPr>
          <a:xfrm>
            <a:off x="4991100" y="4447561"/>
            <a:ext cx="2514600" cy="372637"/>
          </a:xfrm>
          <a:prstGeom prst="rect">
            <a:avLst/>
          </a:prstGeom>
          <a:noFill/>
        </p:spPr>
        <p:txBody>
          <a:bodyPr wrap="square" rtlCol="0">
            <a:noAutofit/>
          </a:bodyPr>
          <a:lstStyle/>
          <a:p>
            <a:pPr algn="ctr"/>
            <a:r>
              <a:rPr lang="en-CA" dirty="0" smtClean="0"/>
              <a:t>Taichung, Taiwan, GIS-FCU</a:t>
            </a:r>
          </a:p>
        </p:txBody>
      </p:sp>
      <p:sp>
        <p:nvSpPr>
          <p:cNvPr id="9" name="TextBox 8"/>
          <p:cNvSpPr txBox="1"/>
          <p:nvPr/>
        </p:nvSpPr>
        <p:spPr>
          <a:xfrm>
            <a:off x="4991100" y="3638243"/>
            <a:ext cx="2514600" cy="372637"/>
          </a:xfrm>
          <a:prstGeom prst="rect">
            <a:avLst/>
          </a:prstGeom>
          <a:noFill/>
        </p:spPr>
        <p:txBody>
          <a:bodyPr wrap="square" rtlCol="0">
            <a:noAutofit/>
          </a:bodyPr>
          <a:lstStyle/>
          <a:p>
            <a:pPr algn="ctr"/>
            <a:r>
              <a:rPr lang="en-CA" dirty="0" smtClean="0"/>
              <a:t>CAE</a:t>
            </a:r>
          </a:p>
        </p:txBody>
      </p:sp>
      <p:sp>
        <p:nvSpPr>
          <p:cNvPr id="10" name="TextBox 9"/>
          <p:cNvSpPr txBox="1"/>
          <p:nvPr/>
        </p:nvSpPr>
        <p:spPr>
          <a:xfrm>
            <a:off x="4914900" y="2807596"/>
            <a:ext cx="2514600" cy="372637"/>
          </a:xfrm>
          <a:prstGeom prst="rect">
            <a:avLst/>
          </a:prstGeom>
          <a:noFill/>
        </p:spPr>
        <p:txBody>
          <a:bodyPr wrap="square" rtlCol="0">
            <a:noAutofit/>
          </a:bodyPr>
          <a:lstStyle/>
          <a:p>
            <a:pPr algn="ctr"/>
            <a:r>
              <a:rPr lang="en-CA" dirty="0" smtClean="0"/>
              <a:t>University College, Dublin</a:t>
            </a:r>
          </a:p>
        </p:txBody>
      </p:sp>
      <p:sp>
        <p:nvSpPr>
          <p:cNvPr id="11" name="TextBox 10"/>
          <p:cNvSpPr txBox="1"/>
          <p:nvPr/>
        </p:nvSpPr>
        <p:spPr>
          <a:xfrm>
            <a:off x="4876800" y="1998278"/>
            <a:ext cx="2514600" cy="372637"/>
          </a:xfrm>
          <a:prstGeom prst="rect">
            <a:avLst/>
          </a:prstGeom>
          <a:noFill/>
        </p:spPr>
        <p:txBody>
          <a:bodyPr wrap="square" rtlCol="0">
            <a:noAutofit/>
          </a:bodyPr>
          <a:lstStyle/>
          <a:p>
            <a:pPr algn="ctr"/>
            <a:r>
              <a:rPr lang="en-CA" dirty="0" smtClean="0"/>
              <a:t>World Bank</a:t>
            </a:r>
          </a:p>
        </p:txBody>
      </p:sp>
    </p:spTree>
    <p:extLst>
      <p:ext uri="{BB962C8B-B14F-4D97-AF65-F5344CB8AC3E}">
        <p14:creationId xmlns:p14="http://schemas.microsoft.com/office/powerpoint/2010/main" val="192623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Links</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r>
              <a:rPr lang="en-CA" dirty="0" smtClean="0"/>
              <a:t>Documents:</a:t>
            </a:r>
          </a:p>
          <a:p>
            <a:pPr>
              <a:buFont typeface="Arial" panose="020B0604020202020204" pitchFamily="34" charset="0"/>
              <a:buChar char="•"/>
            </a:pPr>
            <a:r>
              <a:rPr lang="en-CA" dirty="0" smtClean="0">
                <a:hlinkClick r:id="rId2"/>
              </a:rPr>
              <a:t>Standards Guide</a:t>
            </a:r>
            <a:endParaRPr lang="en-CA" dirty="0" smtClean="0"/>
          </a:p>
          <a:p>
            <a:pPr>
              <a:buFont typeface="Arial" panose="020B0604020202020204" pitchFamily="34" charset="0"/>
              <a:buChar char="•"/>
            </a:pPr>
            <a:r>
              <a:rPr lang="en-CA" dirty="0" smtClean="0">
                <a:hlinkClick r:id="rId3"/>
              </a:rPr>
              <a:t>Companion Document</a:t>
            </a:r>
            <a:endParaRPr lang="en-CA" dirty="0" smtClean="0"/>
          </a:p>
          <a:p>
            <a:pPr marL="0" indent="0">
              <a:buNone/>
            </a:pPr>
            <a:endParaRPr lang="en-CA" dirty="0" smtClean="0"/>
          </a:p>
          <a:p>
            <a:pPr marL="0" indent="0">
              <a:buNone/>
            </a:pPr>
            <a:r>
              <a:rPr lang="en-CA" dirty="0" smtClean="0"/>
              <a:t>UN-GGIM Collaborators:</a:t>
            </a:r>
            <a:endParaRPr lang="en-CA" dirty="0"/>
          </a:p>
          <a:p>
            <a:pPr>
              <a:buFont typeface="Arial" panose="020B0604020202020204" pitchFamily="34" charset="0"/>
              <a:buChar char="•"/>
            </a:pPr>
            <a:r>
              <a:rPr lang="en-CA" dirty="0" smtClean="0">
                <a:hlinkClick r:id="rId4"/>
              </a:rPr>
              <a:t>International Hydrographic Organisation</a:t>
            </a:r>
            <a:endParaRPr lang="en-US" dirty="0"/>
          </a:p>
          <a:p>
            <a:pPr>
              <a:buFont typeface="Arial" panose="020B0604020202020204" pitchFamily="34" charset="0"/>
              <a:buChar char="•"/>
            </a:pPr>
            <a:r>
              <a:rPr lang="en-CA" dirty="0" smtClean="0">
                <a:hlinkClick r:id="rId5"/>
              </a:rPr>
              <a:t>International Standards Organisation TC-211</a:t>
            </a:r>
            <a:endParaRPr lang="en-CA" dirty="0" smtClean="0"/>
          </a:p>
          <a:p>
            <a:pPr>
              <a:buFont typeface="Arial" panose="020B0604020202020204" pitchFamily="34" charset="0"/>
              <a:buChar char="•"/>
            </a:pPr>
            <a:r>
              <a:rPr lang="en-CA" dirty="0" smtClean="0">
                <a:hlinkClick r:id="rId6"/>
              </a:rPr>
              <a:t>Open Geospatial Consortium</a:t>
            </a:r>
            <a:endParaRPr lang="en-CA" dirty="0"/>
          </a:p>
        </p:txBody>
      </p:sp>
    </p:spTree>
    <p:extLst>
      <p:ext uri="{BB962C8B-B14F-4D97-AF65-F5344CB8AC3E}">
        <p14:creationId xmlns:p14="http://schemas.microsoft.com/office/powerpoint/2010/main" val="3414016873"/>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295" y="1289661"/>
            <a:ext cx="3965575" cy="3323987"/>
          </a:xfrm>
          <a:prstGeom prst="rect">
            <a:avLst/>
          </a:prstGeom>
        </p:spPr>
        <p:txBody>
          <a:bodyPr wrap="square">
            <a:spAutoFit/>
          </a:bodyPr>
          <a:lstStyle/>
          <a:p>
            <a:pPr marL="285750" indent="-285750">
              <a:buFont typeface="Arial" panose="020B0604020202020204" pitchFamily="34" charset="0"/>
              <a:buChar char="•"/>
            </a:pPr>
            <a:r>
              <a:rPr lang="en-CA" sz="1800" b="0" dirty="0" smtClean="0">
                <a:solidFill>
                  <a:schemeClr val="tx2"/>
                </a:solidFill>
                <a:latin typeface="Arial" panose="020B0604020202020204" pitchFamily="34" charset="0"/>
              </a:rPr>
              <a:t>2013 UNGGIM Secretariat request  OGC, ISO &amp; IHO to create a non-technical guide explaining the role and importance of open geospatial standards. </a:t>
            </a:r>
          </a:p>
          <a:p>
            <a:endParaRPr lang="en-CA" sz="1500" b="0" dirty="0" smtClean="0">
              <a:solidFill>
                <a:schemeClr val="tx2"/>
              </a:solidFill>
              <a:latin typeface="Arial" panose="020B0604020202020204" pitchFamily="34" charset="0"/>
            </a:endParaRPr>
          </a:p>
          <a:p>
            <a:pPr marL="285750" indent="-285750">
              <a:buFont typeface="Arial" panose="020B0604020202020204" pitchFamily="34" charset="0"/>
              <a:buChar char="•"/>
            </a:pPr>
            <a:r>
              <a:rPr lang="en-CA" sz="1500" b="0" dirty="0" smtClean="0">
                <a:solidFill>
                  <a:schemeClr val="tx2"/>
                </a:solidFill>
                <a:latin typeface="Arial" panose="020B0604020202020204" pitchFamily="34" charset="0"/>
              </a:rPr>
              <a:t>The Result:</a:t>
            </a:r>
          </a:p>
          <a:p>
            <a:pPr marL="742950" lvl="1" indent="-285750">
              <a:buFont typeface="Arial" panose="020B0604020202020204" pitchFamily="34" charset="0"/>
              <a:buChar char="•"/>
            </a:pPr>
            <a:r>
              <a:rPr lang="en-CA" sz="1500" b="0" dirty="0" smtClean="0">
                <a:solidFill>
                  <a:schemeClr val="tx2"/>
                </a:solidFill>
                <a:latin typeface="Arial" panose="020B0604020202020204" pitchFamily="34" charset="0"/>
              </a:rPr>
              <a:t>The Guide to the Role of Standards in Geospatial Information Management</a:t>
            </a:r>
          </a:p>
          <a:p>
            <a:pPr marL="742950" lvl="1" indent="-285750">
              <a:buFont typeface="Arial" panose="020B0604020202020204" pitchFamily="34" charset="0"/>
              <a:buChar char="•"/>
            </a:pPr>
            <a:r>
              <a:rPr lang="en-CA" sz="1500" b="0" dirty="0" smtClean="0">
                <a:solidFill>
                  <a:schemeClr val="tx2"/>
                </a:solidFill>
                <a:latin typeface="Arial" panose="020B0604020202020204" pitchFamily="34" charset="0"/>
              </a:rPr>
              <a:t>A Companion Document on Standards by Tier</a:t>
            </a:r>
          </a:p>
          <a:p>
            <a:endParaRPr lang="en-CA" sz="1500" b="0" dirty="0" smtClean="0">
              <a:solidFill>
                <a:schemeClr val="tx2"/>
              </a:solidFill>
              <a:latin typeface="Arial" panose="020B0604020202020204" pitchFamily="34" charset="0"/>
            </a:endParaRPr>
          </a:p>
        </p:txBody>
      </p:sp>
      <p:sp>
        <p:nvSpPr>
          <p:cNvPr id="4" name="Rectangle 2"/>
          <p:cNvSpPr txBox="1">
            <a:spLocks noChangeArrowheads="1"/>
          </p:cNvSpPr>
          <p:nvPr/>
        </p:nvSpPr>
        <p:spPr bwMode="auto">
          <a:xfrm>
            <a:off x="346075" y="152400"/>
            <a:ext cx="8458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j-cs"/>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a:lstStyle>
          <a:p>
            <a:pPr>
              <a:defRPr/>
            </a:pPr>
            <a:r>
              <a:rPr lang="en-US" b="0" kern="0" dirty="0" smtClean="0"/>
              <a:t>UN-GGIM Standards Guide - Background</a:t>
            </a:r>
          </a:p>
        </p:txBody>
      </p:sp>
      <p:pic>
        <p:nvPicPr>
          <p:cNvPr id="6" name="Picture 5"/>
          <p:cNvPicPr>
            <a:picLocks noChangeAspect="1"/>
          </p:cNvPicPr>
          <p:nvPr/>
        </p:nvPicPr>
        <p:blipFill>
          <a:blip r:embed="rId3"/>
          <a:stretch>
            <a:fillRect/>
          </a:stretch>
        </p:blipFill>
        <p:spPr>
          <a:xfrm>
            <a:off x="4575175" y="1269405"/>
            <a:ext cx="2418235" cy="292159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400800" y="3206221"/>
            <a:ext cx="2295737" cy="2831967"/>
          </a:xfrm>
          <a:prstGeom prst="rect">
            <a:avLst/>
          </a:prstGeom>
          <a:ln>
            <a:solidFill>
              <a:schemeClr val="tx1"/>
            </a:solidFill>
          </a:ln>
        </p:spPr>
      </p:pic>
      <p:sp>
        <p:nvSpPr>
          <p:cNvPr id="5" name="Rectangle 4"/>
          <p:cNvSpPr/>
          <p:nvPr/>
        </p:nvSpPr>
        <p:spPr>
          <a:xfrm>
            <a:off x="717881" y="4615029"/>
            <a:ext cx="5066411" cy="1477328"/>
          </a:xfrm>
          <a:prstGeom prst="rect">
            <a:avLst/>
          </a:prstGeom>
        </p:spPr>
        <p:txBody>
          <a:bodyPr wrap="square">
            <a:spAutoFit/>
          </a:bodyPr>
          <a:lstStyle/>
          <a:p>
            <a:pPr algn="ctr"/>
            <a:r>
              <a:rPr lang="en-CA" sz="1800" dirty="0">
                <a:solidFill>
                  <a:srgbClr val="000066"/>
                </a:solidFill>
                <a:latin typeface="+mn-lt"/>
              </a:rPr>
              <a:t>The guide provides a model for the phased implementation of geospatial standards, considering  the different levels of experience and expertise of the players involved.</a:t>
            </a:r>
          </a:p>
        </p:txBody>
      </p:sp>
    </p:spTree>
    <p:extLst>
      <p:ext uri="{BB962C8B-B14F-4D97-AF65-F5344CB8AC3E}">
        <p14:creationId xmlns:p14="http://schemas.microsoft.com/office/powerpoint/2010/main" val="3795117997"/>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The Goal:  Sustainable Interoperability!</a:t>
            </a:r>
            <a:endParaRPr lang="en-CA" dirty="0"/>
          </a:p>
        </p:txBody>
      </p:sp>
      <p:pic>
        <p:nvPicPr>
          <p:cNvPr id="7172" name="Picture 2" descr="C:\Users\Taylor\Documents\OGC\Potential Images\fence interop.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66800" y="1066800"/>
            <a:ext cx="2744463" cy="19208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601" y="1035050"/>
            <a:ext cx="2819102" cy="195845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982" y="3589218"/>
            <a:ext cx="2723281" cy="240426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600" y="3622066"/>
            <a:ext cx="2847677" cy="2371419"/>
          </a:xfrm>
          <a:prstGeom prst="rect">
            <a:avLst/>
          </a:prstGeom>
        </p:spPr>
      </p:pic>
      <p:sp>
        <p:nvSpPr>
          <p:cNvPr id="6" name="TextBox 5"/>
          <p:cNvSpPr txBox="1"/>
          <p:nvPr/>
        </p:nvSpPr>
        <p:spPr>
          <a:xfrm>
            <a:off x="1814512" y="2202886"/>
            <a:ext cx="5638800" cy="2521514"/>
          </a:xfrm>
          <a:prstGeom prst="rect">
            <a:avLst/>
          </a:prstGeom>
          <a:solidFill>
            <a:schemeClr val="tx2">
              <a:lumMod val="25000"/>
              <a:lumOff val="75000"/>
            </a:schemeClr>
          </a:solidFill>
        </p:spPr>
        <p:txBody>
          <a:bodyPr wrap="square" rtlCol="0">
            <a:noAutofit/>
          </a:bodyPr>
          <a:lstStyle/>
          <a:p>
            <a:pPr algn="ctr"/>
            <a:r>
              <a:rPr lang="en-CA" sz="1600" b="0" dirty="0">
                <a:latin typeface="Arial" panose="020B0604020202020204" pitchFamily="34" charset="0"/>
                <a:cs typeface="Arial" panose="020B0604020202020204" pitchFamily="34" charset="0"/>
              </a:rPr>
              <a:t>"</a:t>
            </a:r>
            <a:r>
              <a:rPr lang="en-CA" sz="1800" u="sng" dirty="0">
                <a:latin typeface="Arial" panose="020B0604020202020204" pitchFamily="34" charset="0"/>
                <a:cs typeface="Arial" panose="020B0604020202020204" pitchFamily="34" charset="0"/>
              </a:rPr>
              <a:t>Open d</a:t>
            </a:r>
            <a:r>
              <a:rPr lang="en-CA" sz="1800" u="sng" dirty="0" smtClean="0">
                <a:latin typeface="Arial" panose="020B0604020202020204" pitchFamily="34" charset="0"/>
                <a:cs typeface="Arial" panose="020B0604020202020204" pitchFamily="34" charset="0"/>
              </a:rPr>
              <a:t>ata </a:t>
            </a:r>
            <a:r>
              <a:rPr lang="en-CA" sz="1800" u="sng" dirty="0">
                <a:latin typeface="Arial" panose="020B0604020202020204" pitchFamily="34" charset="0"/>
                <a:cs typeface="Arial" panose="020B0604020202020204" pitchFamily="34" charset="0"/>
              </a:rPr>
              <a:t>, open standards and technologies </a:t>
            </a:r>
            <a:r>
              <a:rPr lang="en-CA" sz="1600" b="0" dirty="0">
                <a:latin typeface="Arial" panose="020B0604020202020204" pitchFamily="34" charset="0"/>
                <a:cs typeface="Arial" panose="020B0604020202020204" pitchFamily="34" charset="0"/>
              </a:rPr>
              <a:t>that implement standards </a:t>
            </a:r>
            <a:r>
              <a:rPr lang="en-CA" sz="1800" u="sng" dirty="0">
                <a:latin typeface="Arial" panose="020B0604020202020204" pitchFamily="34" charset="0"/>
                <a:cs typeface="Arial" panose="020B0604020202020204" pitchFamily="34" charset="0"/>
              </a:rPr>
              <a:t>are all critical </a:t>
            </a:r>
            <a:r>
              <a:rPr lang="en-CA" sz="1600" b="0" dirty="0">
                <a:latin typeface="Arial" panose="020B0604020202020204" pitchFamily="34" charset="0"/>
                <a:cs typeface="Arial" panose="020B0604020202020204" pitchFamily="34" charset="0"/>
              </a:rPr>
              <a:t>to the goals of </a:t>
            </a:r>
            <a:r>
              <a:rPr lang="en-CA" sz="1600" b="0" dirty="0" smtClean="0">
                <a:latin typeface="Arial" panose="020B0604020202020204" pitchFamily="34" charset="0"/>
                <a:cs typeface="Arial" panose="020B0604020202020204" pitchFamily="34" charset="0"/>
              </a:rPr>
              <a:t>GEO to </a:t>
            </a:r>
            <a:r>
              <a:rPr lang="en-CA" sz="1600" b="0" dirty="0">
                <a:latin typeface="Arial" panose="020B0604020202020204" pitchFamily="34" charset="0"/>
                <a:cs typeface="Arial" panose="020B0604020202020204" pitchFamily="34" charset="0"/>
              </a:rPr>
              <a:t>"unleash the power of EO" for the greater benefit  of </a:t>
            </a:r>
            <a:r>
              <a:rPr lang="en-CA" sz="1600" b="0" dirty="0" smtClean="0">
                <a:latin typeface="Arial" panose="020B0604020202020204" pitchFamily="34" charset="0"/>
                <a:cs typeface="Arial" panose="020B0604020202020204" pitchFamily="34" charset="0"/>
              </a:rPr>
              <a:t>society</a:t>
            </a:r>
            <a:r>
              <a:rPr lang="en-CA" sz="1600" b="0" dirty="0">
                <a:latin typeface="Arial" panose="020B0604020202020204" pitchFamily="34" charset="0"/>
                <a:cs typeface="Arial" panose="020B0604020202020204" pitchFamily="34" charset="0"/>
              </a:rPr>
              <a:t>. A clear understanding about the relationship of these three elements. and how to </a:t>
            </a:r>
            <a:r>
              <a:rPr lang="en-CA" sz="1800" u="sng" dirty="0">
                <a:latin typeface="Arial" panose="020B0604020202020204" pitchFamily="34" charset="0"/>
                <a:cs typeface="Arial" panose="020B0604020202020204" pitchFamily="34" charset="0"/>
              </a:rPr>
              <a:t>implement on both the policy and technical level </a:t>
            </a:r>
            <a:r>
              <a:rPr lang="en-CA" sz="1800" u="sng" dirty="0" smtClean="0">
                <a:latin typeface="Arial" panose="020B0604020202020204" pitchFamily="34" charset="0"/>
                <a:cs typeface="Arial" panose="020B0604020202020204" pitchFamily="34" charset="0"/>
              </a:rPr>
              <a:t> </a:t>
            </a:r>
            <a:r>
              <a:rPr lang="en-CA" sz="1800" u="sng" dirty="0">
                <a:latin typeface="Arial" panose="020B0604020202020204" pitchFamily="34" charset="0"/>
                <a:cs typeface="Arial" panose="020B0604020202020204" pitchFamily="34" charset="0"/>
              </a:rPr>
              <a:t>is critical to sharing information </a:t>
            </a:r>
            <a:r>
              <a:rPr lang="en-CA" sz="1600" b="0" dirty="0">
                <a:latin typeface="Arial" panose="020B0604020202020204" pitchFamily="34" charset="0"/>
                <a:cs typeface="Arial" panose="020B0604020202020204" pitchFamily="34" charset="0"/>
              </a:rPr>
              <a:t>across  boundaries and creating </a:t>
            </a:r>
            <a:r>
              <a:rPr lang="en-CA" sz="1600" b="0" dirty="0" smtClean="0">
                <a:latin typeface="Arial" panose="020B0604020202020204" pitchFamily="34" charset="0"/>
                <a:cs typeface="Arial" panose="020B0604020202020204" pitchFamily="34" charset="0"/>
              </a:rPr>
              <a:t>transparency. </a:t>
            </a:r>
            <a:endParaRPr lang="en-CA" sz="1600" b="0" dirty="0">
              <a:latin typeface="Arial" panose="020B0604020202020204" pitchFamily="34" charset="0"/>
              <a:cs typeface="Arial" panose="020B0604020202020204" pitchFamily="34" charset="0"/>
            </a:endParaRPr>
          </a:p>
          <a:p>
            <a:pPr algn="ctr"/>
            <a:r>
              <a:rPr lang="en-CA" sz="1400" b="0" dirty="0" smtClean="0">
                <a:latin typeface="Arial" panose="020B0604020202020204" pitchFamily="34" charset="0"/>
                <a:cs typeface="Arial" panose="020B0604020202020204" pitchFamily="34" charset="0"/>
              </a:rPr>
              <a:t>Barbara Ryan,  Geo Secretariat Director, May , 2014</a:t>
            </a:r>
            <a:endParaRPr lang="en-CA"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431839"/>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r>
              <a:rPr lang="en-US" sz="2000" dirty="0" smtClean="0"/>
              <a:t>Adoption </a:t>
            </a:r>
            <a:r>
              <a:rPr lang="en-US" sz="2000" dirty="0"/>
              <a:t>of standards is driven by </a:t>
            </a:r>
            <a:r>
              <a:rPr lang="en-US" sz="2000" b="1" dirty="0"/>
              <a:t>the desire </a:t>
            </a:r>
            <a:r>
              <a:rPr lang="en-US" sz="2000" dirty="0"/>
              <a:t>of </a:t>
            </a:r>
            <a:r>
              <a:rPr lang="en-US" sz="2000" dirty="0" smtClean="0"/>
              <a:t>organizations </a:t>
            </a:r>
            <a:r>
              <a:rPr lang="en-US" sz="2000" dirty="0"/>
              <a:t>to </a:t>
            </a:r>
            <a:r>
              <a:rPr lang="en-US" sz="2000" dirty="0" smtClean="0"/>
              <a:t>share</a:t>
            </a:r>
            <a:r>
              <a:rPr lang="en-US" sz="2000" dirty="0"/>
              <a:t>, integrate and use geospatial information </a:t>
            </a:r>
            <a:endParaRPr lang="en-US" sz="2000" dirty="0" smtClean="0"/>
          </a:p>
          <a:p>
            <a:r>
              <a:rPr lang="en-US" sz="2000" dirty="0" smtClean="0"/>
              <a:t>Standards </a:t>
            </a:r>
            <a:r>
              <a:rPr lang="en-US" sz="2000" b="1" dirty="0" smtClean="0"/>
              <a:t>are  </a:t>
            </a:r>
            <a:r>
              <a:rPr lang="en-US" sz="2000" b="1" dirty="0"/>
              <a:t>a continuum </a:t>
            </a:r>
            <a:r>
              <a:rPr lang="en-US" sz="2000" dirty="0"/>
              <a:t>enabling the achievement of increasing levels of interoperability </a:t>
            </a:r>
            <a:r>
              <a:rPr lang="en-US" sz="2000" dirty="0" smtClean="0"/>
              <a:t>as </a:t>
            </a:r>
            <a:r>
              <a:rPr lang="en-US" sz="2000" dirty="0"/>
              <a:t>more standards are adopted to keep pace with evolving requirements, technologies and tools. </a:t>
            </a:r>
            <a:endParaRPr lang="en-US" sz="2000" dirty="0" smtClean="0"/>
          </a:p>
          <a:p>
            <a:r>
              <a:rPr lang="en-US" sz="2000" dirty="0" smtClean="0"/>
              <a:t>Adoption </a:t>
            </a:r>
            <a:r>
              <a:rPr lang="en-US" sz="2000" dirty="0"/>
              <a:t>is a journey and </a:t>
            </a:r>
            <a:r>
              <a:rPr lang="en-US" sz="2000" dirty="0" smtClean="0"/>
              <a:t>organizations </a:t>
            </a:r>
            <a:r>
              <a:rPr lang="en-US" sz="2000" dirty="0"/>
              <a:t>are likely to be starting this journey </a:t>
            </a:r>
            <a:r>
              <a:rPr lang="en-US" sz="2000" b="1" dirty="0"/>
              <a:t>at different </a:t>
            </a:r>
            <a:r>
              <a:rPr lang="en-US" sz="2000" b="1" dirty="0" smtClean="0"/>
              <a:t>points</a:t>
            </a:r>
            <a:endParaRPr lang="en-US" sz="2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564" y="3665657"/>
            <a:ext cx="4436272" cy="2620389"/>
          </a:xfrm>
          <a:prstGeom prst="rect">
            <a:avLst/>
          </a:prstGeom>
        </p:spPr>
      </p:pic>
    </p:spTree>
    <p:extLst>
      <p:ext uri="{BB962C8B-B14F-4D97-AF65-F5344CB8AC3E}">
        <p14:creationId xmlns:p14="http://schemas.microsoft.com/office/powerpoint/2010/main" val="576956795"/>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46075" y="1279525"/>
            <a:ext cx="8416925" cy="2454275"/>
          </a:xfrm>
          <a:prstGeom prst="rect">
            <a:avLst/>
          </a:prstGeom>
        </p:spPr>
        <p:txBody>
          <a:bodyPr/>
          <a:lst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n-cs"/>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a:lstStyle>
          <a:p>
            <a:endParaRPr lang="en-US" sz="2000" dirty="0" smtClean="0"/>
          </a:p>
          <a:p>
            <a:r>
              <a:rPr lang="en-US" sz="2000" dirty="0" smtClean="0"/>
              <a:t>“Open” is Ubiquitous – and sometimes confusing</a:t>
            </a:r>
          </a:p>
          <a:p>
            <a:r>
              <a:rPr lang="en-US" sz="2000" dirty="0" smtClean="0"/>
              <a:t>Open standards , open data, open </a:t>
            </a:r>
            <a:r>
              <a:rPr lang="en-US" sz="2000" dirty="0"/>
              <a:t>and proprietary </a:t>
            </a:r>
            <a:r>
              <a:rPr lang="en-US" sz="2000" dirty="0" smtClean="0"/>
              <a:t>technologies  are all </a:t>
            </a:r>
            <a:r>
              <a:rPr lang="en-US" sz="2000" dirty="0"/>
              <a:t>critical parts of </a:t>
            </a:r>
            <a:r>
              <a:rPr lang="en-US" sz="2000" dirty="0" smtClean="0"/>
              <a:t> successfully sharing geospatial  information</a:t>
            </a:r>
          </a:p>
          <a:p>
            <a:r>
              <a:rPr lang="en-US" sz="2000" dirty="0" smtClean="0"/>
              <a:t>Technical, Policy and Legal Implications</a:t>
            </a:r>
          </a:p>
          <a:p>
            <a:endParaRPr lang="en-US" sz="2000" dirty="0" smtClean="0"/>
          </a:p>
          <a:p>
            <a:endParaRPr lang="en-US" sz="2000" dirty="0" smtClean="0"/>
          </a:p>
          <a:p>
            <a:pPr marL="0" indent="0">
              <a:buNone/>
            </a:pPr>
            <a:endParaRPr lang="en-US" sz="2000" b="0" kern="0" dirty="0" smtClean="0"/>
          </a:p>
          <a:p>
            <a:pPr marL="0" indent="0">
              <a:buNone/>
            </a:pPr>
            <a:endParaRPr lang="en-CA" sz="2000" b="0" kern="0" dirty="0"/>
          </a:p>
        </p:txBody>
      </p:sp>
      <p:sp>
        <p:nvSpPr>
          <p:cNvPr id="9" name="Title 1"/>
          <p:cNvSpPr txBox="1">
            <a:spLocks/>
          </p:cNvSpPr>
          <p:nvPr/>
        </p:nvSpPr>
        <p:spPr>
          <a:xfrm>
            <a:off x="231775" y="136525"/>
            <a:ext cx="8683625" cy="685800"/>
          </a:xfrm>
          <a:prstGeom prst="rect">
            <a:avLst/>
          </a:prstGeom>
        </p:spPr>
        <p:txBody>
          <a:bodyPr/>
          <a:lst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j-cs"/>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a:lstStyle>
          <a:p>
            <a:pPr>
              <a:defRPr/>
            </a:pPr>
            <a:r>
              <a:rPr lang="en-CA" b="0" kern="0" dirty="0" smtClean="0"/>
              <a:t>A Note about “Open”</a:t>
            </a:r>
            <a:endParaRPr lang="en-CA" b="0" kern="0" dirty="0"/>
          </a:p>
        </p:txBody>
      </p:sp>
      <p:pic>
        <p:nvPicPr>
          <p:cNvPr id="6" name="Picture 5"/>
          <p:cNvPicPr>
            <a:picLocks noChangeAspect="1"/>
          </p:cNvPicPr>
          <p:nvPr/>
        </p:nvPicPr>
        <p:blipFill>
          <a:blip r:embed="rId2"/>
          <a:stretch>
            <a:fillRect/>
          </a:stretch>
        </p:blipFill>
        <p:spPr>
          <a:xfrm>
            <a:off x="1524000" y="3505200"/>
            <a:ext cx="3657600" cy="2541506"/>
          </a:xfrm>
          <a:prstGeom prst="rect">
            <a:avLst/>
          </a:prstGeom>
        </p:spPr>
      </p:pic>
      <p:sp>
        <p:nvSpPr>
          <p:cNvPr id="8" name="Rectangle 2"/>
          <p:cNvSpPr txBox="1">
            <a:spLocks noChangeArrowheads="1"/>
          </p:cNvSpPr>
          <p:nvPr/>
        </p:nvSpPr>
        <p:spPr bwMode="auto">
          <a:xfrm>
            <a:off x="5573236" y="4084057"/>
            <a:ext cx="2859087"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j-cs"/>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a:lstStyle>
          <a:p>
            <a:pPr>
              <a:defRPr/>
            </a:pPr>
            <a:r>
              <a:rPr lang="en-US" sz="2800" b="0" kern="0" dirty="0" smtClean="0"/>
              <a:t>It’s a Big </a:t>
            </a:r>
            <a:r>
              <a:rPr lang="en-US" sz="2800" b="0" kern="0" dirty="0"/>
              <a:t>T</a:t>
            </a:r>
            <a:r>
              <a:rPr lang="en-US" sz="2800" b="0" kern="0" dirty="0" smtClean="0"/>
              <a:t>ent – Room for all!</a:t>
            </a:r>
          </a:p>
        </p:txBody>
      </p:sp>
    </p:spTree>
    <p:extLst>
      <p:ext uri="{BB962C8B-B14F-4D97-AF65-F5344CB8AC3E}">
        <p14:creationId xmlns:p14="http://schemas.microsoft.com/office/powerpoint/2010/main" val="1855124221"/>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 a Continuum</a:t>
            </a:r>
            <a:endParaRPr lang="en-GB" dirty="0"/>
          </a:p>
        </p:txBody>
      </p:sp>
      <p:pic>
        <p:nvPicPr>
          <p:cNvPr id="4" name="Picture 3" descr="SDI-standardization-chart-03.jpg"/>
          <p:cNvPicPr/>
          <p:nvPr/>
        </p:nvPicPr>
        <p:blipFill>
          <a:blip r:embed="rId3">
            <a:extLst>
              <a:ext uri="{28A0092B-C50C-407E-A947-70E740481C1C}">
                <a14:useLocalDpi xmlns:a14="http://schemas.microsoft.com/office/drawing/2010/main" val="0"/>
              </a:ext>
            </a:extLst>
          </a:blip>
          <a:srcRect/>
          <a:stretch>
            <a:fillRect/>
          </a:stretch>
        </p:blipFill>
        <p:spPr bwMode="auto">
          <a:xfrm>
            <a:off x="687387" y="1295400"/>
            <a:ext cx="7772400" cy="4638675"/>
          </a:xfrm>
          <a:prstGeom prst="rect">
            <a:avLst/>
          </a:prstGeom>
          <a:noFill/>
          <a:ln>
            <a:noFill/>
          </a:ln>
        </p:spPr>
      </p:pic>
    </p:spTree>
    <p:extLst>
      <p:ext uri="{BB962C8B-B14F-4D97-AF65-F5344CB8AC3E}">
        <p14:creationId xmlns:p14="http://schemas.microsoft.com/office/powerpoint/2010/main" val="169514836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Tier 1: Share </a:t>
            </a:r>
            <a:r>
              <a:rPr lang="en-GB" dirty="0"/>
              <a:t>maps over the </a:t>
            </a:r>
            <a:r>
              <a:rPr lang="en-GB" dirty="0" smtClean="0"/>
              <a:t>web</a:t>
            </a:r>
            <a:endParaRPr lang="en-GB" dirty="0"/>
          </a:p>
        </p:txBody>
      </p:sp>
      <p:sp>
        <p:nvSpPr>
          <p:cNvPr id="3" name="Content Placeholder 2"/>
          <p:cNvSpPr>
            <a:spLocks noGrp="1"/>
          </p:cNvSpPr>
          <p:nvPr>
            <p:ph idx="1"/>
          </p:nvPr>
        </p:nvSpPr>
        <p:spPr>
          <a:xfrm>
            <a:off x="381000" y="1728216"/>
            <a:ext cx="4835525" cy="4891088"/>
          </a:xfrm>
        </p:spPr>
        <p:txBody>
          <a:bodyPr/>
          <a:lstStyle/>
          <a:p>
            <a:pPr>
              <a:buFont typeface="Arial" panose="020B0604020202020204" pitchFamily="34" charset="0"/>
              <a:buChar char="•"/>
            </a:pPr>
            <a:r>
              <a:rPr lang="en-CA" sz="2000" dirty="0" smtClean="0"/>
              <a:t>Discover </a:t>
            </a:r>
            <a:r>
              <a:rPr lang="en-CA" sz="2000" dirty="0"/>
              <a:t>and view interactive </a:t>
            </a:r>
            <a:r>
              <a:rPr lang="en-CA" sz="2000" dirty="0" smtClean="0"/>
              <a:t>maps</a:t>
            </a:r>
          </a:p>
          <a:p>
            <a:pPr>
              <a:buFont typeface="Arial" panose="020B0604020202020204" pitchFamily="34" charset="0"/>
              <a:buChar char="•"/>
            </a:pPr>
            <a:endParaRPr lang="en-CA" sz="2000" dirty="0" smtClean="0"/>
          </a:p>
          <a:p>
            <a:r>
              <a:rPr lang="en-US" sz="2000" dirty="0" smtClean="0">
                <a:latin typeface="Arial" panose="020B0604020202020204" pitchFamily="34" charset="0"/>
                <a:ea typeface="Calibri" panose="020F0502020204030204" pitchFamily="34" charset="0"/>
              </a:rPr>
              <a:t>Organizations describe, organize, collect and manage geospatial information</a:t>
            </a:r>
            <a:r>
              <a:rPr lang="en-US" sz="2000" dirty="0" smtClean="0">
                <a:highlight>
                  <a:srgbClr val="FFFFFF"/>
                </a:highlight>
                <a:latin typeface="Arial" panose="020B0604020202020204" pitchFamily="34" charset="0"/>
                <a:ea typeface="Calibri" panose="020F0502020204030204" pitchFamily="34" charset="0"/>
              </a:rPr>
              <a:t>.</a:t>
            </a:r>
          </a:p>
          <a:p>
            <a:endParaRPr lang="en-US" sz="2000" dirty="0" smtClean="0">
              <a:highlight>
                <a:srgbClr val="FFFFFF"/>
              </a:highlight>
              <a:latin typeface="Arial" panose="020B0604020202020204" pitchFamily="34" charset="0"/>
              <a:ea typeface="Calibri" panose="020F0502020204030204" pitchFamily="34" charset="0"/>
            </a:endParaRPr>
          </a:p>
          <a:p>
            <a:r>
              <a:rPr lang="en-US" sz="2000" dirty="0" smtClean="0"/>
              <a:t>View </a:t>
            </a:r>
            <a:r>
              <a:rPr lang="en-US" sz="2000" dirty="0"/>
              <a:t>and query geospatial information </a:t>
            </a:r>
            <a:r>
              <a:rPr lang="en-US" sz="2000" dirty="0" smtClean="0"/>
              <a:t>using </a:t>
            </a:r>
            <a:r>
              <a:rPr lang="en-US" sz="2000" dirty="0"/>
              <a:t>a variety of devices such as a desktop, tablet, or other mobile devices. </a:t>
            </a:r>
            <a:endParaRPr lang="en-CA"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752600"/>
            <a:ext cx="1916906" cy="2857500"/>
          </a:xfrm>
          <a:prstGeom prst="rect">
            <a:avLst/>
          </a:prstGeom>
          <a:noFill/>
          <a:ln>
            <a:noFill/>
          </a:ln>
        </p:spPr>
      </p:pic>
    </p:spTree>
    <p:extLst>
      <p:ext uri="{BB962C8B-B14F-4D97-AF65-F5344CB8AC3E}">
        <p14:creationId xmlns:p14="http://schemas.microsoft.com/office/powerpoint/2010/main" val="2013860981"/>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Typical scenarios for </a:t>
            </a:r>
            <a:r>
              <a:rPr lang="en-US" dirty="0" smtClean="0">
                <a:effectLst>
                  <a:outerShdw blurRad="38100" dist="38100" dir="2700000" algn="tl">
                    <a:srgbClr val="000000">
                      <a:alpha val="43137"/>
                    </a:srgbClr>
                  </a:outerShdw>
                </a:effectLst>
              </a:rPr>
              <a:t>Tier 1</a:t>
            </a:r>
            <a:endParaRPr lang="en-CA"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4487" y="1166358"/>
            <a:ext cx="8458200" cy="4891088"/>
          </a:xfrm>
        </p:spPr>
        <p:txBody>
          <a:bodyPr/>
          <a:lstStyle/>
          <a:p>
            <a:pPr lvl="0"/>
            <a:r>
              <a:rPr lang="en-US" sz="1800" b="1" dirty="0" smtClean="0"/>
              <a:t>Simple</a:t>
            </a:r>
            <a:r>
              <a:rPr lang="en-US" sz="1800" b="1" dirty="0"/>
              <a:t>, low cost </a:t>
            </a:r>
            <a:r>
              <a:rPr lang="en-US" sz="1800" dirty="0"/>
              <a:t>way to share geospatial information </a:t>
            </a:r>
            <a:endParaRPr lang="en-US" sz="1800" dirty="0" smtClean="0"/>
          </a:p>
          <a:p>
            <a:pPr lvl="0"/>
            <a:r>
              <a:rPr lang="en-US" sz="1800" dirty="0" smtClean="0"/>
              <a:t>Information </a:t>
            </a:r>
            <a:r>
              <a:rPr lang="en-US" sz="1800" dirty="0"/>
              <a:t>may be stored in more than one system </a:t>
            </a:r>
            <a:r>
              <a:rPr lang="en-US" sz="1800" b="1" dirty="0"/>
              <a:t>using different </a:t>
            </a:r>
            <a:r>
              <a:rPr lang="en-US" sz="1800" b="1" dirty="0" smtClean="0"/>
              <a:t>technology </a:t>
            </a:r>
            <a:r>
              <a:rPr lang="en-US" sz="1800" dirty="0"/>
              <a:t>and organizations do not </a:t>
            </a:r>
            <a:r>
              <a:rPr lang="en-US" sz="1800" dirty="0" smtClean="0"/>
              <a:t>have to </a:t>
            </a:r>
            <a:r>
              <a:rPr lang="en-US" sz="1800" dirty="0"/>
              <a:t>standardize on a single technology </a:t>
            </a:r>
            <a:r>
              <a:rPr lang="en-US" sz="1800" dirty="0" smtClean="0"/>
              <a:t>platform</a:t>
            </a:r>
            <a:endParaRPr lang="en-CA" sz="1800" dirty="0"/>
          </a:p>
          <a:p>
            <a:pPr lvl="0"/>
            <a:r>
              <a:rPr lang="en-US" sz="1800" dirty="0" smtClean="0"/>
              <a:t>information </a:t>
            </a:r>
            <a:r>
              <a:rPr lang="en-US" sz="1800" dirty="0"/>
              <a:t>is stored in more than one format and the organization(s) </a:t>
            </a:r>
            <a:r>
              <a:rPr lang="en-US" sz="1800" b="1" dirty="0"/>
              <a:t>does not </a:t>
            </a:r>
            <a:r>
              <a:rPr lang="en-US" sz="1800" b="1" dirty="0" smtClean="0"/>
              <a:t>need  </a:t>
            </a:r>
            <a:r>
              <a:rPr lang="en-US" sz="1800" b="1" dirty="0"/>
              <a:t>to </a:t>
            </a:r>
            <a:r>
              <a:rPr lang="en-US" sz="1800" b="1" dirty="0" smtClean="0"/>
              <a:t>incur data conversion costs</a:t>
            </a:r>
          </a:p>
          <a:p>
            <a:pPr lvl="0"/>
            <a:r>
              <a:rPr lang="en-US" sz="1800" dirty="0" smtClean="0"/>
              <a:t>Data  remains with  </a:t>
            </a:r>
            <a:r>
              <a:rPr lang="en-US" sz="1800" b="1" dirty="0"/>
              <a:t>the </a:t>
            </a:r>
            <a:r>
              <a:rPr lang="en-US" sz="1800" b="1" dirty="0" smtClean="0"/>
              <a:t>owner </a:t>
            </a:r>
            <a:r>
              <a:rPr lang="en-US" sz="1800" b="1" dirty="0"/>
              <a:t>of the data </a:t>
            </a:r>
            <a:r>
              <a:rPr lang="en-US" sz="1800" dirty="0" smtClean="0"/>
              <a:t>, increasing  </a:t>
            </a:r>
            <a:r>
              <a:rPr lang="en-US" sz="1800" dirty="0"/>
              <a:t>the likelihood of </a:t>
            </a:r>
            <a:r>
              <a:rPr lang="en-US" sz="1800" dirty="0" smtClean="0"/>
              <a:t>update</a:t>
            </a:r>
            <a:endParaRPr lang="en-CA" sz="1800" dirty="0"/>
          </a:p>
          <a:p>
            <a:pPr lvl="0"/>
            <a:r>
              <a:rPr lang="en-US" sz="1800" b="1" dirty="0"/>
              <a:t>Publish </a:t>
            </a:r>
            <a:r>
              <a:rPr lang="en-US" sz="1800" b="1" dirty="0" smtClean="0"/>
              <a:t>maps </a:t>
            </a:r>
            <a:r>
              <a:rPr lang="en-US" sz="1800" dirty="0"/>
              <a:t>for government and citizen access;</a:t>
            </a:r>
            <a:endParaRPr lang="en-CA" sz="1800" dirty="0"/>
          </a:p>
          <a:p>
            <a:pPr lvl="0"/>
            <a:r>
              <a:rPr lang="en-US" sz="1800" dirty="0" smtClean="0"/>
              <a:t>An organization is unable to </a:t>
            </a:r>
            <a:r>
              <a:rPr lang="en-US" sz="1800" dirty="0"/>
              <a:t>distribute the </a:t>
            </a:r>
            <a:r>
              <a:rPr lang="en-US" sz="1800" dirty="0" smtClean="0"/>
              <a:t>data </a:t>
            </a:r>
            <a:r>
              <a:rPr lang="en-US" sz="1800" dirty="0"/>
              <a:t>but is </a:t>
            </a:r>
            <a:r>
              <a:rPr lang="en-US" sz="1800" b="1" dirty="0"/>
              <a:t>willing </a:t>
            </a:r>
            <a:r>
              <a:rPr lang="en-US" sz="1800" b="1" dirty="0" smtClean="0"/>
              <a:t>share </a:t>
            </a:r>
            <a:r>
              <a:rPr lang="en-US" sz="1800" b="1" dirty="0"/>
              <a:t>images of the </a:t>
            </a:r>
            <a:r>
              <a:rPr lang="en-US" sz="1800" b="1" dirty="0" smtClean="0"/>
              <a:t>data</a:t>
            </a:r>
            <a:endParaRPr lang="en-CA" sz="1800" b="1" dirty="0"/>
          </a:p>
          <a:p>
            <a:pPr lvl="0"/>
            <a:r>
              <a:rPr lang="en-US" sz="1800" dirty="0" smtClean="0"/>
              <a:t>Policy </a:t>
            </a:r>
            <a:r>
              <a:rPr lang="en-US" sz="1800" dirty="0"/>
              <a:t>and governance related to geospatial information management and operations </a:t>
            </a:r>
            <a:r>
              <a:rPr lang="en-US" sz="1800" b="1" dirty="0"/>
              <a:t>may be </a:t>
            </a:r>
            <a:r>
              <a:rPr lang="en-US" sz="1800" b="1" dirty="0" smtClean="0"/>
              <a:t>informal</a:t>
            </a:r>
            <a:endParaRPr lang="en-CA" sz="1800" b="1" dirty="0"/>
          </a:p>
        </p:txBody>
      </p:sp>
    </p:spTree>
    <p:extLst>
      <p:ext uri="{BB962C8B-B14F-4D97-AF65-F5344CB8AC3E}">
        <p14:creationId xmlns:p14="http://schemas.microsoft.com/office/powerpoint/2010/main" val="4259565475"/>
      </p:ext>
    </p:extLst>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GC_PowerPoint_Template">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C:\Users\CARLAN~1\AppData\Local\Temp\OGC_PowerPoint_Template.pot</Template>
  <TotalTime>2729</TotalTime>
  <Words>2592</Words>
  <Application>Microsoft Office PowerPoint</Application>
  <PresentationFormat>On-screen Show (4:3)</PresentationFormat>
  <Paragraphs>255</Paragraphs>
  <Slides>29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 Unicode MS</vt:lpstr>
      <vt:lpstr>ＭＳ Ｐゴシック</vt:lpstr>
      <vt:lpstr>ＭＳ Ｐゴシック</vt:lpstr>
      <vt:lpstr>Arial</vt:lpstr>
      <vt:lpstr>Arial Black</vt:lpstr>
      <vt:lpstr>Calibri</vt:lpstr>
      <vt:lpstr>CG Times</vt:lpstr>
      <vt:lpstr>Symbol</vt:lpstr>
      <vt:lpstr>Times New Roman</vt:lpstr>
      <vt:lpstr>OGC_PowerPoint_Template</vt:lpstr>
      <vt:lpstr>Essential Standards for Developing Spatial Data Infrastructures  IHO MSDI-WG-7    </vt:lpstr>
      <vt:lpstr>The Open Geospatial Consortium</vt:lpstr>
      <vt:lpstr>PowerPoint Presentation</vt:lpstr>
      <vt:lpstr>The Goal:  Sustainable Interoperability!</vt:lpstr>
      <vt:lpstr>Background</vt:lpstr>
      <vt:lpstr>PowerPoint Presentation</vt:lpstr>
      <vt:lpstr>Model – a Continuum</vt:lpstr>
      <vt:lpstr>Tier 1: Share maps over the web</vt:lpstr>
      <vt:lpstr>Typical scenarios for Tier 1</vt:lpstr>
      <vt:lpstr>Example: INDE</vt:lpstr>
      <vt:lpstr>Example: Brazilian Navy MSDI</vt:lpstr>
      <vt:lpstr>Tier 1 – Standards List</vt:lpstr>
      <vt:lpstr>Tier 2: Geospatial Information Sharing Partnerships </vt:lpstr>
      <vt:lpstr>Typical scenarios Tier 2</vt:lpstr>
      <vt:lpstr>Example: IHO Worldwide Electronic Navigational Chart Database </vt:lpstr>
      <vt:lpstr>Example: GeoNode</vt:lpstr>
      <vt:lpstr>Tier 2 – Standards List</vt:lpstr>
      <vt:lpstr>Tier 3:Spatially Enabling the Nation/Region</vt:lpstr>
      <vt:lpstr>Foundational Data</vt:lpstr>
      <vt:lpstr>Typical scenarios for Tier 3</vt:lpstr>
      <vt:lpstr>Example: France Geoportal</vt:lpstr>
      <vt:lpstr>Example: Debris Flow Monitoring</vt:lpstr>
      <vt:lpstr>Tier 3 – Standards List</vt:lpstr>
      <vt:lpstr>Example: Linked Data</vt:lpstr>
      <vt:lpstr>To make this work:</vt:lpstr>
      <vt:lpstr>Discrete Global Grid System</vt:lpstr>
      <vt:lpstr>Conclusion</vt:lpstr>
      <vt:lpstr>Thank You!</vt:lpstr>
      <vt:lpstr>Links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mpp</dc:subject>
  <dc:creator>Carl Reed</dc:creator>
  <cp:lastModifiedBy>Trevor Taylor</cp:lastModifiedBy>
  <cp:revision>208</cp:revision>
  <cp:lastPrinted>2003-02-03T21:59:32Z</cp:lastPrinted>
  <dcterms:created xsi:type="dcterms:W3CDTF">2009-10-20T16:54:31Z</dcterms:created>
  <dcterms:modified xsi:type="dcterms:W3CDTF">2016-01-28T00:39:31Z</dcterms:modified>
</cp:coreProperties>
</file>