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801600" cy="9601200" type="A3"/>
  <p:notesSz cx="9144000" cy="6858000"/>
  <p:defaultTextStyle>
    <a:defPPr>
      <a:defRPr lang="pt-B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92" y="5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DFCF6-B74B-403A-AC8A-E2AF50373C71}" type="datetimeFigureOut">
              <a:rPr lang="pt-BR" smtClean="0"/>
              <a:pPr/>
              <a:t>01/02/2017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0B5D-E8FB-43EC-B8E7-453B56E73B2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58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0B5D-E8FB-43EC-B8E7-453B56E73B2B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4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A2F7-0105-4575-8F65-3EF9159AEC9F}" type="datetime1">
              <a:rPr lang="pt-BR" smtClean="0"/>
              <a:t>01/02/2017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8161-0A73-41DB-BB60-E42C2B868FF0}" type="datetime1">
              <a:rPr lang="pt-BR" smtClean="0"/>
              <a:t>01/02/2017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95F3-6E3C-4E40-81D2-033713B292A1}" type="datetime1">
              <a:rPr lang="pt-BR" smtClean="0"/>
              <a:t>01/02/2017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A49B9-2C71-4929-A421-B7F89C01A27A}" type="datetime1">
              <a:rPr lang="pt-BR" smtClean="0"/>
              <a:t>01/02/2017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B682-3FCD-4F0B-AE19-4C3E5DCE73BD}" type="datetime1">
              <a:rPr lang="pt-BR" smtClean="0"/>
              <a:t>01/02/2017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1A2F-5048-44F3-919D-1A6B9F8EC359}" type="datetime1">
              <a:rPr lang="pt-BR" smtClean="0"/>
              <a:t>01/02/2017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8383-7949-4AF5-9DAA-2DB38E4AA5E6}" type="datetime1">
              <a:rPr lang="pt-BR" smtClean="0"/>
              <a:t>01/02/2017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75D8-8E7C-457A-AB6B-9191C876D8DE}" type="datetime1">
              <a:rPr lang="pt-BR" smtClean="0"/>
              <a:t>01/02/2017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5538-CCC1-4682-B9D4-FCA29E221B09}" type="datetime1">
              <a:rPr lang="pt-BR" smtClean="0"/>
              <a:t>01/02/2017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E9DC-1EFC-4E07-94C6-B33437EBC7B5}" type="datetime1">
              <a:rPr lang="pt-BR" smtClean="0"/>
              <a:t>01/02/2017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1123-5327-4EB1-8382-32C2B3B43680}" type="datetime1">
              <a:rPr lang="pt-BR" smtClean="0"/>
              <a:t>01/02/2017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C9E3-6B92-4293-A9D7-45DF83417753}" type="datetime1">
              <a:rPr lang="pt-BR" smtClean="0"/>
              <a:t>01/02/2017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1F54-FBF2-4DAA-ABBF-01CFCA03F6C4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11.jpe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etadados.inde.gov.br/geonetwork/srv/por/main.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MSDIWG8\apresentações\2017\carta_nautica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" y="2014518"/>
            <a:ext cx="12793644" cy="5857916"/>
          </a:xfrm>
          <a:prstGeom prst="rect">
            <a:avLst/>
          </a:prstGeom>
          <a:noFill/>
        </p:spPr>
      </p:pic>
      <p:pic>
        <p:nvPicPr>
          <p:cNvPr id="4" name="Picture 16" descr="16523618_lighthou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2801600" cy="2014518"/>
          </a:xfrm>
          <a:prstGeom prst="round2SameRect">
            <a:avLst>
              <a:gd name="adj1" fmla="val 6536"/>
              <a:gd name="adj2" fmla="val 0"/>
            </a:avLst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808710"/>
            <a:ext cx="12801599" cy="1542251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MARINE </a:t>
            </a:r>
            <a:r>
              <a:rPr lang="pt-BR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DATA INFRASTRUCTURES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0111" y="4443410"/>
            <a:ext cx="12740109" cy="925761"/>
          </a:xfrm>
        </p:spPr>
        <p:txBody>
          <a:bodyPr>
            <a:normAutofit/>
          </a:bodyPr>
          <a:lstStyle/>
          <a:p>
            <a:r>
              <a:rPr lang="pt-BR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DIRECTORATE OF HYDROGRAPHY AND NAVIGATION (DHN)</a:t>
            </a:r>
          </a:p>
        </p:txBody>
      </p:sp>
      <p:pic>
        <p:nvPicPr>
          <p:cNvPr id="1033" name="Picture 9" descr="D:\MSDIWG8\apresentações\2017\ocean_bottom_new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" y="7158054"/>
            <a:ext cx="12801600" cy="2443145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7665606" y="6086484"/>
            <a:ext cx="5135994" cy="9048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Lt</a:t>
            </a:r>
            <a:r>
              <a:rPr lang="pt-BR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pt-BR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Julierme</a:t>
            </a:r>
            <a:r>
              <a:rPr lang="pt-BR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 </a:t>
            </a:r>
            <a:r>
              <a:rPr lang="pt-BR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PINHEIRO</a:t>
            </a:r>
          </a:p>
          <a:p>
            <a:pPr algn="ctr"/>
            <a:r>
              <a:rPr lang="pt-BR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r>
              <a:rPr lang="pt-BR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ulierme.pinheiro@marinha.mil.br</a:t>
            </a:r>
            <a:endParaRPr lang="pt-BR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84" y="162878"/>
            <a:ext cx="613712" cy="851508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 rot="21200156">
            <a:off x="1328181" y="1436307"/>
            <a:ext cx="522481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Rockwell" pitchFamily="18" charset="0"/>
                <a:ea typeface="Tahoma" pitchFamily="34" charset="0"/>
                <a:cs typeface="Tahoma" pitchFamily="34" charset="0"/>
              </a:rPr>
              <a:t>MSDIWG8 - VANCOUVER, 2017</a:t>
            </a:r>
            <a:endParaRPr lang="pt-BR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Rockwell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D:\MSDIWG8\apresentações\2017\wave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01600" cy="1152525"/>
          </a:xfrm>
          <a:prstGeom prst="rect">
            <a:avLst/>
          </a:prstGeom>
          <a:noFill/>
        </p:spPr>
      </p:pic>
      <p:pic>
        <p:nvPicPr>
          <p:cNvPr id="43" name="Imagem 42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2000" cy="1260000"/>
          </a:xfrm>
          <a:prstGeom prst="rect">
            <a:avLst/>
          </a:prstGeom>
        </p:spPr>
      </p:pic>
      <p:pic>
        <p:nvPicPr>
          <p:cNvPr id="44" name="Imagem 43" descr="Iho_coul.jpg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58650" y="40138"/>
            <a:ext cx="972000" cy="1260000"/>
          </a:xfrm>
          <a:prstGeom prst="rect">
            <a:avLst/>
          </a:prstGeom>
        </p:spPr>
      </p:pic>
      <p:sp>
        <p:nvSpPr>
          <p:cNvPr id="46" name="TextBox 11"/>
          <p:cNvSpPr txBox="1"/>
          <p:nvPr/>
        </p:nvSpPr>
        <p:spPr>
          <a:xfrm flipH="1">
            <a:off x="1042950" y="1228700"/>
            <a:ext cx="6079660" cy="6832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FUTURE PERSPECTIVE</a:t>
            </a:r>
            <a:endParaRPr lang="pt-BR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968" y="1988139"/>
            <a:ext cx="10058400" cy="736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SDIWG8\apresentações\2017\wave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1600" cy="1152525"/>
          </a:xfrm>
          <a:prstGeom prst="rect">
            <a:avLst/>
          </a:prstGeom>
          <a:noFill/>
        </p:spPr>
      </p:pic>
      <p:pic>
        <p:nvPicPr>
          <p:cNvPr id="5" name="Imagem 4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2000" cy="1260000"/>
          </a:xfrm>
          <a:prstGeom prst="rect">
            <a:avLst/>
          </a:prstGeom>
        </p:spPr>
      </p:pic>
      <p:pic>
        <p:nvPicPr>
          <p:cNvPr id="6" name="Imagem 5" descr="Iho_coul.jpg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58650" y="40138"/>
            <a:ext cx="972000" cy="126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186090" y="3800468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Thank you very much</a:t>
            </a:r>
            <a:endParaRPr lang="pt-BR" sz="44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D:\MSDIWG8\apresentações\2017\ques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9626" y="4800600"/>
            <a:ext cx="3609975" cy="3609975"/>
          </a:xfrm>
          <a:prstGeom prst="rect">
            <a:avLst/>
          </a:prstGeom>
          <a:noFill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738245_daisy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264" y="1585890"/>
            <a:ext cx="1571635" cy="1508769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10738245_daisycop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966" y="3371840"/>
            <a:ext cx="1662569" cy="142876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10738245_daisycop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726" y="5443542"/>
            <a:ext cx="1719475" cy="1357322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7"/>
          <p:cNvSpPr txBox="1"/>
          <p:nvPr/>
        </p:nvSpPr>
        <p:spPr>
          <a:xfrm flipH="1">
            <a:off x="3257528" y="1943080"/>
            <a:ext cx="7094250" cy="62170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DHN DATA POLICY AND GOVERNANCE</a:t>
            </a:r>
            <a:endParaRPr lang="pt-BR" sz="3200" b="1" dirty="0">
              <a:solidFill>
                <a:srgbClr val="00206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 flipH="1">
            <a:off x="5472106" y="3657592"/>
            <a:ext cx="5376673" cy="62170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DHN MSDI ARCHITECTURE</a:t>
            </a:r>
            <a:endParaRPr lang="pt-BR" sz="3200" b="1" dirty="0">
              <a:solidFill>
                <a:srgbClr val="00206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 flipH="1">
            <a:off x="6757990" y="5729294"/>
            <a:ext cx="5376673" cy="62170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+mj-lt"/>
              </a:rPr>
              <a:t>DHN-MSDI PRESENT STATE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Picture 10" descr="10738245_daisycop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230" y="7943872"/>
            <a:ext cx="1653903" cy="1240427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/>
          </a:sp3d>
        </p:spPr>
      </p:pic>
      <p:sp>
        <p:nvSpPr>
          <p:cNvPr id="11" name="TextBox 11"/>
          <p:cNvSpPr txBox="1"/>
          <p:nvPr/>
        </p:nvSpPr>
        <p:spPr>
          <a:xfrm flipH="1">
            <a:off x="7329494" y="8158186"/>
            <a:ext cx="4214842" cy="62170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  <a:latin typeface="+mj-lt"/>
              </a:rPr>
              <a:t>FUTURE PERSPECTIVE</a:t>
            </a:r>
            <a:endParaRPr lang="pt-BR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" name="Picture 2" descr="D:\MSDIWG8\apresentações\2017\wave_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6175"/>
            <a:ext cx="12801600" cy="1152525"/>
          </a:xfrm>
          <a:prstGeom prst="rect">
            <a:avLst/>
          </a:prstGeom>
          <a:noFill/>
        </p:spPr>
      </p:pic>
      <p:pic>
        <p:nvPicPr>
          <p:cNvPr id="21" name="Imagem 20"/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2000" cy="1260000"/>
          </a:xfrm>
          <a:prstGeom prst="rect">
            <a:avLst/>
          </a:prstGeom>
        </p:spPr>
      </p:pic>
      <p:pic>
        <p:nvPicPr>
          <p:cNvPr id="22" name="Imagem 21" descr="Iho_coul.jpg"/>
          <p:cNvPicPr preferRelativeResize="0"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58650" y="40138"/>
            <a:ext cx="972000" cy="1260000"/>
          </a:xfrm>
          <a:prstGeom prst="rect">
            <a:avLst/>
          </a:prstGeom>
        </p:spPr>
      </p:pic>
      <p:sp>
        <p:nvSpPr>
          <p:cNvPr id="14" name="TextBox 8"/>
          <p:cNvSpPr txBox="1"/>
          <p:nvPr/>
        </p:nvSpPr>
        <p:spPr>
          <a:xfrm flipH="1">
            <a:off x="5614982" y="331122"/>
            <a:ext cx="2000264" cy="6832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effectLst>
                  <a:outerShdw blurRad="60007" dist="152400" dir="15600000" sx="99000" sy="99000" kx="-1800000" algn="bl" rotWithShape="0">
                    <a:prstClr val="black">
                      <a:alpha val="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INDEX</a:t>
            </a:r>
            <a:endParaRPr lang="pt-BR" sz="3600" b="1" dirty="0">
              <a:solidFill>
                <a:srgbClr val="002060"/>
              </a:solidFill>
              <a:effectLst>
                <a:outerShdw blurRad="60007" dist="152400" dir="15600000" sx="99000" sy="99000" kx="-1800000" algn="bl" rotWithShape="0">
                  <a:prstClr val="black">
                    <a:alpha val="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3.89454E-6 C 0.06632 0.09598 0.13298 0.19219 0.18559 0.34991 C 0.23819 0.50764 0.27656 0.72688 0.3151 0.94635 " pathEditMode="relative" rAng="0" ptsTypes="aaA">
                                      <p:cBhvr>
                                        <p:cTn id="15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4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2.78446E-6 C 0.05608 0.10522 0.08767 0.20583 0.1217 0.3358 C 0.15573 0.46577 0.18733 0.68709 0.20451 0.77937 " pathEditMode="relative" rAng="0" ptsTypes="faf">
                                      <p:cBhvr>
                                        <p:cTn id="27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2.23867E-6 C 0.0198 0.07146 0.03959 0.14315 0.05973 0.2426 C 0.07987 0.34204 0.10035 0.46924 0.12084 0.59644 " pathEditMode="relative" ptsTypes="aaA">
                                      <p:cBhvr>
                                        <p:cTn id="3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1.26735E-6 C 0.01215 0.05966 0.0243 0.11956 0.03715 0.18686 C 0.05 0.25416 0.06371 0.32886 0.0776 0.40356 " pathEditMode="relative" ptsTypes="aaA">
                                      <p:cBhvr>
                                        <p:cTn id="51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SDIWG8\apresentações\2017\wave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54"/>
            <a:ext cx="12801600" cy="1152525"/>
          </a:xfrm>
          <a:prstGeom prst="rect">
            <a:avLst/>
          </a:prstGeom>
          <a:noFill/>
        </p:spPr>
      </p:pic>
      <p:sp>
        <p:nvSpPr>
          <p:cNvPr id="6" name="TextBox 7"/>
          <p:cNvSpPr txBox="1"/>
          <p:nvPr/>
        </p:nvSpPr>
        <p:spPr>
          <a:xfrm flipH="1">
            <a:off x="900074" y="1014386"/>
            <a:ext cx="9072626" cy="6832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DHN DATA POLICY AND GOVERNANCE</a:t>
            </a:r>
            <a:endParaRPr lang="pt-BR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760" y="2586022"/>
            <a:ext cx="11290853" cy="288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Establishment of Environmental Data Exchange based </a:t>
            </a:r>
            <a:r>
              <a:rPr lang="pt-BR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</a:t>
            </a:r>
            <a:r>
              <a:rPr lang="pt-B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Federal Laws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Internal </a:t>
            </a:r>
            <a:r>
              <a:rPr lang="pt-BR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pt-BR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egulations </a:t>
            </a:r>
            <a:endParaRPr lang="pt-BR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198" y="2443146"/>
            <a:ext cx="11582400" cy="6559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Imagem 8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2000" cy="1260000"/>
          </a:xfrm>
          <a:prstGeom prst="rect">
            <a:avLst/>
          </a:prstGeom>
        </p:spPr>
      </p:pic>
      <p:pic>
        <p:nvPicPr>
          <p:cNvPr id="10" name="Imagem 9" descr="Iho_coul.jpg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58650" y="40138"/>
            <a:ext cx="972000" cy="1260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 rot="19752490">
            <a:off x="3341516" y="4939817"/>
            <a:ext cx="641376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In Development</a:t>
            </a:r>
            <a:endParaRPr lang="pt-BR" sz="6000" b="1" dirty="0">
              <a:solidFill>
                <a:srgbClr val="FF0000"/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D:\MSDIWG8\apresentações\2017\wave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54"/>
            <a:ext cx="12801600" cy="115252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08" y="1800204"/>
            <a:ext cx="5779192" cy="380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59" y="7677276"/>
            <a:ext cx="1386758" cy="1809624"/>
          </a:xfrm>
          <a:prstGeom prst="rect">
            <a:avLst/>
          </a:prstGeom>
        </p:spPr>
      </p:pic>
      <p:pic>
        <p:nvPicPr>
          <p:cNvPr id="6" name="Imagem 5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59" y="5752986"/>
            <a:ext cx="1388994" cy="17715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640" y="5752986"/>
            <a:ext cx="4997639" cy="381301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194" y="1872999"/>
            <a:ext cx="5943959" cy="38008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734" y="6638748"/>
            <a:ext cx="5060311" cy="230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de seta reta 18"/>
          <p:cNvCxnSpPr/>
          <p:nvPr/>
        </p:nvCxnSpPr>
        <p:spPr>
          <a:xfrm>
            <a:off x="4506836" y="4086220"/>
            <a:ext cx="2286016" cy="14287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10800000" flipV="1">
            <a:off x="1471578" y="4586286"/>
            <a:ext cx="1571636" cy="121444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5400000">
            <a:off x="721479" y="5479261"/>
            <a:ext cx="3214710" cy="14287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3026640" y="4622862"/>
            <a:ext cx="4429156" cy="18573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rot="16200000" flipH="1">
            <a:off x="4007627" y="4764881"/>
            <a:ext cx="2143140" cy="16430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/>
          <p:nvPr/>
        </p:nvCxnSpPr>
        <p:spPr>
          <a:xfrm>
            <a:off x="4329098" y="2371708"/>
            <a:ext cx="5143536" cy="471490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>
            <a:off x="1685892" y="6943740"/>
            <a:ext cx="785818" cy="50006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/>
          <p:nvPr/>
        </p:nvCxnSpPr>
        <p:spPr>
          <a:xfrm rot="5400000" flipH="1" flipV="1">
            <a:off x="1757330" y="7515244"/>
            <a:ext cx="714380" cy="71438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/>
          <p:nvPr/>
        </p:nvCxnSpPr>
        <p:spPr>
          <a:xfrm rot="5400000">
            <a:off x="8723329" y="5765013"/>
            <a:ext cx="927900" cy="79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"/>
          <p:cNvSpPr txBox="1"/>
          <p:nvPr/>
        </p:nvSpPr>
        <p:spPr>
          <a:xfrm flipH="1">
            <a:off x="1114388" y="1014386"/>
            <a:ext cx="7215239" cy="6832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effectLst>
                  <a:outerShdw blurRad="60007" dist="152400" dir="15600000" sx="99000" sy="99000" kx="-1800000" algn="bl" rotWithShape="0">
                    <a:prstClr val="black">
                      <a:alpha val="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DHN MSDI ARCHITECTURE</a:t>
            </a:r>
            <a:endParaRPr lang="pt-BR" sz="3600" b="1" dirty="0">
              <a:solidFill>
                <a:srgbClr val="002060"/>
              </a:solidFill>
              <a:effectLst>
                <a:outerShdw blurRad="60007" dist="152400" dir="15600000" sx="99000" sy="99000" kx="-1800000" algn="bl" rotWithShape="0">
                  <a:prstClr val="black">
                    <a:alpha val="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1" name="Imagem 90"/>
          <p:cNvPicPr preferRelativeResize="0"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2000" cy="1260000"/>
          </a:xfrm>
          <a:prstGeom prst="rect">
            <a:avLst/>
          </a:prstGeom>
        </p:spPr>
      </p:pic>
      <p:pic>
        <p:nvPicPr>
          <p:cNvPr id="92" name="Imagem 91" descr="Iho_coul.jpg"/>
          <p:cNvPicPr preferRelativeResize="0"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58650" y="40138"/>
            <a:ext cx="972000" cy="1260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936304" y="5376664"/>
            <a:ext cx="22085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Adapted from</a:t>
            </a:r>
            <a:r>
              <a:rPr lang="pt-B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Stephanie </a:t>
            </a:r>
            <a:r>
              <a:rPr lang="pt-BR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Vrac, 2016</a:t>
            </a:r>
            <a:endParaRPr lang="pt-B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9" name="Grupo 88"/>
          <p:cNvGrpSpPr/>
          <p:nvPr/>
        </p:nvGrpSpPr>
        <p:grpSpPr>
          <a:xfrm>
            <a:off x="2065005" y="3700649"/>
            <a:ext cx="10429948" cy="4500594"/>
            <a:chOff x="6900866" y="657196"/>
            <a:chExt cx="9715568" cy="4500594"/>
          </a:xfrm>
        </p:grpSpPr>
        <p:sp>
          <p:nvSpPr>
            <p:cNvPr id="88" name="Texto explicativo em elipse 87"/>
            <p:cNvSpPr/>
            <p:nvPr/>
          </p:nvSpPr>
          <p:spPr>
            <a:xfrm>
              <a:off x="6900866" y="657196"/>
              <a:ext cx="9715568" cy="4500594"/>
            </a:xfrm>
            <a:prstGeom prst="wedgeEllipseCallout">
              <a:avLst>
                <a:gd name="adj1" fmla="val -32464"/>
                <a:gd name="adj2" fmla="val -8096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700574" y="1443014"/>
              <a:ext cx="864399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 smtClean="0">
                  <a:solidFill>
                    <a:schemeClr val="accent2">
                      <a:lumMod val="50000"/>
                    </a:schemeClr>
                  </a:solidFill>
                  <a:latin typeface="Aharoni" pitchFamily="2" charset="-79"/>
                  <a:ea typeface="Tahoma" pitchFamily="34" charset="0"/>
                  <a:cs typeface="Aharoni" pitchFamily="2" charset="-79"/>
                </a:rPr>
                <a:t>Standards and Interoperability Framework:</a:t>
              </a:r>
            </a:p>
            <a:p>
              <a:endPara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800" dirty="0" smtClean="0">
                  <a:solidFill>
                    <a:schemeClr val="accent2">
                      <a:lumMod val="50000"/>
                    </a:schemeClr>
                  </a:solidFill>
                  <a:latin typeface="Aharoni" pitchFamily="2" charset="-79"/>
                  <a:ea typeface="Tahoma" pitchFamily="34" charset="0"/>
                  <a:cs typeface="Aharoni" pitchFamily="2" charset="-79"/>
                </a:rPr>
                <a:t>OGC standards for spatial data and metadata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800" dirty="0" smtClean="0">
                  <a:solidFill>
                    <a:schemeClr val="accent2">
                      <a:lumMod val="50000"/>
                    </a:schemeClr>
                  </a:solidFill>
                  <a:latin typeface="Aharoni" pitchFamily="2" charset="-79"/>
                  <a:ea typeface="Tahoma" pitchFamily="34" charset="0"/>
                  <a:cs typeface="Aharoni" pitchFamily="2" charset="-79"/>
                </a:rPr>
                <a:t>IHO </a:t>
              </a:r>
              <a:r>
                <a:rPr lang="pt-BR" sz="2800" b="1" dirty="0" smtClean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S-57/S-100</a:t>
              </a:r>
              <a:r>
                <a:rPr lang="pt-BR" sz="2800" dirty="0" smtClean="0">
                  <a:solidFill>
                    <a:schemeClr val="accent2">
                      <a:lumMod val="50000"/>
                    </a:schemeClr>
                  </a:solidFill>
                  <a:latin typeface="Aharoni" pitchFamily="2" charset="-79"/>
                  <a:ea typeface="Tahoma" pitchFamily="34" charset="0"/>
                  <a:cs typeface="Aharoni" pitchFamily="2" charset="-79"/>
                </a:rPr>
                <a:t> standards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800" dirty="0" smtClean="0">
                  <a:solidFill>
                    <a:schemeClr val="accent2">
                      <a:lumMod val="50000"/>
                    </a:schemeClr>
                  </a:solidFill>
                  <a:latin typeface="Aharoni" pitchFamily="2" charset="-79"/>
                  <a:ea typeface="Tahoma" pitchFamily="34" charset="0"/>
                  <a:cs typeface="Aharoni" pitchFamily="2" charset="-79"/>
                </a:rPr>
                <a:t>NSDI Vector Model – INDE/EDGV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2800" dirty="0" smtClean="0">
                  <a:solidFill>
                    <a:schemeClr val="accent2">
                      <a:lumMod val="50000"/>
                    </a:schemeClr>
                  </a:solidFill>
                  <a:latin typeface="Aharoni" pitchFamily="2" charset="-79"/>
                  <a:ea typeface="Tahoma" pitchFamily="34" charset="0"/>
                  <a:cs typeface="Aharoni" pitchFamily="2" charset="-79"/>
                </a:rPr>
                <a:t>Armed Forces SDI Vector Model – IDE-DEFESA/EDGV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pt-BR" sz="2800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eonetwork2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578" y="2728898"/>
            <a:ext cx="9858444" cy="67409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6014990" y="1800204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Intranet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T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echnologies Implementation</a:t>
            </a:r>
          </a:p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Geonetwork – Metadata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C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atalog 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6" name="Picture 2" descr="D:\MSDIWG8\apresentações\2017\wave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54"/>
            <a:ext cx="12801600" cy="1152525"/>
          </a:xfrm>
          <a:prstGeom prst="rect">
            <a:avLst/>
          </a:prstGeom>
          <a:noFill/>
        </p:spPr>
      </p:pic>
      <p:pic>
        <p:nvPicPr>
          <p:cNvPr id="7" name="Imagem 6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2000" cy="1260000"/>
          </a:xfrm>
          <a:prstGeom prst="rect">
            <a:avLst/>
          </a:prstGeom>
        </p:spPr>
      </p:pic>
      <p:pic>
        <p:nvPicPr>
          <p:cNvPr id="8" name="Imagem 7" descr="Iho_coul.jpg"/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58650" y="40138"/>
            <a:ext cx="972000" cy="12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1328702" y="1014386"/>
            <a:ext cx="6643737" cy="6832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DHN-MSDI PRESENT STATE</a:t>
            </a:r>
            <a:endParaRPr lang="pt-BR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m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264" y="2799230"/>
            <a:ext cx="10215634" cy="65019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5472106" y="1800204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Intranet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T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echnologies Implementation</a:t>
            </a:r>
          </a:p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Geoserver – Geoservices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C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atalog 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7" name="Picture 2" descr="D:\MSDIWG8\apresentações\2017\wave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54"/>
            <a:ext cx="12801600" cy="1152525"/>
          </a:xfrm>
          <a:prstGeom prst="rect">
            <a:avLst/>
          </a:prstGeom>
          <a:noFill/>
        </p:spPr>
      </p:pic>
      <p:pic>
        <p:nvPicPr>
          <p:cNvPr id="8" name="Imagem 7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2000" cy="1260000"/>
          </a:xfrm>
          <a:prstGeom prst="rect">
            <a:avLst/>
          </a:prstGeom>
        </p:spPr>
      </p:pic>
      <p:pic>
        <p:nvPicPr>
          <p:cNvPr id="9" name="Imagem 8" descr="Iho_coul.jpg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58650" y="40138"/>
            <a:ext cx="972000" cy="1260000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 flipH="1">
            <a:off x="1185826" y="1014386"/>
            <a:ext cx="7143802" cy="6832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DHN-MSDI PRESENT STATE</a:t>
            </a:r>
            <a:endParaRPr lang="pt-BR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F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60" y="2728898"/>
            <a:ext cx="11644394" cy="66437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00668" y="1846229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Intranet Technology Implementation</a:t>
            </a:r>
          </a:p>
          <a:p>
            <a:r>
              <a:rPr lang="pt-BR" sz="2800" b="1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Map Viewer – SFV</a:t>
            </a:r>
            <a:endParaRPr lang="pt-BR" sz="2800" b="1" dirty="0">
              <a:solidFill>
                <a:schemeClr val="accent2">
                  <a:lumMod val="50000"/>
                </a:schemeClr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6" name="Picture 2" descr="D:\MSDIWG8\apresentações\2017\wave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54"/>
            <a:ext cx="12801600" cy="1152525"/>
          </a:xfrm>
          <a:prstGeom prst="rect">
            <a:avLst/>
          </a:prstGeom>
          <a:noFill/>
        </p:spPr>
      </p:pic>
      <p:pic>
        <p:nvPicPr>
          <p:cNvPr id="7" name="Imagem 6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2000" cy="1260000"/>
          </a:xfrm>
          <a:prstGeom prst="rect">
            <a:avLst/>
          </a:prstGeom>
        </p:spPr>
      </p:pic>
      <p:pic>
        <p:nvPicPr>
          <p:cNvPr id="8" name="Imagem 7" descr="Iho_coul.jpg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58650" y="40138"/>
            <a:ext cx="972000" cy="12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1114388" y="1014386"/>
            <a:ext cx="7000926" cy="6832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DHN-MSDI PRESENT STATE</a:t>
            </a:r>
            <a:endParaRPr lang="pt-BR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P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84" y="3228964"/>
            <a:ext cx="11807166" cy="52867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686420" y="2085956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Intranet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T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echnologies Implementation</a:t>
            </a:r>
          </a:p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Nautical </a:t>
            </a:r>
            <a:r>
              <a:rPr lang="pt-BR" sz="2800" dirty="0" err="1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Charts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 Catalog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7" name="Picture 2" descr="D:\MSDIWG8\apresentações\2017\wave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54"/>
            <a:ext cx="12801600" cy="1152525"/>
          </a:xfrm>
          <a:prstGeom prst="rect">
            <a:avLst/>
          </a:prstGeom>
          <a:noFill/>
        </p:spPr>
      </p:pic>
      <p:pic>
        <p:nvPicPr>
          <p:cNvPr id="9" name="Imagem 8" descr="Iho_coul.jpg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58650" y="40138"/>
            <a:ext cx="972000" cy="1260000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 flipH="1">
            <a:off x="757198" y="1085824"/>
            <a:ext cx="6786610" cy="6832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DHN-MSDI PRESENT STATE</a:t>
            </a:r>
            <a:endParaRPr lang="pt-BR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Imagem 11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2000" cy="1260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14388" y="2157394"/>
            <a:ext cx="1064426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Intranet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T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echnologies Implementation</a:t>
            </a:r>
          </a:p>
          <a:p>
            <a:endParaRPr lang="pt-BR" sz="2800" dirty="0" smtClean="0">
              <a:solidFill>
                <a:schemeClr val="accent2">
                  <a:lumMod val="50000"/>
                </a:schemeClr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  <a:p>
            <a:pPr indent="5400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err="1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Tide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 Data </a:t>
            </a:r>
            <a:r>
              <a:rPr lang="pt-BR" sz="2800" dirty="0" err="1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Acquision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  <a:p>
            <a:pPr indent="5400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Tide Data Radio </a:t>
            </a:r>
            <a:r>
              <a:rPr lang="pt-BR" sz="2800" dirty="0" err="1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Transmission</a:t>
            </a:r>
            <a:endParaRPr lang="pt-BR" sz="2800" dirty="0" smtClean="0">
              <a:solidFill>
                <a:schemeClr val="accent2">
                  <a:lumMod val="50000"/>
                </a:schemeClr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  <a:p>
            <a:pPr indent="5400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err="1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Tide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ea typeface="Tahoma" pitchFamily="34" charset="0"/>
                <a:cs typeface="Aharoni" pitchFamily="2" charset="-79"/>
              </a:rPr>
              <a:t> Data Exchange Web Framework</a:t>
            </a:r>
            <a:endParaRPr lang="pt-BR" sz="2800" dirty="0">
              <a:solidFill>
                <a:schemeClr val="accent2">
                  <a:lumMod val="50000"/>
                </a:schemeClr>
              </a:solidFill>
              <a:latin typeface="Aharoni" pitchFamily="2" charset="-79"/>
              <a:ea typeface="Tahoma" pitchFamily="34" charset="0"/>
              <a:cs typeface="Aharoni" pitchFamily="2" charset="-79"/>
            </a:endParaRPr>
          </a:p>
        </p:txBody>
      </p:sp>
      <p:pic>
        <p:nvPicPr>
          <p:cNvPr id="6" name="Picture 2" descr="D:\MSDIWG8\apresentações\2017\wave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54"/>
            <a:ext cx="12801600" cy="1152525"/>
          </a:xfrm>
          <a:prstGeom prst="rect">
            <a:avLst/>
          </a:prstGeom>
          <a:noFill/>
        </p:spPr>
      </p:pic>
      <p:pic>
        <p:nvPicPr>
          <p:cNvPr id="7" name="Imagem 6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2000" cy="1260000"/>
          </a:xfrm>
          <a:prstGeom prst="rect">
            <a:avLst/>
          </a:prstGeom>
        </p:spPr>
      </p:pic>
      <p:pic>
        <p:nvPicPr>
          <p:cNvPr id="8" name="Imagem 7" descr="Iho_coul.jpg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758650" y="40138"/>
            <a:ext cx="972000" cy="12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1042950" y="1157262"/>
            <a:ext cx="6786611" cy="6832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DHN-MSDI PRESENT STATE</a:t>
            </a:r>
            <a:endParaRPr lang="pt-BR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271" y="2712368"/>
            <a:ext cx="1246822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1F54-FBF2-4DAA-ABBF-01CFCA03F6C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166</Words>
  <Application>Microsoft Office PowerPoint</Application>
  <PresentationFormat>A3 Paper (297x420 mm)</PresentationFormat>
  <Paragraphs>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Rockwell</vt:lpstr>
      <vt:lpstr>Tahoma</vt:lpstr>
      <vt:lpstr>Tema do Office</vt:lpstr>
      <vt:lpstr>MARINE SPATIAL DATA INFRASTRUCTURES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Julierme&amp;Débora</dc:creator>
  <cp:lastModifiedBy>Alberto Costa Neves</cp:lastModifiedBy>
  <cp:revision>87</cp:revision>
  <dcterms:created xsi:type="dcterms:W3CDTF">2017-01-20T12:22:41Z</dcterms:created>
  <dcterms:modified xsi:type="dcterms:W3CDTF">2017-02-01T21:20:39Z</dcterms:modified>
</cp:coreProperties>
</file>