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3" r:id="rId3"/>
    <p:sldId id="257" r:id="rId4"/>
    <p:sldId id="273" r:id="rId5"/>
    <p:sldId id="282" r:id="rId6"/>
    <p:sldId id="283" r:id="rId7"/>
    <p:sldId id="278" r:id="rId8"/>
    <p:sldId id="300" r:id="rId9"/>
    <p:sldId id="301" r:id="rId10"/>
    <p:sldId id="302" r:id="rId11"/>
    <p:sldId id="304" r:id="rId12"/>
    <p:sldId id="303" r:id="rId13"/>
    <p:sldId id="280" r:id="rId14"/>
    <p:sldId id="296" r:id="rId15"/>
    <p:sldId id="287" r:id="rId16"/>
    <p:sldId id="291" r:id="rId17"/>
    <p:sldId id="299" r:id="rId18"/>
    <p:sldId id="298" r:id="rId19"/>
    <p:sldId id="295" r:id="rId20"/>
    <p:sldId id="305" r:id="rId21"/>
    <p:sldId id="277" r:id="rId22"/>
  </p:sldIdLst>
  <p:sldSz cx="9144000" cy="6858000" type="screen4x3"/>
  <p:notesSz cx="6669088" cy="987266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3366CC"/>
    <a:srgbClr val="004274"/>
    <a:srgbClr val="47B5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0784" autoAdjust="0"/>
  </p:normalViewPr>
  <p:slideViewPr>
    <p:cSldViewPr>
      <p:cViewPr varScale="1">
        <p:scale>
          <a:sx n="75" d="100"/>
          <a:sy n="75" d="100"/>
        </p:scale>
        <p:origin x="77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36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778156" y="1"/>
            <a:ext cx="288936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A9299-9FCB-4C49-B86F-28A58BEB78A0}" type="datetimeFigureOut">
              <a:rPr lang="ko-KR" altLang="en-US" smtClean="0"/>
              <a:t>2017-02-01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377365"/>
            <a:ext cx="2889362" cy="4937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778156" y="9377365"/>
            <a:ext cx="2889362" cy="4937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7F11B-C33F-4EAB-A14F-B631C2838E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1529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9" cy="493634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9" cy="493634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r">
              <a:defRPr sz="1200"/>
            </a:lvl1pPr>
          </a:lstStyle>
          <a:p>
            <a:fld id="{5454C9E9-51AB-4AA6-BCDD-F8337D2AD726}" type="datetimeFigureOut">
              <a:rPr lang="ko-KR" altLang="en-US" smtClean="0"/>
              <a:pPr/>
              <a:t>2017-02-01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04" tIns="45752" rIns="91504" bIns="45752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66909" y="4689518"/>
            <a:ext cx="5335270" cy="4442699"/>
          </a:xfrm>
          <a:prstGeom prst="rect">
            <a:avLst/>
          </a:prstGeom>
        </p:spPr>
        <p:txBody>
          <a:bodyPr vert="horz" lIns="91504" tIns="45752" rIns="91504" bIns="45752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377316"/>
            <a:ext cx="2889939" cy="493634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777607" y="9377316"/>
            <a:ext cx="2889939" cy="493634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r">
              <a:defRPr sz="1200"/>
            </a:lvl1pPr>
          </a:lstStyle>
          <a:p>
            <a:fld id="{FC65FA9F-6D00-4204-9174-1727FE682EF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3330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b="0" dirty="0">
              <a:solidFill>
                <a:schemeClr val="tx1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FA9F-6D00-4204-9174-1727FE682EFC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9988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504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FA9F-6D00-4204-9174-1727FE682EFC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5321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FA9F-6D00-4204-9174-1727FE682EFC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5766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FA9F-6D00-4204-9174-1727FE682EFC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6400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="0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FA9F-6D00-4204-9174-1727FE682EFC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3631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FA9F-6D00-4204-9174-1727FE682EFC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7751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FA9F-6D00-4204-9174-1727FE682EFC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4673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FA9F-6D00-4204-9174-1727FE682EFC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7801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FA9F-6D00-4204-9174-1727FE682EFC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7860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FA9F-6D00-4204-9174-1727FE682EFC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0915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FA9F-6D00-4204-9174-1727FE682EFC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00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FA9F-6D00-4204-9174-1727FE682EFC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6814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FA9F-6D00-4204-9174-1727FE682EFC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00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FA9F-6D00-4204-9174-1727FE682EFC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7644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FA9F-6D00-4204-9174-1727FE682EFC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1095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FA9F-6D00-4204-9174-1727FE682EFC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8096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FA9F-6D00-4204-9174-1727FE682EFC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8323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FA9F-6D00-4204-9174-1727FE682EFC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7708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FA9F-6D00-4204-9174-1727FE682EFC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7253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FA9F-6D00-4204-9174-1727FE682EFC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0804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="0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FA9F-6D00-4204-9174-1727FE682EFC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8748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2017-02-01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2017-02-01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2017-02-01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2017-02-01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2017-02-01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2017-02-01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2017-02-01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2017-02-01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2017-02-01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2017-02-01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2017-02-01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EDBD-1C2D-4C1E-B459-B60219FAB484}" type="datetimeFigureOut">
              <a:rPr lang="ko-KR" altLang="en-US" smtClean="0"/>
              <a:pPr/>
              <a:t>2017-02-01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5.wdp"/><Relationship Id="rId18" Type="http://schemas.openxmlformats.org/officeDocument/2006/relationships/image" Target="../media/image52.png"/><Relationship Id="rId3" Type="http://schemas.openxmlformats.org/officeDocument/2006/relationships/image" Target="../media/image41.png"/><Relationship Id="rId7" Type="http://schemas.microsoft.com/office/2007/relationships/hdphoto" Target="../media/hdphoto2.wdp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microsoft.com/office/2007/relationships/hdphoto" Target="../media/hdphoto4.wdp"/><Relationship Id="rId5" Type="http://schemas.openxmlformats.org/officeDocument/2006/relationships/image" Target="../media/image43.png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microsoft.com/office/2007/relationships/hdphoto" Target="../media/hdphoto3.wdp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emf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2.jpeg"/><Relationship Id="rId9" Type="http://schemas.openxmlformats.org/officeDocument/2006/relationships/image" Target="../media/image58.emf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7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90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kr/url?sa=i&amp;rct=j&amp;q=&amp;esrc=s&amp;frm=1&amp;source=images&amp;cd=&amp;cad=rja&amp;docid=nHJcg2_k9RhbDM&amp;tbnid=GiLwiRtfEvviDM:&amp;ved=0CAUQjRw&amp;url=http://www.geography.wisc.edu/research/student_research.php&amp;ei=lbl4UpGjGcLSkAX-w4G4Ag&amp;bvm=bv.55980276,d.dGI&amp;psig=AFQjCNFWF9qB1zy_DBYthbTvMWaM7mVYlw&amp;ust=1383729908441845" TargetMode="External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9.wmf"/><Relationship Id="rId5" Type="http://schemas.openxmlformats.org/officeDocument/2006/relationships/image" Target="../media/image35.png"/><Relationship Id="rId10" Type="http://schemas.openxmlformats.org/officeDocument/2006/relationships/image" Target="../media/image38.wmf"/><Relationship Id="rId4" Type="http://schemas.openxmlformats.org/officeDocument/2006/relationships/image" Target="../media/image34.png"/><Relationship Id="rId9" Type="http://schemas.openxmlformats.org/officeDocument/2006/relationships/image" Target="../media/image3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 descr="13194351685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타원 20"/>
          <p:cNvSpPr/>
          <p:nvPr/>
        </p:nvSpPr>
        <p:spPr>
          <a:xfrm>
            <a:off x="8030741" y="2093044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/>
          <p:cNvSpPr/>
          <p:nvPr/>
        </p:nvSpPr>
        <p:spPr>
          <a:xfrm>
            <a:off x="6314182" y="562845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6755953" y="5591621"/>
            <a:ext cx="2389609" cy="9898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6752680" y="5662613"/>
            <a:ext cx="2393702" cy="84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" name="그림 29" descr="사본 -해양수산부-국립해양조사원_영_좌우-[변환됨]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206" y="5772472"/>
            <a:ext cx="2448272" cy="607740"/>
          </a:xfrm>
          <a:prstGeom prst="rect">
            <a:avLst/>
          </a:prstGeom>
        </p:spPr>
      </p:pic>
      <p:sp>
        <p:nvSpPr>
          <p:cNvPr id="35" name="타원 34"/>
          <p:cNvSpPr/>
          <p:nvPr/>
        </p:nvSpPr>
        <p:spPr>
          <a:xfrm>
            <a:off x="191318" y="209393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633089" y="2057101"/>
            <a:ext cx="7870886" cy="9898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629816" y="2132856"/>
            <a:ext cx="7884368" cy="837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550590" y="2206053"/>
            <a:ext cx="7155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smtClean="0">
                <a:latin typeface="Franklin Gothic Demi" pitchFamily="34" charset="0"/>
                <a:ea typeface="HY헤드라인M" pitchFamily="18" charset="-127"/>
              </a:rPr>
              <a:t>National Report – Republic of Korea</a:t>
            </a:r>
          </a:p>
        </p:txBody>
      </p:sp>
      <p:sp>
        <p:nvSpPr>
          <p:cNvPr id="43" name="타원 42"/>
          <p:cNvSpPr/>
          <p:nvPr/>
        </p:nvSpPr>
        <p:spPr>
          <a:xfrm>
            <a:off x="4316886" y="4255369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4751512" y="4221088"/>
            <a:ext cx="4392488" cy="9898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>
            <a:off x="4748239" y="4295206"/>
            <a:ext cx="4395761" cy="838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684096" y="4327426"/>
            <a:ext cx="2267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latin typeface="Franklin Gothic Book" pitchFamily="34" charset="0"/>
              </a:rPr>
              <a:t>Marine Spatial </a:t>
            </a:r>
          </a:p>
          <a:p>
            <a:pPr algn="ctr"/>
            <a:endParaRPr lang="en-US" altLang="ko-KR" sz="400" dirty="0" smtClean="0">
              <a:latin typeface="Franklin Gothic Book" pitchFamily="34" charset="0"/>
            </a:endParaRPr>
          </a:p>
          <a:p>
            <a:pPr algn="ctr"/>
            <a:r>
              <a:rPr lang="en-US" altLang="ko-KR" sz="2000" dirty="0" smtClean="0">
                <a:latin typeface="Franklin Gothic Book" pitchFamily="34" charset="0"/>
              </a:rPr>
              <a:t>Information Team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42097" y="4541058"/>
            <a:ext cx="2950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latin typeface="Franklin Gothic Demi" pitchFamily="34" charset="0"/>
              </a:rPr>
              <a:t>31 Jan  2017</a:t>
            </a:r>
          </a:p>
        </p:txBody>
      </p:sp>
      <p:sp>
        <p:nvSpPr>
          <p:cNvPr id="47" name="타원 46"/>
          <p:cNvSpPr/>
          <p:nvPr/>
        </p:nvSpPr>
        <p:spPr>
          <a:xfrm rot="10800000">
            <a:off x="1929558" y="29867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 rot="10800000">
            <a:off x="3271" y="261937"/>
            <a:ext cx="2389609" cy="9905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/>
          <p:cNvSpPr/>
          <p:nvPr/>
        </p:nvSpPr>
        <p:spPr>
          <a:xfrm rot="10800000">
            <a:off x="5358" y="335336"/>
            <a:ext cx="2393702" cy="838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07504" y="476672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smtClean="0">
                <a:latin typeface="Franklin Gothic Demi" pitchFamily="34" charset="0"/>
                <a:ea typeface="HY헤드라인M" pitchFamily="18" charset="-127"/>
              </a:rPr>
              <a:t>MSDIWG8</a:t>
            </a:r>
          </a:p>
        </p:txBody>
      </p:sp>
      <p:pic>
        <p:nvPicPr>
          <p:cNvPr id="22" name="그림 21" descr="drapeau-coree-du-sud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261" y="2274194"/>
            <a:ext cx="806896" cy="5381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C:\Users\안장현\Desktop\국가해양자료활용 고도화_인포그래픽(textNo)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892366"/>
            <a:ext cx="9036496" cy="584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7094558" y="2276872"/>
            <a:ext cx="6864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MSDI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2089112" y="3546440"/>
            <a:ext cx="11913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Government</a:t>
            </a:r>
            <a:endParaRPr lang="en-US" altLang="ko-KR" sz="1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4403909" y="3576185"/>
            <a:ext cx="8771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200" dirty="0">
                <a:latin typeface="HY견고딕" panose="02030600000101010101" pitchFamily="18" charset="-127"/>
                <a:ea typeface="HY견고딕" panose="02030600000101010101" pitchFamily="18" charset="-127"/>
              </a:rPr>
              <a:t>Industry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6445913" y="3546440"/>
            <a:ext cx="7104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200" dirty="0">
                <a:latin typeface="HY견고딕" panose="02030600000101010101" pitchFamily="18" charset="-127"/>
                <a:ea typeface="HY견고딕" panose="02030600000101010101" pitchFamily="18" charset="-127"/>
              </a:rPr>
              <a:t>Public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2152855" y="3861048"/>
            <a:ext cx="54569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More Easier and Convenient Access to </a:t>
            </a:r>
          </a:p>
          <a:p>
            <a:pPr algn="ctr"/>
            <a:r>
              <a:rPr lang="en-US" altLang="ko-KR" sz="2000" b="1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and Use of Marine Data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430921" y="5373216"/>
            <a:ext cx="10919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Benefits</a:t>
            </a:r>
            <a:endParaRPr lang="ko-KR" altLang="en-US" sz="1600" b="1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905278" y="6093296"/>
            <a:ext cx="18101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Better </a:t>
            </a:r>
            <a:r>
              <a:rPr lang="en-US" altLang="ko-KR" sz="1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Decisions</a:t>
            </a:r>
            <a:endParaRPr lang="ko-KR" altLang="en-US" sz="1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3670313" y="6093296"/>
            <a:ext cx="18902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Economic Growth</a:t>
            </a:r>
            <a:endParaRPr lang="ko-KR" altLang="en-US" sz="1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6749556" y="6093296"/>
            <a:ext cx="13676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Wider Using</a:t>
            </a:r>
            <a:endParaRPr lang="ko-KR" altLang="en-US" sz="1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545882" y="5127696"/>
            <a:ext cx="5132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MSP</a:t>
            </a:r>
            <a:endParaRPr lang="ko-KR" altLang="en-US" sz="11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2938868" y="5115494"/>
            <a:ext cx="14029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Market Creation</a:t>
            </a:r>
            <a:endParaRPr lang="ko-KR" altLang="en-US" sz="11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5270556" y="5111606"/>
            <a:ext cx="7793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Product</a:t>
            </a:r>
            <a:endParaRPr lang="ko-KR" altLang="en-US" sz="11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7041105" y="5111606"/>
            <a:ext cx="8066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Service</a:t>
            </a:r>
            <a:r>
              <a:rPr lang="ko-KR" altLang="en-US" sz="11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sp>
        <p:nvSpPr>
          <p:cNvPr id="53" name="타원 52"/>
          <p:cNvSpPr/>
          <p:nvPr/>
        </p:nvSpPr>
        <p:spPr>
          <a:xfrm rot="10800000">
            <a:off x="1929558" y="29867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/>
          <p:cNvSpPr/>
          <p:nvPr/>
        </p:nvSpPr>
        <p:spPr>
          <a:xfrm rot="10800000">
            <a:off x="3271" y="261937"/>
            <a:ext cx="2389609" cy="9905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 rot="10800000">
            <a:off x="5358" y="335336"/>
            <a:ext cx="2393702" cy="838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7472369" y="2204864"/>
            <a:ext cx="93487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9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DB</a:t>
            </a:r>
          </a:p>
          <a:p>
            <a:pPr algn="ctr"/>
            <a:r>
              <a:rPr lang="en-US" altLang="ko-KR" sz="9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Service</a:t>
            </a:r>
          </a:p>
          <a:p>
            <a:pPr algn="ctr"/>
            <a:r>
              <a:rPr lang="en-US" altLang="ko-KR" sz="9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Distribution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9512" y="332656"/>
            <a:ext cx="23918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Franklin Gothic Demi" pitchFamily="34" charset="0"/>
                <a:ea typeface="HY헤드라인M" pitchFamily="18" charset="-127"/>
              </a:rPr>
              <a:t>3</a:t>
            </a:r>
            <a:r>
              <a:rPr lang="en-US" altLang="ko-KR" sz="3200" dirty="0" smtClean="0">
                <a:latin typeface="Franklin Gothic Demi" pitchFamily="34" charset="0"/>
                <a:ea typeface="HY헤드라인M" pitchFamily="18" charset="-127"/>
              </a:rPr>
              <a:t>. P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rovision of MSD Service</a:t>
            </a:r>
          </a:p>
        </p:txBody>
      </p:sp>
    </p:spTree>
    <p:extLst>
      <p:ext uri="{BB962C8B-B14F-4D97-AF65-F5344CB8AC3E}">
        <p14:creationId xmlns:p14="http://schemas.microsoft.com/office/powerpoint/2010/main" val="197433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385930" y="1450605"/>
            <a:ext cx="5622317" cy="4786707"/>
            <a:chOff x="2588234" y="842239"/>
            <a:chExt cx="4661177" cy="4338701"/>
          </a:xfrm>
        </p:grpSpPr>
        <p:sp>
          <p:nvSpPr>
            <p:cNvPr id="6" name="모서리가 둥근 직사각형 110"/>
            <p:cNvSpPr/>
            <p:nvPr/>
          </p:nvSpPr>
          <p:spPr bwMode="auto">
            <a:xfrm>
              <a:off x="2588234" y="842239"/>
              <a:ext cx="4661177" cy="4338701"/>
            </a:xfrm>
            <a:prstGeom prst="snipRoundRect">
              <a:avLst>
                <a:gd name="adj1" fmla="val 5335"/>
                <a:gd name="adj2" fmla="val 9269"/>
              </a:avLst>
            </a:prstGeom>
            <a:solidFill>
              <a:schemeClr val="bg1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000" dirty="0">
                <a:solidFill>
                  <a:prstClr val="white"/>
                </a:solidFill>
              </a:endParaRPr>
            </a:p>
          </p:txBody>
        </p:sp>
        <p:sp>
          <p:nvSpPr>
            <p:cNvPr id="7" name="AutoShape 1682"/>
            <p:cNvSpPr>
              <a:spLocks noChangeArrowheads="1"/>
            </p:cNvSpPr>
            <p:nvPr/>
          </p:nvSpPr>
          <p:spPr bwMode="auto">
            <a:xfrm>
              <a:off x="5032953" y="1645071"/>
              <a:ext cx="2077610" cy="190730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12748"/>
              <a:endParaRPr lang="ko-KR" altLang="en-US" sz="2400" dirty="0" err="1">
                <a:solidFill>
                  <a:prstClr val="white"/>
                </a:solidFill>
                <a:latin typeface="Rix고딕 M" pitchFamily="18" charset="-127"/>
                <a:ea typeface="Rix고딕 M" pitchFamily="18" charset="-127"/>
                <a:sym typeface="Monotype Sorts" pitchFamily="2" charset="2"/>
              </a:endParaRPr>
            </a:p>
          </p:txBody>
        </p:sp>
        <p:sp>
          <p:nvSpPr>
            <p:cNvPr id="8" name="AutoShape 1682"/>
            <p:cNvSpPr>
              <a:spLocks noChangeArrowheads="1"/>
            </p:cNvSpPr>
            <p:nvPr/>
          </p:nvSpPr>
          <p:spPr bwMode="auto">
            <a:xfrm>
              <a:off x="5032953" y="1450258"/>
              <a:ext cx="2077610" cy="24769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latinLnBrk="1"/>
              <a:endParaRPr lang="ko-KR" altLang="en-US" dirty="0" err="1">
                <a:solidFill>
                  <a:schemeClr val="lt1"/>
                </a:solidFill>
                <a:sym typeface="Monotype Sorts" pitchFamily="2" charset="2"/>
              </a:endParaRPr>
            </a:p>
          </p:txBody>
        </p:sp>
        <p:sp>
          <p:nvSpPr>
            <p:cNvPr id="9" name="Rectangle 549"/>
            <p:cNvSpPr>
              <a:spLocks noChangeArrowheads="1"/>
            </p:cNvSpPr>
            <p:nvPr/>
          </p:nvSpPr>
          <p:spPr bwMode="auto">
            <a:xfrm>
              <a:off x="5337741" y="1527081"/>
              <a:ext cx="1723225" cy="131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indent="-180975" algn="ctr">
                <a:lnSpc>
                  <a:spcPts val="1000"/>
                </a:lnSpc>
                <a:spcBef>
                  <a:spcPts val="340"/>
                </a:spcBef>
                <a:spcAft>
                  <a:spcPts val="300"/>
                </a:spcAft>
                <a:buClr>
                  <a:schemeClr val="tx1">
                    <a:lumMod val="65000"/>
                    <a:lumOff val="35000"/>
                  </a:schemeClr>
                </a:buClr>
                <a:buSzPct val="100000"/>
                <a:tabLst>
                  <a:tab pos="5648325" algn="l"/>
                </a:tabLst>
              </a:pPr>
              <a:r>
                <a:rPr kumimoji="1" lang="en-US" altLang="ko-KR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Rix고딕 B" panose="02020603020101020101" pitchFamily="18" charset="-127"/>
                  <a:ea typeface="Rix고딕 B" panose="02020603020101020101" pitchFamily="18" charset="-127"/>
                  <a:sym typeface="Monotype Sorts"/>
                </a:rPr>
                <a:t>Service Platform</a:t>
              </a:r>
              <a:endParaRPr kumimoji="1" lang="ko-KR" altLang="en-US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Rix고딕 B" panose="02020603020101020101" pitchFamily="18" charset="-127"/>
                <a:ea typeface="Rix고딕 B" panose="02020603020101020101" pitchFamily="18" charset="-127"/>
                <a:sym typeface="Monotype Sorts"/>
              </a:endParaRPr>
            </a:p>
          </p:txBody>
        </p:sp>
        <p:sp>
          <p:nvSpPr>
            <p:cNvPr id="10" name="AutoShape 1682"/>
            <p:cNvSpPr>
              <a:spLocks noChangeArrowheads="1"/>
            </p:cNvSpPr>
            <p:nvPr/>
          </p:nvSpPr>
          <p:spPr bwMode="auto">
            <a:xfrm>
              <a:off x="5032953" y="3862247"/>
              <a:ext cx="2077610" cy="116276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12748"/>
              <a:endParaRPr lang="ko-KR" altLang="en-US" sz="2400" dirty="0" err="1">
                <a:solidFill>
                  <a:prstClr val="white"/>
                </a:solidFill>
                <a:latin typeface="Rix고딕 M" pitchFamily="18" charset="-127"/>
                <a:ea typeface="Rix고딕 M" pitchFamily="18" charset="-127"/>
                <a:sym typeface="Monotype Sorts" pitchFamily="2" charset="2"/>
              </a:endParaRPr>
            </a:p>
          </p:txBody>
        </p:sp>
        <p:sp>
          <p:nvSpPr>
            <p:cNvPr id="11" name="AutoShape 1682"/>
            <p:cNvSpPr>
              <a:spLocks noChangeArrowheads="1"/>
            </p:cNvSpPr>
            <p:nvPr/>
          </p:nvSpPr>
          <p:spPr bwMode="auto">
            <a:xfrm>
              <a:off x="5032953" y="3667433"/>
              <a:ext cx="2077610" cy="2476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latinLnBrk="1"/>
              <a:endParaRPr lang="ko-KR" altLang="en-US" dirty="0" err="1">
                <a:sym typeface="Monotype Sorts" pitchFamily="2" charset="2"/>
              </a:endParaRPr>
            </a:p>
          </p:txBody>
        </p:sp>
        <p:sp>
          <p:nvSpPr>
            <p:cNvPr id="12" name="Rectangle 549"/>
            <p:cNvSpPr>
              <a:spLocks noChangeArrowheads="1"/>
            </p:cNvSpPr>
            <p:nvPr/>
          </p:nvSpPr>
          <p:spPr bwMode="auto">
            <a:xfrm>
              <a:off x="5348374" y="3744706"/>
              <a:ext cx="1723225" cy="130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indent="-180975" algn="ctr">
                <a:lnSpc>
                  <a:spcPts val="1000"/>
                </a:lnSpc>
                <a:spcBef>
                  <a:spcPts val="340"/>
                </a:spcBef>
                <a:spcAft>
                  <a:spcPts val="300"/>
                </a:spcAft>
                <a:buClr>
                  <a:schemeClr val="tx1">
                    <a:lumMod val="65000"/>
                    <a:lumOff val="35000"/>
                  </a:schemeClr>
                </a:buClr>
                <a:buSzPct val="100000"/>
                <a:tabLst>
                  <a:tab pos="5648325" algn="l"/>
                </a:tabLst>
              </a:pPr>
              <a:r>
                <a:rPr kumimoji="1" lang="en-US" altLang="ko-KR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Rix고딕 B" panose="02020603020101020101" pitchFamily="18" charset="-127"/>
                  <a:ea typeface="Rix고딕 B" panose="02020603020101020101" pitchFamily="18" charset="-127"/>
                  <a:sym typeface="Monotype Sorts"/>
                </a:rPr>
                <a:t>Market Platform</a:t>
              </a:r>
              <a:endParaRPr kumimoji="1" lang="ko-KR" altLang="en-US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Rix고딕 B" panose="02020603020101020101" pitchFamily="18" charset="-127"/>
                <a:ea typeface="Rix고딕 B" panose="02020603020101020101" pitchFamily="18" charset="-127"/>
                <a:sym typeface="Monotype Sorts"/>
              </a:endParaRPr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5086650" y="1367220"/>
              <a:ext cx="429833" cy="178739"/>
            </a:xfrm>
            <a:prstGeom prst="roundRect">
              <a:avLst>
                <a:gd name="adj" fmla="val 50000"/>
              </a:avLst>
            </a:prstGeom>
            <a:solidFill>
              <a:srgbClr val="A9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4961902" y="1346402"/>
              <a:ext cx="671173" cy="259543"/>
            </a:xfrm>
            <a:prstGeom prst="rect">
              <a:avLst/>
            </a:prstGeom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1" lang="en-US" altLang="ko-KR" sz="105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Rix고딕 B" panose="02020603020101020101" pitchFamily="18" charset="-127"/>
                  <a:ea typeface="Rix고딕 B" panose="02020603020101020101" pitchFamily="18" charset="-127"/>
                </a:rPr>
                <a:t>2</a:t>
              </a:r>
              <a:endParaRPr kumimoji="1"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Rix고딕 B" panose="02020603020101020101" pitchFamily="18" charset="-127"/>
                <a:ea typeface="Rix고딕 B" panose="02020603020101020101" pitchFamily="18" charset="-127"/>
              </a:endParaRPr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5086650" y="3607218"/>
              <a:ext cx="429833" cy="178739"/>
            </a:xfrm>
            <a:prstGeom prst="roundRect">
              <a:avLst>
                <a:gd name="adj" fmla="val 50000"/>
              </a:avLst>
            </a:prstGeom>
            <a:solidFill>
              <a:srgbClr val="A9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4961902" y="3586398"/>
              <a:ext cx="671173" cy="259543"/>
            </a:xfrm>
            <a:prstGeom prst="rect">
              <a:avLst/>
            </a:prstGeom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1" lang="en-US" altLang="ko-KR" sz="105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Rix고딕 B" panose="02020603020101020101" pitchFamily="18" charset="-127"/>
                  <a:ea typeface="Rix고딕 B" panose="02020603020101020101" pitchFamily="18" charset="-127"/>
                </a:rPr>
                <a:t>3</a:t>
              </a:r>
              <a:endParaRPr kumimoji="1"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Rix고딕 B" panose="02020603020101020101" pitchFamily="18" charset="-127"/>
                <a:ea typeface="Rix고딕 B" panose="02020603020101020101" pitchFamily="18" charset="-127"/>
              </a:endParaRPr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5019986" y="3200458"/>
              <a:ext cx="2150271" cy="343073"/>
              <a:chOff x="7602765" y="1825066"/>
              <a:chExt cx="1547814" cy="445900"/>
            </a:xfrm>
          </p:grpSpPr>
          <p:sp>
            <p:nvSpPr>
              <p:cNvPr id="88" name="모서리가 둥근 직사각형 87"/>
              <p:cNvSpPr/>
              <p:nvPr/>
            </p:nvSpPr>
            <p:spPr>
              <a:xfrm>
                <a:off x="7609149" y="1825066"/>
                <a:ext cx="1498463" cy="445900"/>
              </a:xfrm>
              <a:prstGeom prst="roundRect">
                <a:avLst>
                  <a:gd name="adj" fmla="val 50000"/>
                </a:avLst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7602765" y="1939044"/>
                <a:ext cx="1547814" cy="304571"/>
              </a:xfrm>
              <a:prstGeom prst="rect">
                <a:avLst/>
              </a:prstGeom>
              <a:no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>
                <a:defPPr>
                  <a:defRPr lang="ko-KR"/>
                </a:defPPr>
                <a:lvl1pPr marL="0" algn="ctr" defTabSz="1000125" eaLnBrk="1" latinLnBrk="0" hangingPunct="1">
                  <a:lnSpc>
                    <a:spcPct val="80000"/>
                  </a:lnSpc>
                  <a:defRPr sz="800" spc="-50">
                    <a:ln>
                      <a:solidFill>
                        <a:srgbClr val="FFFF00">
                          <a:alpha val="0"/>
                        </a:srgb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나눔고딕OTF Bold"/>
                  </a:defRPr>
                </a:lvl1pPr>
                <a:lvl2pPr defTabSz="914400" eaLnBrk="1" hangingPunct="1"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defTabSz="914400" eaLnBrk="1" hangingPunct="1"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defTabSz="914400" eaLnBrk="1" hangingPunct="1"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defTabSz="914400" eaLnBrk="1" hangingPunct="1"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defTabSz="1083235" eaLnBrk="0" latinLnBrk="1" hangingPunct="0">
                  <a:defRPr/>
                </a:pPr>
                <a:r>
                  <a:rPr lang="en-US" altLang="ko-KR" sz="1050" spc="0" dirty="0" smtClean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Rix고딕 B" panose="02020603020101020101" pitchFamily="18" charset="-127"/>
                    <a:ea typeface="Rix고딕 B" panose="02020603020101020101" pitchFamily="18" charset="-127"/>
                    <a:cs typeface="+mn-cs"/>
                  </a:rPr>
                  <a:t>Designated as the MSP platform for the </a:t>
                </a:r>
              </a:p>
              <a:p>
                <a:pPr defTabSz="1083235" eaLnBrk="0" latinLnBrk="1" hangingPunct="0">
                  <a:defRPr/>
                </a:pPr>
                <a:r>
                  <a:rPr lang="en-US" altLang="ko-KR" sz="1050" spc="0" dirty="0" smtClean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Rix고딕 B" panose="02020603020101020101" pitchFamily="18" charset="-127"/>
                    <a:ea typeface="Rix고딕 B" panose="02020603020101020101" pitchFamily="18" charset="-127"/>
                    <a:cs typeface="+mn-cs"/>
                  </a:rPr>
                  <a:t>Ministry of Oceans and Fisheries</a:t>
                </a:r>
                <a:endParaRPr lang="ko-KR" altLang="en-US" sz="1050" spc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Rix고딕 B" panose="02020603020101020101" pitchFamily="18" charset="-127"/>
                  <a:ea typeface="Rix고딕 B" panose="02020603020101020101" pitchFamily="18" charset="-127"/>
                  <a:cs typeface="+mn-cs"/>
                </a:endParaRPr>
              </a:p>
            </p:txBody>
          </p:sp>
        </p:grpSp>
        <p:sp>
          <p:nvSpPr>
            <p:cNvPr id="18" name="모서리가 둥근 직사각형 17"/>
            <p:cNvSpPr/>
            <p:nvPr/>
          </p:nvSpPr>
          <p:spPr>
            <a:xfrm>
              <a:off x="5125844" y="1783140"/>
              <a:ext cx="1204577" cy="254847"/>
            </a:xfrm>
            <a:prstGeom prst="roundRect">
              <a:avLst>
                <a:gd name="adj" fmla="val 50000"/>
              </a:avLst>
            </a:prstGeom>
            <a:solidFill>
              <a:srgbClr val="01A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5177020" y="1721710"/>
              <a:ext cx="1660163" cy="28338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marL="0" lvl="1" indent="-85725" latinLnBrk="0">
                <a:lnSpc>
                  <a:spcPct val="120000"/>
                </a:lnSpc>
                <a:buClr>
                  <a:srgbClr val="008400"/>
                </a:buClr>
                <a:buSzPct val="140000"/>
                <a:tabLst>
                  <a:tab pos="5645270" algn="l"/>
                </a:tabLst>
                <a:defRPr/>
              </a:pPr>
              <a:r>
                <a:rPr lang="en-US" altLang="ko-KR" sz="1300" i="1" dirty="0" smtClean="0">
                  <a:solidFill>
                    <a:schemeClr val="bg1"/>
                  </a:solidFill>
                  <a:latin typeface="Rix고딕 B" pitchFamily="18" charset="-127"/>
                  <a:ea typeface="Rix고딕 B" pitchFamily="18" charset="-127"/>
                </a:rPr>
                <a:t>Sharing Oceans</a:t>
              </a:r>
              <a:endParaRPr lang="ko-KR" altLang="en-US" sz="1300" i="1" dirty="0">
                <a:solidFill>
                  <a:schemeClr val="bg1"/>
                </a:solidFill>
                <a:latin typeface="Rix고딕 B" pitchFamily="18" charset="-127"/>
                <a:ea typeface="Rix고딕 B" pitchFamily="18" charset="-127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5210840" y="2046766"/>
              <a:ext cx="997200" cy="47425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marL="0" lvl="1" indent="-85725">
                <a:buClr>
                  <a:srgbClr val="008400"/>
                </a:buClr>
                <a:buSzPct val="140000"/>
                <a:tabLst>
                  <a:tab pos="5645270" algn="l"/>
                </a:tabLst>
                <a:defRPr/>
              </a:pP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고딕 B" pitchFamily="18" charset="-127"/>
                  <a:ea typeface="Rix고딕 B" pitchFamily="18" charset="-127"/>
                </a:rPr>
                <a:t>Intranet service</a:t>
              </a:r>
              <a:endPara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Rix고딕 B" pitchFamily="18" charset="-127"/>
                <a:ea typeface="Rix고딕 B" pitchFamily="18" charset="-127"/>
              </a:endParaRPr>
            </a:p>
          </p:txBody>
        </p:sp>
        <p:sp>
          <p:nvSpPr>
            <p:cNvPr id="21" name="모서리가 둥근 직사각형 20"/>
            <p:cNvSpPr/>
            <p:nvPr/>
          </p:nvSpPr>
          <p:spPr>
            <a:xfrm>
              <a:off x="5125844" y="2497761"/>
              <a:ext cx="1204577" cy="254847"/>
            </a:xfrm>
            <a:prstGeom prst="roundRect">
              <a:avLst>
                <a:gd name="adj" fmla="val 50000"/>
              </a:avLst>
            </a:prstGeom>
            <a:solidFill>
              <a:srgbClr val="01A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5028853" y="2464974"/>
              <a:ext cx="1126126" cy="51888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marL="0" lvl="1" indent="-85725" algn="ctr" latinLnBrk="0">
                <a:lnSpc>
                  <a:spcPct val="120000"/>
                </a:lnSpc>
                <a:buClr>
                  <a:srgbClr val="008400"/>
                </a:buClr>
                <a:buSzPct val="140000"/>
                <a:tabLst>
                  <a:tab pos="5645270" algn="l"/>
                </a:tabLst>
                <a:defRPr/>
              </a:pPr>
              <a:r>
                <a:rPr lang="en-US" altLang="ko-KR" sz="1300" i="1" dirty="0" smtClean="0">
                  <a:solidFill>
                    <a:schemeClr val="bg1"/>
                  </a:solidFill>
                  <a:latin typeface="Rix고딕 B" pitchFamily="18" charset="-127"/>
                  <a:ea typeface="Rix고딕 B" pitchFamily="18" charset="-127"/>
                </a:rPr>
                <a:t>Opening up Oceans</a:t>
              </a:r>
              <a:endParaRPr lang="ko-KR" altLang="en-US" sz="1300" i="1" dirty="0">
                <a:solidFill>
                  <a:schemeClr val="bg1"/>
                </a:solidFill>
                <a:latin typeface="Rix고딕 B" pitchFamily="18" charset="-127"/>
                <a:ea typeface="Rix고딕 B" pitchFamily="18" charset="-127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5221473" y="2750519"/>
              <a:ext cx="997200" cy="47425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marL="0" lvl="1" indent="-85725">
                <a:buClr>
                  <a:srgbClr val="008400"/>
                </a:buClr>
                <a:buSzPct val="140000"/>
                <a:tabLst>
                  <a:tab pos="5645270" algn="l"/>
                </a:tabLst>
              </a:pP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고딕 B" pitchFamily="18" charset="-127"/>
                  <a:ea typeface="Rix고딕 B" pitchFamily="18" charset="-127"/>
                </a:rPr>
                <a:t>Internet service</a:t>
              </a:r>
              <a:endPara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Rix고딕 B" pitchFamily="18" charset="-127"/>
                <a:ea typeface="Rix고딕 B" pitchFamily="18" charset="-127"/>
              </a:endParaRP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6330419" y="1928664"/>
              <a:ext cx="666293" cy="557178"/>
              <a:chOff x="1824584" y="4057716"/>
              <a:chExt cx="2537627" cy="2206414"/>
            </a:xfrm>
          </p:grpSpPr>
          <p:sp>
            <p:nvSpPr>
              <p:cNvPr id="81" name="직사각형 80"/>
              <p:cNvSpPr/>
              <p:nvPr/>
            </p:nvSpPr>
            <p:spPr>
              <a:xfrm>
                <a:off x="1824586" y="4178423"/>
                <a:ext cx="2453865" cy="14321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82" name="그룹 81"/>
              <p:cNvGrpSpPr/>
              <p:nvPr/>
            </p:nvGrpSpPr>
            <p:grpSpPr>
              <a:xfrm>
                <a:off x="1824584" y="4057716"/>
                <a:ext cx="2537627" cy="2206414"/>
                <a:chOff x="10185255" y="3110259"/>
                <a:chExt cx="2870153" cy="2495538"/>
              </a:xfrm>
            </p:grpSpPr>
            <p:grpSp>
              <p:nvGrpSpPr>
                <p:cNvPr id="84" name="그룹 83"/>
                <p:cNvGrpSpPr/>
                <p:nvPr/>
              </p:nvGrpSpPr>
              <p:grpSpPr>
                <a:xfrm>
                  <a:off x="10185255" y="3110259"/>
                  <a:ext cx="2870153" cy="2495538"/>
                  <a:chOff x="9607680" y="47730"/>
                  <a:chExt cx="2870153" cy="2495538"/>
                </a:xfrm>
              </p:grpSpPr>
              <p:sp>
                <p:nvSpPr>
                  <p:cNvPr id="86" name="자유형 85"/>
                  <p:cNvSpPr/>
                  <p:nvPr/>
                </p:nvSpPr>
                <p:spPr>
                  <a:xfrm>
                    <a:off x="9607680" y="47730"/>
                    <a:ext cx="2870153" cy="1983618"/>
                  </a:xfrm>
                  <a:custGeom>
                    <a:avLst/>
                    <a:gdLst>
                      <a:gd name="connsiteX0" fmla="*/ 153546 w 4010412"/>
                      <a:gd name="connsiteY0" fmla="*/ 179901 h 2705100"/>
                      <a:gd name="connsiteX1" fmla="*/ 153546 w 4010412"/>
                      <a:gd name="connsiteY1" fmla="*/ 2390682 h 2705100"/>
                      <a:gd name="connsiteX2" fmla="*/ 3856866 w 4010412"/>
                      <a:gd name="connsiteY2" fmla="*/ 2390682 h 2705100"/>
                      <a:gd name="connsiteX3" fmla="*/ 3856866 w 4010412"/>
                      <a:gd name="connsiteY3" fmla="*/ 179901 h 2705100"/>
                      <a:gd name="connsiteX4" fmla="*/ 74904 w 4010412"/>
                      <a:gd name="connsiteY4" fmla="*/ 0 h 2705100"/>
                      <a:gd name="connsiteX5" fmla="*/ 3935508 w 4010412"/>
                      <a:gd name="connsiteY5" fmla="*/ 0 h 2705100"/>
                      <a:gd name="connsiteX6" fmla="*/ 4010412 w 4010412"/>
                      <a:gd name="connsiteY6" fmla="*/ 74904 h 2705100"/>
                      <a:gd name="connsiteX7" fmla="*/ 4010412 w 4010412"/>
                      <a:gd name="connsiteY7" fmla="*/ 2630196 h 2705100"/>
                      <a:gd name="connsiteX8" fmla="*/ 3935508 w 4010412"/>
                      <a:gd name="connsiteY8" fmla="*/ 2705100 h 2705100"/>
                      <a:gd name="connsiteX9" fmla="*/ 74904 w 4010412"/>
                      <a:gd name="connsiteY9" fmla="*/ 2705100 h 2705100"/>
                      <a:gd name="connsiteX10" fmla="*/ 0 w 4010412"/>
                      <a:gd name="connsiteY10" fmla="*/ 2630196 h 2705100"/>
                      <a:gd name="connsiteX11" fmla="*/ 0 w 4010412"/>
                      <a:gd name="connsiteY11" fmla="*/ 74904 h 2705100"/>
                      <a:gd name="connsiteX12" fmla="*/ 74904 w 4010412"/>
                      <a:gd name="connsiteY12" fmla="*/ 0 h 2705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010412" h="2705100">
                        <a:moveTo>
                          <a:pt x="153546" y="179901"/>
                        </a:moveTo>
                        <a:lnTo>
                          <a:pt x="153546" y="2390682"/>
                        </a:lnTo>
                        <a:lnTo>
                          <a:pt x="3856866" y="2390682"/>
                        </a:lnTo>
                        <a:lnTo>
                          <a:pt x="3856866" y="179901"/>
                        </a:lnTo>
                        <a:close/>
                        <a:moveTo>
                          <a:pt x="74904" y="0"/>
                        </a:moveTo>
                        <a:lnTo>
                          <a:pt x="3935508" y="0"/>
                        </a:lnTo>
                        <a:cubicBezTo>
                          <a:pt x="3976876" y="0"/>
                          <a:pt x="4010412" y="33536"/>
                          <a:pt x="4010412" y="74904"/>
                        </a:cubicBezTo>
                        <a:lnTo>
                          <a:pt x="4010412" y="2630196"/>
                        </a:lnTo>
                        <a:cubicBezTo>
                          <a:pt x="4010412" y="2671564"/>
                          <a:pt x="3976876" y="2705100"/>
                          <a:pt x="3935508" y="2705100"/>
                        </a:cubicBezTo>
                        <a:lnTo>
                          <a:pt x="74904" y="2705100"/>
                        </a:lnTo>
                        <a:cubicBezTo>
                          <a:pt x="33536" y="2705100"/>
                          <a:pt x="0" y="2671564"/>
                          <a:pt x="0" y="2630196"/>
                        </a:cubicBezTo>
                        <a:lnTo>
                          <a:pt x="0" y="74904"/>
                        </a:lnTo>
                        <a:cubicBezTo>
                          <a:pt x="0" y="33536"/>
                          <a:pt x="33536" y="0"/>
                          <a:pt x="74904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87" name="자유형 86"/>
                  <p:cNvSpPr/>
                  <p:nvPr/>
                </p:nvSpPr>
                <p:spPr>
                  <a:xfrm>
                    <a:off x="10494443" y="2087470"/>
                    <a:ext cx="1223367" cy="455798"/>
                  </a:xfrm>
                  <a:custGeom>
                    <a:avLst/>
                    <a:gdLst>
                      <a:gd name="connsiteX0" fmla="*/ 0 w 1179766"/>
                      <a:gd name="connsiteY0" fmla="*/ 387362 h 419349"/>
                      <a:gd name="connsiteX1" fmla="*/ 0 w 1179766"/>
                      <a:gd name="connsiteY1" fmla="*/ 387363 h 419349"/>
                      <a:gd name="connsiteX2" fmla="*/ 0 w 1179766"/>
                      <a:gd name="connsiteY2" fmla="*/ 387363 h 419349"/>
                      <a:gd name="connsiteX3" fmla="*/ 201368 w 1179766"/>
                      <a:gd name="connsiteY3" fmla="*/ 0 h 419349"/>
                      <a:gd name="connsiteX4" fmla="*/ 239329 w 1179766"/>
                      <a:gd name="connsiteY4" fmla="*/ 0 h 419349"/>
                      <a:gd name="connsiteX5" fmla="*/ 940436 w 1179766"/>
                      <a:gd name="connsiteY5" fmla="*/ 0 h 419349"/>
                      <a:gd name="connsiteX6" fmla="*/ 978397 w 1179766"/>
                      <a:gd name="connsiteY6" fmla="*/ 0 h 419349"/>
                      <a:gd name="connsiteX7" fmla="*/ 1121988 w 1179766"/>
                      <a:gd name="connsiteY7" fmla="*/ 347799 h 419349"/>
                      <a:gd name="connsiteX8" fmla="*/ 1141045 w 1179766"/>
                      <a:gd name="connsiteY8" fmla="*/ 355377 h 419349"/>
                      <a:gd name="connsiteX9" fmla="*/ 1147780 w 1179766"/>
                      <a:gd name="connsiteY9" fmla="*/ 355377 h 419349"/>
                      <a:gd name="connsiteX10" fmla="*/ 1179766 w 1179766"/>
                      <a:gd name="connsiteY10" fmla="*/ 387363 h 419349"/>
                      <a:gd name="connsiteX11" fmla="*/ 1179765 w 1179766"/>
                      <a:gd name="connsiteY11" fmla="*/ 387363 h 419349"/>
                      <a:gd name="connsiteX12" fmla="*/ 1147779 w 1179766"/>
                      <a:gd name="connsiteY12" fmla="*/ 419349 h 419349"/>
                      <a:gd name="connsiteX13" fmla="*/ 31986 w 1179766"/>
                      <a:gd name="connsiteY13" fmla="*/ 419348 h 419349"/>
                      <a:gd name="connsiteX14" fmla="*/ 9369 w 1179766"/>
                      <a:gd name="connsiteY14" fmla="*/ 409979 h 419349"/>
                      <a:gd name="connsiteX15" fmla="*/ 0 w 1179766"/>
                      <a:gd name="connsiteY15" fmla="*/ 387363 h 419349"/>
                      <a:gd name="connsiteX16" fmla="*/ 9369 w 1179766"/>
                      <a:gd name="connsiteY16" fmla="*/ 364746 h 419349"/>
                      <a:gd name="connsiteX17" fmla="*/ 31986 w 1179766"/>
                      <a:gd name="connsiteY17" fmla="*/ 355377 h 419349"/>
                      <a:gd name="connsiteX18" fmla="*/ 38720 w 1179766"/>
                      <a:gd name="connsiteY18" fmla="*/ 355377 h 419349"/>
                      <a:gd name="connsiteX19" fmla="*/ 57777 w 1179766"/>
                      <a:gd name="connsiteY19" fmla="*/ 347799 h 419349"/>
                      <a:gd name="connsiteX20" fmla="*/ 201368 w 1179766"/>
                      <a:gd name="connsiteY20" fmla="*/ 0 h 419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179766" h="419349">
                        <a:moveTo>
                          <a:pt x="0" y="387362"/>
                        </a:moveTo>
                        <a:lnTo>
                          <a:pt x="0" y="387363"/>
                        </a:lnTo>
                        <a:lnTo>
                          <a:pt x="0" y="387363"/>
                        </a:lnTo>
                        <a:close/>
                        <a:moveTo>
                          <a:pt x="201368" y="0"/>
                        </a:moveTo>
                        <a:lnTo>
                          <a:pt x="239329" y="0"/>
                        </a:lnTo>
                        <a:lnTo>
                          <a:pt x="940436" y="0"/>
                        </a:lnTo>
                        <a:lnTo>
                          <a:pt x="978397" y="0"/>
                        </a:lnTo>
                        <a:cubicBezTo>
                          <a:pt x="966872" y="200752"/>
                          <a:pt x="1031864" y="302805"/>
                          <a:pt x="1121988" y="347799"/>
                        </a:cubicBezTo>
                        <a:lnTo>
                          <a:pt x="1141045" y="355377"/>
                        </a:lnTo>
                        <a:lnTo>
                          <a:pt x="1147780" y="355377"/>
                        </a:lnTo>
                        <a:cubicBezTo>
                          <a:pt x="1165445" y="355377"/>
                          <a:pt x="1179766" y="369698"/>
                          <a:pt x="1179766" y="387363"/>
                        </a:cubicBezTo>
                        <a:lnTo>
                          <a:pt x="1179765" y="387363"/>
                        </a:lnTo>
                        <a:cubicBezTo>
                          <a:pt x="1179765" y="405028"/>
                          <a:pt x="1165444" y="419349"/>
                          <a:pt x="1147779" y="419349"/>
                        </a:cubicBezTo>
                        <a:lnTo>
                          <a:pt x="31986" y="419348"/>
                        </a:lnTo>
                        <a:cubicBezTo>
                          <a:pt x="23154" y="419348"/>
                          <a:pt x="15157" y="415768"/>
                          <a:pt x="9369" y="409979"/>
                        </a:cubicBezTo>
                        <a:lnTo>
                          <a:pt x="0" y="387363"/>
                        </a:lnTo>
                        <a:lnTo>
                          <a:pt x="9369" y="364746"/>
                        </a:lnTo>
                        <a:cubicBezTo>
                          <a:pt x="15157" y="358957"/>
                          <a:pt x="23154" y="355377"/>
                          <a:pt x="31986" y="355377"/>
                        </a:cubicBezTo>
                        <a:lnTo>
                          <a:pt x="38720" y="355377"/>
                        </a:lnTo>
                        <a:lnTo>
                          <a:pt x="57777" y="347799"/>
                        </a:lnTo>
                        <a:cubicBezTo>
                          <a:pt x="147901" y="302805"/>
                          <a:pt x="212893" y="200752"/>
                          <a:pt x="201368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85" name="자유형 84"/>
                <p:cNvSpPr/>
                <p:nvPr/>
              </p:nvSpPr>
              <p:spPr>
                <a:xfrm>
                  <a:off x="10185255" y="3246783"/>
                  <a:ext cx="1732422" cy="1576679"/>
                </a:xfrm>
                <a:custGeom>
                  <a:avLst/>
                  <a:gdLst>
                    <a:gd name="connsiteX0" fmla="*/ 2727960 w 2727960"/>
                    <a:gd name="connsiteY0" fmla="*/ 0 h 2438400"/>
                    <a:gd name="connsiteX1" fmla="*/ 0 w 2727960"/>
                    <a:gd name="connsiteY1" fmla="*/ 0 h 2438400"/>
                    <a:gd name="connsiteX2" fmla="*/ 0 w 2727960"/>
                    <a:gd name="connsiteY2" fmla="*/ 2438400 h 2438400"/>
                    <a:gd name="connsiteX3" fmla="*/ 1744980 w 2727960"/>
                    <a:gd name="connsiteY3" fmla="*/ 2438400 h 2438400"/>
                    <a:gd name="connsiteX4" fmla="*/ 2727960 w 2727960"/>
                    <a:gd name="connsiteY4" fmla="*/ 0 h 2438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27960" h="2438400">
                      <a:moveTo>
                        <a:pt x="2727960" y="0"/>
                      </a:moveTo>
                      <a:lnTo>
                        <a:pt x="0" y="0"/>
                      </a:lnTo>
                      <a:lnTo>
                        <a:pt x="0" y="2438400"/>
                      </a:lnTo>
                      <a:lnTo>
                        <a:pt x="1744980" y="2438400"/>
                      </a:lnTo>
                      <a:lnTo>
                        <a:pt x="272796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alpha val="16000"/>
                      </a:schemeClr>
                    </a:gs>
                    <a:gs pos="49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83" name="직사각형 82"/>
              <p:cNvSpPr/>
              <p:nvPr/>
            </p:nvSpPr>
            <p:spPr>
              <a:xfrm>
                <a:off x="2141976" y="4456428"/>
                <a:ext cx="1830824" cy="8494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4619" y="1959145"/>
              <a:ext cx="584954" cy="324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직사각형 26"/>
            <p:cNvSpPr/>
            <p:nvPr/>
          </p:nvSpPr>
          <p:spPr>
            <a:xfrm>
              <a:off x="6176285" y="2118680"/>
              <a:ext cx="691250" cy="20562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marL="0" lvl="1" indent="-85725" algn="ctr" latinLnBrk="0">
                <a:lnSpc>
                  <a:spcPct val="120000"/>
                </a:lnSpc>
                <a:buClr>
                  <a:srgbClr val="008400"/>
                </a:buClr>
                <a:buSzPct val="140000"/>
                <a:tabLst>
                  <a:tab pos="5645270" algn="l"/>
                </a:tabLst>
                <a:defRPr/>
              </a:pPr>
              <a:endParaRPr lang="ko-KR" altLang="en-US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Rix고딕 B" pitchFamily="18" charset="-127"/>
                <a:ea typeface="Rix고딕 B" pitchFamily="18" charset="-127"/>
              </a:endParaRPr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6065714" y="2481369"/>
              <a:ext cx="931000" cy="719093"/>
              <a:chOff x="816433" y="3416536"/>
              <a:chExt cx="3545780" cy="2847594"/>
            </a:xfrm>
          </p:grpSpPr>
          <p:sp>
            <p:nvSpPr>
              <p:cNvPr id="74" name="직사각형 73"/>
              <p:cNvSpPr/>
              <p:nvPr/>
            </p:nvSpPr>
            <p:spPr>
              <a:xfrm>
                <a:off x="928539" y="3527192"/>
                <a:ext cx="3349910" cy="2083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75" name="그룹 74"/>
              <p:cNvGrpSpPr/>
              <p:nvPr/>
            </p:nvGrpSpPr>
            <p:grpSpPr>
              <a:xfrm>
                <a:off x="816433" y="3416536"/>
                <a:ext cx="3545780" cy="2847594"/>
                <a:chOff x="9044996" y="2385060"/>
                <a:chExt cx="4010412" cy="3220737"/>
              </a:xfrm>
            </p:grpSpPr>
            <p:grpSp>
              <p:nvGrpSpPr>
                <p:cNvPr id="77" name="그룹 76"/>
                <p:cNvGrpSpPr/>
                <p:nvPr/>
              </p:nvGrpSpPr>
              <p:grpSpPr>
                <a:xfrm>
                  <a:off x="9044996" y="2388779"/>
                  <a:ext cx="4010412" cy="3217018"/>
                  <a:chOff x="8467421" y="-673750"/>
                  <a:chExt cx="4010412" cy="3217018"/>
                </a:xfrm>
              </p:grpSpPr>
              <p:sp>
                <p:nvSpPr>
                  <p:cNvPr id="79" name="자유형 78"/>
                  <p:cNvSpPr/>
                  <p:nvPr/>
                </p:nvSpPr>
                <p:spPr>
                  <a:xfrm>
                    <a:off x="8467421" y="-673750"/>
                    <a:ext cx="4010412" cy="2705100"/>
                  </a:xfrm>
                  <a:custGeom>
                    <a:avLst/>
                    <a:gdLst>
                      <a:gd name="connsiteX0" fmla="*/ 153546 w 4010412"/>
                      <a:gd name="connsiteY0" fmla="*/ 179901 h 2705100"/>
                      <a:gd name="connsiteX1" fmla="*/ 153546 w 4010412"/>
                      <a:gd name="connsiteY1" fmla="*/ 2390682 h 2705100"/>
                      <a:gd name="connsiteX2" fmla="*/ 3856866 w 4010412"/>
                      <a:gd name="connsiteY2" fmla="*/ 2390682 h 2705100"/>
                      <a:gd name="connsiteX3" fmla="*/ 3856866 w 4010412"/>
                      <a:gd name="connsiteY3" fmla="*/ 179901 h 2705100"/>
                      <a:gd name="connsiteX4" fmla="*/ 74904 w 4010412"/>
                      <a:gd name="connsiteY4" fmla="*/ 0 h 2705100"/>
                      <a:gd name="connsiteX5" fmla="*/ 3935508 w 4010412"/>
                      <a:gd name="connsiteY5" fmla="*/ 0 h 2705100"/>
                      <a:gd name="connsiteX6" fmla="*/ 4010412 w 4010412"/>
                      <a:gd name="connsiteY6" fmla="*/ 74904 h 2705100"/>
                      <a:gd name="connsiteX7" fmla="*/ 4010412 w 4010412"/>
                      <a:gd name="connsiteY7" fmla="*/ 2630196 h 2705100"/>
                      <a:gd name="connsiteX8" fmla="*/ 3935508 w 4010412"/>
                      <a:gd name="connsiteY8" fmla="*/ 2705100 h 2705100"/>
                      <a:gd name="connsiteX9" fmla="*/ 74904 w 4010412"/>
                      <a:gd name="connsiteY9" fmla="*/ 2705100 h 2705100"/>
                      <a:gd name="connsiteX10" fmla="*/ 0 w 4010412"/>
                      <a:gd name="connsiteY10" fmla="*/ 2630196 h 2705100"/>
                      <a:gd name="connsiteX11" fmla="*/ 0 w 4010412"/>
                      <a:gd name="connsiteY11" fmla="*/ 74904 h 2705100"/>
                      <a:gd name="connsiteX12" fmla="*/ 74904 w 4010412"/>
                      <a:gd name="connsiteY12" fmla="*/ 0 h 2705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010412" h="2705100">
                        <a:moveTo>
                          <a:pt x="153546" y="179901"/>
                        </a:moveTo>
                        <a:lnTo>
                          <a:pt x="153546" y="2390682"/>
                        </a:lnTo>
                        <a:lnTo>
                          <a:pt x="3856866" y="2390682"/>
                        </a:lnTo>
                        <a:lnTo>
                          <a:pt x="3856866" y="179901"/>
                        </a:lnTo>
                        <a:close/>
                        <a:moveTo>
                          <a:pt x="74904" y="0"/>
                        </a:moveTo>
                        <a:lnTo>
                          <a:pt x="3935508" y="0"/>
                        </a:lnTo>
                        <a:cubicBezTo>
                          <a:pt x="3976876" y="0"/>
                          <a:pt x="4010412" y="33536"/>
                          <a:pt x="4010412" y="74904"/>
                        </a:cubicBezTo>
                        <a:lnTo>
                          <a:pt x="4010412" y="2630196"/>
                        </a:lnTo>
                        <a:cubicBezTo>
                          <a:pt x="4010412" y="2671564"/>
                          <a:pt x="3976876" y="2705100"/>
                          <a:pt x="3935508" y="2705100"/>
                        </a:cubicBezTo>
                        <a:lnTo>
                          <a:pt x="74904" y="2705100"/>
                        </a:lnTo>
                        <a:cubicBezTo>
                          <a:pt x="33536" y="2705100"/>
                          <a:pt x="0" y="2671564"/>
                          <a:pt x="0" y="2630196"/>
                        </a:cubicBezTo>
                        <a:lnTo>
                          <a:pt x="0" y="74904"/>
                        </a:lnTo>
                        <a:cubicBezTo>
                          <a:pt x="0" y="33536"/>
                          <a:pt x="33536" y="0"/>
                          <a:pt x="74904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80" name="자유형 79"/>
                  <p:cNvSpPr/>
                  <p:nvPr/>
                </p:nvSpPr>
                <p:spPr>
                  <a:xfrm>
                    <a:off x="9860944" y="2087472"/>
                    <a:ext cx="1223366" cy="455796"/>
                  </a:xfrm>
                  <a:custGeom>
                    <a:avLst/>
                    <a:gdLst>
                      <a:gd name="connsiteX0" fmla="*/ 0 w 1179766"/>
                      <a:gd name="connsiteY0" fmla="*/ 387362 h 419349"/>
                      <a:gd name="connsiteX1" fmla="*/ 0 w 1179766"/>
                      <a:gd name="connsiteY1" fmla="*/ 387363 h 419349"/>
                      <a:gd name="connsiteX2" fmla="*/ 0 w 1179766"/>
                      <a:gd name="connsiteY2" fmla="*/ 387363 h 419349"/>
                      <a:gd name="connsiteX3" fmla="*/ 201368 w 1179766"/>
                      <a:gd name="connsiteY3" fmla="*/ 0 h 419349"/>
                      <a:gd name="connsiteX4" fmla="*/ 239329 w 1179766"/>
                      <a:gd name="connsiteY4" fmla="*/ 0 h 419349"/>
                      <a:gd name="connsiteX5" fmla="*/ 940436 w 1179766"/>
                      <a:gd name="connsiteY5" fmla="*/ 0 h 419349"/>
                      <a:gd name="connsiteX6" fmla="*/ 978397 w 1179766"/>
                      <a:gd name="connsiteY6" fmla="*/ 0 h 419349"/>
                      <a:gd name="connsiteX7" fmla="*/ 1121988 w 1179766"/>
                      <a:gd name="connsiteY7" fmla="*/ 347799 h 419349"/>
                      <a:gd name="connsiteX8" fmla="*/ 1141045 w 1179766"/>
                      <a:gd name="connsiteY8" fmla="*/ 355377 h 419349"/>
                      <a:gd name="connsiteX9" fmla="*/ 1147780 w 1179766"/>
                      <a:gd name="connsiteY9" fmla="*/ 355377 h 419349"/>
                      <a:gd name="connsiteX10" fmla="*/ 1179766 w 1179766"/>
                      <a:gd name="connsiteY10" fmla="*/ 387363 h 419349"/>
                      <a:gd name="connsiteX11" fmla="*/ 1179765 w 1179766"/>
                      <a:gd name="connsiteY11" fmla="*/ 387363 h 419349"/>
                      <a:gd name="connsiteX12" fmla="*/ 1147779 w 1179766"/>
                      <a:gd name="connsiteY12" fmla="*/ 419349 h 419349"/>
                      <a:gd name="connsiteX13" fmla="*/ 31986 w 1179766"/>
                      <a:gd name="connsiteY13" fmla="*/ 419348 h 419349"/>
                      <a:gd name="connsiteX14" fmla="*/ 9369 w 1179766"/>
                      <a:gd name="connsiteY14" fmla="*/ 409979 h 419349"/>
                      <a:gd name="connsiteX15" fmla="*/ 0 w 1179766"/>
                      <a:gd name="connsiteY15" fmla="*/ 387363 h 419349"/>
                      <a:gd name="connsiteX16" fmla="*/ 9369 w 1179766"/>
                      <a:gd name="connsiteY16" fmla="*/ 364746 h 419349"/>
                      <a:gd name="connsiteX17" fmla="*/ 31986 w 1179766"/>
                      <a:gd name="connsiteY17" fmla="*/ 355377 h 419349"/>
                      <a:gd name="connsiteX18" fmla="*/ 38720 w 1179766"/>
                      <a:gd name="connsiteY18" fmla="*/ 355377 h 419349"/>
                      <a:gd name="connsiteX19" fmla="*/ 57777 w 1179766"/>
                      <a:gd name="connsiteY19" fmla="*/ 347799 h 419349"/>
                      <a:gd name="connsiteX20" fmla="*/ 201368 w 1179766"/>
                      <a:gd name="connsiteY20" fmla="*/ 0 h 419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179766" h="419349">
                        <a:moveTo>
                          <a:pt x="0" y="387362"/>
                        </a:moveTo>
                        <a:lnTo>
                          <a:pt x="0" y="387363"/>
                        </a:lnTo>
                        <a:lnTo>
                          <a:pt x="0" y="387363"/>
                        </a:lnTo>
                        <a:close/>
                        <a:moveTo>
                          <a:pt x="201368" y="0"/>
                        </a:moveTo>
                        <a:lnTo>
                          <a:pt x="239329" y="0"/>
                        </a:lnTo>
                        <a:lnTo>
                          <a:pt x="940436" y="0"/>
                        </a:lnTo>
                        <a:lnTo>
                          <a:pt x="978397" y="0"/>
                        </a:lnTo>
                        <a:cubicBezTo>
                          <a:pt x="966872" y="200752"/>
                          <a:pt x="1031864" y="302805"/>
                          <a:pt x="1121988" y="347799"/>
                        </a:cubicBezTo>
                        <a:lnTo>
                          <a:pt x="1141045" y="355377"/>
                        </a:lnTo>
                        <a:lnTo>
                          <a:pt x="1147780" y="355377"/>
                        </a:lnTo>
                        <a:cubicBezTo>
                          <a:pt x="1165445" y="355377"/>
                          <a:pt x="1179766" y="369698"/>
                          <a:pt x="1179766" y="387363"/>
                        </a:cubicBezTo>
                        <a:lnTo>
                          <a:pt x="1179765" y="387363"/>
                        </a:lnTo>
                        <a:cubicBezTo>
                          <a:pt x="1179765" y="405028"/>
                          <a:pt x="1165444" y="419349"/>
                          <a:pt x="1147779" y="419349"/>
                        </a:cubicBezTo>
                        <a:lnTo>
                          <a:pt x="31986" y="419348"/>
                        </a:lnTo>
                        <a:cubicBezTo>
                          <a:pt x="23154" y="419348"/>
                          <a:pt x="15157" y="415768"/>
                          <a:pt x="9369" y="409979"/>
                        </a:cubicBezTo>
                        <a:lnTo>
                          <a:pt x="0" y="387363"/>
                        </a:lnTo>
                        <a:lnTo>
                          <a:pt x="9369" y="364746"/>
                        </a:lnTo>
                        <a:cubicBezTo>
                          <a:pt x="15157" y="358957"/>
                          <a:pt x="23154" y="355377"/>
                          <a:pt x="31986" y="355377"/>
                        </a:cubicBezTo>
                        <a:lnTo>
                          <a:pt x="38720" y="355377"/>
                        </a:lnTo>
                        <a:lnTo>
                          <a:pt x="57777" y="347799"/>
                        </a:lnTo>
                        <a:cubicBezTo>
                          <a:pt x="147901" y="302805"/>
                          <a:pt x="212893" y="200752"/>
                          <a:pt x="201368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78" name="자유형 77"/>
                <p:cNvSpPr/>
                <p:nvPr/>
              </p:nvSpPr>
              <p:spPr>
                <a:xfrm>
                  <a:off x="9189720" y="2385060"/>
                  <a:ext cx="2727960" cy="2438400"/>
                </a:xfrm>
                <a:custGeom>
                  <a:avLst/>
                  <a:gdLst>
                    <a:gd name="connsiteX0" fmla="*/ 2727960 w 2727960"/>
                    <a:gd name="connsiteY0" fmla="*/ 0 h 2438400"/>
                    <a:gd name="connsiteX1" fmla="*/ 0 w 2727960"/>
                    <a:gd name="connsiteY1" fmla="*/ 0 h 2438400"/>
                    <a:gd name="connsiteX2" fmla="*/ 0 w 2727960"/>
                    <a:gd name="connsiteY2" fmla="*/ 2438400 h 2438400"/>
                    <a:gd name="connsiteX3" fmla="*/ 1744980 w 2727960"/>
                    <a:gd name="connsiteY3" fmla="*/ 2438400 h 2438400"/>
                    <a:gd name="connsiteX4" fmla="*/ 2727960 w 2727960"/>
                    <a:gd name="connsiteY4" fmla="*/ 0 h 2438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27960" h="2438400">
                      <a:moveTo>
                        <a:pt x="2727960" y="0"/>
                      </a:moveTo>
                      <a:lnTo>
                        <a:pt x="0" y="0"/>
                      </a:lnTo>
                      <a:lnTo>
                        <a:pt x="0" y="2438400"/>
                      </a:lnTo>
                      <a:lnTo>
                        <a:pt x="1744980" y="2438400"/>
                      </a:lnTo>
                      <a:lnTo>
                        <a:pt x="272796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alpha val="16000"/>
                      </a:schemeClr>
                    </a:gs>
                    <a:gs pos="49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76" name="직사각형 75"/>
              <p:cNvSpPr/>
              <p:nvPr/>
            </p:nvSpPr>
            <p:spPr>
              <a:xfrm>
                <a:off x="1643568" y="4071870"/>
                <a:ext cx="1830825" cy="8494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4340" y="2535062"/>
              <a:ext cx="835233" cy="462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17" descr="InternetExplorer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9126" y="2774537"/>
              <a:ext cx="239599" cy="213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그룹 30"/>
            <p:cNvGrpSpPr/>
            <p:nvPr/>
          </p:nvGrpSpPr>
          <p:grpSpPr>
            <a:xfrm>
              <a:off x="5177020" y="3944750"/>
              <a:ext cx="1925966" cy="1112177"/>
              <a:chOff x="5160312" y="4647347"/>
              <a:chExt cx="2117710" cy="1238011"/>
            </a:xfrm>
          </p:grpSpPr>
          <p:sp>
            <p:nvSpPr>
              <p:cNvPr id="62" name="양쪽 모서리가 둥근 사각형 61"/>
              <p:cNvSpPr/>
              <p:nvPr/>
            </p:nvSpPr>
            <p:spPr bwMode="auto">
              <a:xfrm>
                <a:off x="5889706" y="5622515"/>
                <a:ext cx="459184" cy="262843"/>
              </a:xfrm>
              <a:prstGeom prst="round2SameRect">
                <a:avLst>
                  <a:gd name="adj1" fmla="val 20612"/>
                  <a:gd name="adj2" fmla="val 0"/>
                </a:avLst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fontAlgn="base" latinLnBrk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800" dirty="0" smtClean="0">
                    <a:ln>
                      <a:solidFill>
                        <a:srgbClr val="FB5B4F">
                          <a:alpha val="0"/>
                        </a:srgbClr>
                      </a:solidFill>
                    </a:ln>
                    <a:latin typeface="Rix고딕 M" panose="02020603020101020101" pitchFamily="18" charset="-127"/>
                    <a:ea typeface="Rix고딕 M" panose="02020603020101020101" pitchFamily="18" charset="-127"/>
                    <a:sym typeface="Monotype Sorts"/>
                  </a:rPr>
                  <a:t>Tourism &amp;</a:t>
                </a:r>
              </a:p>
              <a:p>
                <a:pPr algn="ctr" fontAlgn="base" latinLnBrk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800" dirty="0" smtClean="0">
                    <a:ln>
                      <a:solidFill>
                        <a:srgbClr val="FB5B4F">
                          <a:alpha val="0"/>
                        </a:srgbClr>
                      </a:solidFill>
                    </a:ln>
                    <a:latin typeface="Rix고딕 M" panose="02020603020101020101" pitchFamily="18" charset="-127"/>
                    <a:ea typeface="Rix고딕 M" panose="02020603020101020101" pitchFamily="18" charset="-127"/>
                    <a:sym typeface="Monotype Sorts"/>
                  </a:rPr>
                  <a:t>Leisure</a:t>
                </a:r>
                <a:endParaRPr kumimoji="1" lang="ko-KR" altLang="en-US" sz="800" dirty="0">
                  <a:ln>
                    <a:solidFill>
                      <a:srgbClr val="FB5B4F">
                        <a:alpha val="0"/>
                      </a:srgbClr>
                    </a:solidFill>
                  </a:ln>
                  <a:latin typeface="Rix고딕 M" panose="02020603020101020101" pitchFamily="18" charset="-127"/>
                  <a:ea typeface="Rix고딕 M" panose="02020603020101020101" pitchFamily="18" charset="-127"/>
                  <a:sym typeface="Monotype Sorts"/>
                </a:endParaRPr>
              </a:p>
            </p:txBody>
          </p:sp>
          <p:pic>
            <p:nvPicPr>
              <p:cNvPr id="63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8757" y="5162367"/>
                <a:ext cx="433524" cy="4524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4" name="Picture 281" descr="1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0312" y="4647347"/>
                <a:ext cx="416688" cy="3808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5" name="양쪽 모서리가 둥근 사각형 64"/>
              <p:cNvSpPr/>
              <p:nvPr/>
            </p:nvSpPr>
            <p:spPr bwMode="auto">
              <a:xfrm>
                <a:off x="5247035" y="5011571"/>
                <a:ext cx="266557" cy="131421"/>
              </a:xfrm>
              <a:prstGeom prst="round2SameRect">
                <a:avLst>
                  <a:gd name="adj1" fmla="val 20612"/>
                  <a:gd name="adj2" fmla="val 0"/>
                </a:avLst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fontAlgn="base" latinLnBrk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800" dirty="0" smtClean="0">
                    <a:ln>
                      <a:solidFill>
                        <a:srgbClr val="FB5B4F">
                          <a:alpha val="0"/>
                        </a:srgbClr>
                      </a:solidFill>
                    </a:ln>
                    <a:latin typeface="Rix고딕 M" panose="02020603020101020101" pitchFamily="18" charset="-127"/>
                    <a:ea typeface="Rix고딕 M" panose="02020603020101020101" pitchFamily="18" charset="-127"/>
                    <a:sym typeface="Monotype Sorts"/>
                  </a:rPr>
                  <a:t>Portal</a:t>
                </a:r>
                <a:endParaRPr kumimoji="1" lang="ko-KR" altLang="en-US" sz="800" dirty="0">
                  <a:ln>
                    <a:solidFill>
                      <a:srgbClr val="FB5B4F">
                        <a:alpha val="0"/>
                      </a:srgbClr>
                    </a:solidFill>
                  </a:ln>
                  <a:latin typeface="Rix고딕 M" panose="02020603020101020101" pitchFamily="18" charset="-127"/>
                  <a:ea typeface="Rix고딕 M" panose="02020603020101020101" pitchFamily="18" charset="-127"/>
                  <a:sym typeface="Monotype Sorts"/>
                </a:endParaRPr>
              </a:p>
            </p:txBody>
          </p:sp>
          <p:pic>
            <p:nvPicPr>
              <p:cNvPr id="66" name="Picture 6" descr="C:\Users\User\Pictures\디자인.jpg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4114" y="5274299"/>
                <a:ext cx="386801" cy="285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7" name="양쪽 모서리가 둥근 사각형 66"/>
              <p:cNvSpPr/>
              <p:nvPr/>
            </p:nvSpPr>
            <p:spPr bwMode="auto">
              <a:xfrm>
                <a:off x="5261090" y="5622515"/>
                <a:ext cx="309632" cy="131421"/>
              </a:xfrm>
              <a:prstGeom prst="round2SameRect">
                <a:avLst>
                  <a:gd name="adj1" fmla="val 20612"/>
                  <a:gd name="adj2" fmla="val 0"/>
                </a:avLst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fontAlgn="base" latinLnBrk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800" dirty="0" smtClean="0">
                    <a:ln>
                      <a:solidFill>
                        <a:srgbClr val="FB5B4F">
                          <a:alpha val="0"/>
                        </a:srgbClr>
                      </a:solidFill>
                    </a:ln>
                    <a:latin typeface="Rix고딕 M" panose="02020603020101020101" pitchFamily="18" charset="-127"/>
                    <a:ea typeface="Rix고딕 M" panose="02020603020101020101" pitchFamily="18" charset="-127"/>
                    <a:sym typeface="Monotype Sorts"/>
                  </a:rPr>
                  <a:t>Design</a:t>
                </a:r>
                <a:endParaRPr kumimoji="1" lang="ko-KR" altLang="en-US" sz="800" dirty="0">
                  <a:ln>
                    <a:solidFill>
                      <a:srgbClr val="FB5B4F">
                        <a:alpha val="0"/>
                      </a:srgbClr>
                    </a:solidFill>
                  </a:ln>
                  <a:latin typeface="Rix고딕 M" panose="02020603020101020101" pitchFamily="18" charset="-127"/>
                  <a:ea typeface="Rix고딕 M" panose="02020603020101020101" pitchFamily="18" charset="-127"/>
                  <a:sym typeface="Monotype Sorts"/>
                </a:endParaRPr>
              </a:p>
            </p:txBody>
          </p:sp>
          <p:pic>
            <p:nvPicPr>
              <p:cNvPr id="68" name="Picture 9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0904" y="4660626"/>
                <a:ext cx="478126" cy="3543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9" name="양쪽 모서리가 둥근 사각형 68"/>
              <p:cNvSpPr/>
              <p:nvPr/>
            </p:nvSpPr>
            <p:spPr bwMode="auto">
              <a:xfrm>
                <a:off x="5945512" y="5011571"/>
                <a:ext cx="448094" cy="131421"/>
              </a:xfrm>
              <a:prstGeom prst="round2SameRect">
                <a:avLst>
                  <a:gd name="adj1" fmla="val 20612"/>
                  <a:gd name="adj2" fmla="val 0"/>
                </a:avLst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fontAlgn="base" latinLnBrk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800" dirty="0" smtClean="0">
                    <a:ln>
                      <a:solidFill>
                        <a:srgbClr val="FB5B4F">
                          <a:alpha val="0"/>
                        </a:srgbClr>
                      </a:solidFill>
                    </a:ln>
                    <a:latin typeface="Rix고딕 M" panose="02020603020101020101" pitchFamily="18" charset="-127"/>
                    <a:ea typeface="Rix고딕 M" panose="02020603020101020101" pitchFamily="18" charset="-127"/>
                    <a:sym typeface="Monotype Sorts"/>
                  </a:rPr>
                  <a:t>Education</a:t>
                </a:r>
                <a:endParaRPr kumimoji="1" lang="ko-KR" altLang="en-US" sz="800" dirty="0">
                  <a:ln>
                    <a:solidFill>
                      <a:srgbClr val="FB5B4F">
                        <a:alpha val="0"/>
                      </a:srgbClr>
                    </a:solidFill>
                  </a:ln>
                  <a:latin typeface="Rix고딕 M" panose="02020603020101020101" pitchFamily="18" charset="-127"/>
                  <a:ea typeface="Rix고딕 M" panose="02020603020101020101" pitchFamily="18" charset="-127"/>
                  <a:sym typeface="Monotype Sorts"/>
                </a:endParaRPr>
              </a:p>
            </p:txBody>
          </p:sp>
          <p:pic>
            <p:nvPicPr>
              <p:cNvPr id="70" name="Picture 10"/>
              <p:cNvPicPr>
                <a:picLocks noChangeAspect="1" noChangeArrowheads="1"/>
              </p:cNvPicPr>
              <p:nvPr/>
            </p:nvPicPr>
            <p:blipFill>
              <a:blip r:embed="rId14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37967" y="4673982"/>
                <a:ext cx="303323" cy="3655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1" name="양쪽 모서리가 둥근 사각형 70"/>
              <p:cNvSpPr/>
              <p:nvPr/>
            </p:nvSpPr>
            <p:spPr bwMode="auto">
              <a:xfrm>
                <a:off x="6727907" y="5011571"/>
                <a:ext cx="307920" cy="131421"/>
              </a:xfrm>
              <a:prstGeom prst="round2SameRect">
                <a:avLst>
                  <a:gd name="adj1" fmla="val 20612"/>
                  <a:gd name="adj2" fmla="val 0"/>
                </a:avLst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fontAlgn="base" latinLnBrk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800" dirty="0" smtClean="0">
                    <a:ln>
                      <a:solidFill>
                        <a:srgbClr val="FB5B4F">
                          <a:alpha val="0"/>
                        </a:srgbClr>
                      </a:solidFill>
                    </a:ln>
                    <a:latin typeface="Rix고딕 M" panose="02020603020101020101" pitchFamily="18" charset="-127"/>
                    <a:ea typeface="Rix고딕 M" panose="02020603020101020101" pitchFamily="18" charset="-127"/>
                    <a:sym typeface="Monotype Sorts"/>
                  </a:rPr>
                  <a:t>Satnav</a:t>
                </a:r>
                <a:endParaRPr kumimoji="1" lang="ko-KR" altLang="en-US" sz="800" dirty="0">
                  <a:ln>
                    <a:solidFill>
                      <a:srgbClr val="FB5B4F">
                        <a:alpha val="0"/>
                      </a:srgbClr>
                    </a:solidFill>
                  </a:ln>
                  <a:latin typeface="Rix고딕 M" panose="02020603020101020101" pitchFamily="18" charset="-127"/>
                  <a:ea typeface="Rix고딕 M" panose="02020603020101020101" pitchFamily="18" charset="-127"/>
                  <a:sym typeface="Monotype Sorts"/>
                </a:endParaRPr>
              </a:p>
            </p:txBody>
          </p:sp>
          <p:pic>
            <p:nvPicPr>
              <p:cNvPr id="72" name="Picture 1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99918" y="5209610"/>
                <a:ext cx="368319" cy="3579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3" name="양쪽 모서리가 둥근 사각형 72"/>
              <p:cNvSpPr/>
              <p:nvPr/>
            </p:nvSpPr>
            <p:spPr bwMode="auto">
              <a:xfrm>
                <a:off x="6485727" y="5622515"/>
                <a:ext cx="792295" cy="131421"/>
              </a:xfrm>
              <a:prstGeom prst="round2SameRect">
                <a:avLst>
                  <a:gd name="adj1" fmla="val 20612"/>
                  <a:gd name="adj2" fmla="val 0"/>
                </a:avLst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fontAlgn="base" latinLnBrk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800" dirty="0" smtClean="0">
                    <a:ln>
                      <a:solidFill>
                        <a:srgbClr val="FB5B4F">
                          <a:alpha val="0"/>
                        </a:srgbClr>
                      </a:solidFill>
                    </a:ln>
                    <a:latin typeface="Rix고딕 M" panose="02020603020101020101" pitchFamily="18" charset="-127"/>
                    <a:ea typeface="Rix고딕 M" panose="02020603020101020101" pitchFamily="18" charset="-127"/>
                    <a:sym typeface="Monotype Sorts"/>
                  </a:rPr>
                  <a:t>Virtual Experience</a:t>
                </a:r>
                <a:endParaRPr kumimoji="1" lang="ko-KR" altLang="en-US" sz="800" dirty="0">
                  <a:ln>
                    <a:solidFill>
                      <a:srgbClr val="FB5B4F">
                        <a:alpha val="0"/>
                      </a:srgbClr>
                    </a:solidFill>
                  </a:ln>
                  <a:latin typeface="Rix고딕 M" panose="02020603020101020101" pitchFamily="18" charset="-127"/>
                  <a:ea typeface="Rix고딕 M" panose="02020603020101020101" pitchFamily="18" charset="-127"/>
                  <a:sym typeface="Monotype Sorts"/>
                </a:endParaRPr>
              </a:p>
            </p:txBody>
          </p:sp>
        </p:grpSp>
        <p:grpSp>
          <p:nvGrpSpPr>
            <p:cNvPr id="32" name="그룹 31"/>
            <p:cNvGrpSpPr/>
            <p:nvPr/>
          </p:nvGrpSpPr>
          <p:grpSpPr>
            <a:xfrm>
              <a:off x="2666320" y="1346402"/>
              <a:ext cx="2198412" cy="3678613"/>
              <a:chOff x="4989862" y="1581447"/>
              <a:chExt cx="2339920" cy="4094813"/>
            </a:xfrm>
          </p:grpSpPr>
          <p:sp>
            <p:nvSpPr>
              <p:cNvPr id="56" name="AutoShape 1682"/>
              <p:cNvSpPr>
                <a:spLocks noChangeArrowheads="1"/>
              </p:cNvSpPr>
              <p:nvPr/>
            </p:nvSpPr>
            <p:spPr bwMode="auto">
              <a:xfrm>
                <a:off x="5065487" y="1913909"/>
                <a:ext cx="2211342" cy="376235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412748"/>
                <a:endParaRPr lang="ko-KR" altLang="en-US" sz="2400" dirty="0" err="1">
                  <a:solidFill>
                    <a:prstClr val="white"/>
                  </a:solidFill>
                  <a:latin typeface="Rix고딕 M" pitchFamily="18" charset="-127"/>
                  <a:ea typeface="Rix고딕 M" pitchFamily="18" charset="-127"/>
                  <a:sym typeface="Monotype Sorts" pitchFamily="2" charset="2"/>
                </a:endParaRPr>
              </a:p>
            </p:txBody>
          </p:sp>
          <p:sp>
            <p:nvSpPr>
              <p:cNvPr id="57" name="AutoShape 1682"/>
              <p:cNvSpPr>
                <a:spLocks noChangeArrowheads="1"/>
              </p:cNvSpPr>
              <p:nvPr/>
            </p:nvSpPr>
            <p:spPr bwMode="auto">
              <a:xfrm>
                <a:off x="5065487" y="1697054"/>
                <a:ext cx="2211342" cy="27571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latinLnBrk="1"/>
                <a:endParaRPr lang="ko-KR" altLang="en-US" dirty="0" err="1">
                  <a:solidFill>
                    <a:schemeClr val="lt1"/>
                  </a:solidFill>
                  <a:sym typeface="Monotype Sorts" pitchFamily="2" charset="2"/>
                </a:endParaRPr>
              </a:p>
            </p:txBody>
          </p:sp>
          <p:sp>
            <p:nvSpPr>
              <p:cNvPr id="58" name="Rectangle 549"/>
              <p:cNvSpPr>
                <a:spLocks noChangeArrowheads="1"/>
              </p:cNvSpPr>
              <p:nvPr/>
            </p:nvSpPr>
            <p:spPr bwMode="auto">
              <a:xfrm>
                <a:off x="5495635" y="1786775"/>
                <a:ext cx="1834147" cy="1293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>
                <a:spAutoFit/>
              </a:bodyPr>
              <a:lstStyle/>
              <a:p>
                <a:pPr indent="-180975" algn="ctr" defTabSz="914400" latinLnBrk="1">
                  <a:lnSpc>
                    <a:spcPts val="1000"/>
                  </a:lnSpc>
                  <a:spcBef>
                    <a:spcPts val="340"/>
                  </a:spcBef>
                  <a:spcAft>
                    <a:spcPts val="300"/>
                  </a:spcAft>
                  <a:buClr>
                    <a:schemeClr val="tx1">
                      <a:lumMod val="65000"/>
                      <a:lumOff val="35000"/>
                    </a:schemeClr>
                  </a:buClr>
                  <a:buSzPct val="100000"/>
                  <a:tabLst>
                    <a:tab pos="5648325" algn="l"/>
                  </a:tabLst>
                  <a:defRPr/>
                </a:pPr>
                <a:r>
                  <a:rPr kumimoji="1" lang="en-US" altLang="ko-KR" sz="1600" dirty="0" smtClean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Rix고딕 B" panose="02020603020101020101" pitchFamily="18" charset="-127"/>
                    <a:ea typeface="Rix고딕 B" panose="02020603020101020101" pitchFamily="18" charset="-127"/>
                    <a:sym typeface="Monotype Sorts"/>
                  </a:rPr>
                  <a:t>Database Platform</a:t>
                </a:r>
                <a:endParaRPr kumimoji="1"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Rix고딕 B" panose="02020603020101020101" pitchFamily="18" charset="-127"/>
                  <a:ea typeface="Rix고딕 B" panose="02020603020101020101" pitchFamily="18" charset="-127"/>
                  <a:sym typeface="Monotype Sorts"/>
                </a:endParaRPr>
              </a:p>
            </p:txBody>
          </p:sp>
          <p:grpSp>
            <p:nvGrpSpPr>
              <p:cNvPr id="59" name="그룹 58"/>
              <p:cNvGrpSpPr/>
              <p:nvPr/>
            </p:nvGrpSpPr>
            <p:grpSpPr>
              <a:xfrm>
                <a:off x="4989862" y="1581447"/>
                <a:ext cx="714375" cy="288907"/>
                <a:chOff x="4326912" y="4209163"/>
                <a:chExt cx="942942" cy="288907"/>
              </a:xfrm>
            </p:grpSpPr>
            <p:sp>
              <p:nvSpPr>
                <p:cNvPr id="60" name="모서리가 둥근 직사각형 59"/>
                <p:cNvSpPr/>
                <p:nvPr/>
              </p:nvSpPr>
              <p:spPr>
                <a:xfrm>
                  <a:off x="4502172" y="4232337"/>
                  <a:ext cx="603880" cy="19896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A9D6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직사각형 60"/>
                <p:cNvSpPr/>
                <p:nvPr/>
              </p:nvSpPr>
              <p:spPr>
                <a:xfrm>
                  <a:off x="4326912" y="4209163"/>
                  <a:ext cx="942942" cy="288907"/>
                </a:xfrm>
                <a:prstGeom prst="rect">
                  <a:avLst/>
                </a:prstGeom>
                <a:ln w="2857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kumimoji="1" lang="en-US" altLang="ko-KR" sz="1050" spc="-150" dirty="0" smtClean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ix고딕 B" panose="02020603020101020101" pitchFamily="18" charset="-127"/>
                      <a:ea typeface="Rix고딕 B" panose="02020603020101020101" pitchFamily="18" charset="-127"/>
                    </a:rPr>
                    <a:t>1</a:t>
                  </a:r>
                  <a:endParaRPr kumimoji="1" lang="ko-KR" altLang="en-US" sz="105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ix고딕 B" panose="02020603020101020101" pitchFamily="18" charset="-127"/>
                    <a:ea typeface="Rix고딕 B" panose="02020603020101020101" pitchFamily="18" charset="-127"/>
                  </a:endParaRPr>
                </a:p>
              </p:txBody>
            </p:sp>
          </p:grpSp>
        </p:grpSp>
        <p:sp>
          <p:nvSpPr>
            <p:cNvPr id="33" name="Rectangle 70"/>
            <p:cNvSpPr>
              <a:spLocks noChangeArrowheads="1"/>
            </p:cNvSpPr>
            <p:nvPr/>
          </p:nvSpPr>
          <p:spPr bwMode="auto">
            <a:xfrm>
              <a:off x="2985874" y="4532552"/>
              <a:ext cx="1411364" cy="1394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>
                <a:bevelT w="0"/>
                <a:bevelB w="0"/>
              </a:sp3d>
            </a:bodyPr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dirty="0" smtClean="0">
                  <a:ln>
                    <a:solidFill>
                      <a:srgbClr val="FB5B4F">
                        <a:alpha val="0"/>
                      </a:srgbClr>
                    </a:solidFill>
                  </a:ln>
                  <a:latin typeface="Rix고딕 M" panose="02020603020101020101" pitchFamily="18" charset="-127"/>
                  <a:ea typeface="Rix고딕 M" panose="02020603020101020101" pitchFamily="18" charset="-127"/>
                  <a:sym typeface="Monotype Sorts"/>
                </a:rPr>
                <a:t>Bathymetry, depth, coastline</a:t>
              </a:r>
              <a:endParaRPr kumimoji="1" lang="en-US" altLang="ko-KR" sz="1000" dirty="0">
                <a:ln>
                  <a:solidFill>
                    <a:srgbClr val="FB5B4F">
                      <a:alpha val="0"/>
                    </a:srgbClr>
                  </a:solidFill>
                </a:ln>
                <a:latin typeface="Rix고딕 M" panose="02020603020101020101" pitchFamily="18" charset="-127"/>
                <a:ea typeface="Rix고딕 M" panose="02020603020101020101" pitchFamily="18" charset="-127"/>
                <a:sym typeface="Monotype Sorts"/>
              </a:endParaRPr>
            </a:p>
          </p:txBody>
        </p:sp>
        <p:sp>
          <p:nvSpPr>
            <p:cNvPr id="34" name="Rectangle 70"/>
            <p:cNvSpPr>
              <a:spLocks noChangeArrowheads="1"/>
            </p:cNvSpPr>
            <p:nvPr/>
          </p:nvSpPr>
          <p:spPr bwMode="auto">
            <a:xfrm>
              <a:off x="2994883" y="3997159"/>
              <a:ext cx="1483128" cy="1394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>
                <a:bevelT w="0"/>
                <a:bevelB w="0"/>
              </a:sp3d>
            </a:bodyPr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dirty="0" smtClean="0">
                  <a:ln>
                    <a:solidFill>
                      <a:srgbClr val="FB5B4F">
                        <a:alpha val="0"/>
                      </a:srgbClr>
                    </a:solidFill>
                  </a:ln>
                  <a:latin typeface="Rix고딕 M" panose="02020603020101020101" pitchFamily="18" charset="-127"/>
                  <a:ea typeface="Rix고딕 M" panose="02020603020101020101" pitchFamily="18" charset="-127"/>
                  <a:sym typeface="Monotype Sorts"/>
                </a:rPr>
                <a:t>Water temp, tidal current, tide</a:t>
              </a:r>
              <a:endParaRPr kumimoji="1" lang="en-US" altLang="ko-KR" sz="1000" dirty="0">
                <a:ln>
                  <a:solidFill>
                    <a:srgbClr val="FB5B4F">
                      <a:alpha val="0"/>
                    </a:srgbClr>
                  </a:solidFill>
                </a:ln>
                <a:latin typeface="Rix고딕 M" panose="02020603020101020101" pitchFamily="18" charset="-127"/>
                <a:ea typeface="Rix고딕 M" panose="02020603020101020101" pitchFamily="18" charset="-127"/>
                <a:sym typeface="Monotype Sorts"/>
              </a:endParaRPr>
            </a:p>
          </p:txBody>
        </p:sp>
        <p:sp>
          <p:nvSpPr>
            <p:cNvPr id="35" name="Rectangle 70"/>
            <p:cNvSpPr>
              <a:spLocks noChangeArrowheads="1"/>
            </p:cNvSpPr>
            <p:nvPr/>
          </p:nvSpPr>
          <p:spPr bwMode="auto">
            <a:xfrm>
              <a:off x="3003892" y="3342012"/>
              <a:ext cx="1188098" cy="1394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>
                <a:bevelT w="0"/>
                <a:bevelB w="0"/>
              </a:sp3d>
            </a:bodyPr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dirty="0" smtClean="0">
                  <a:ln>
                    <a:solidFill>
                      <a:srgbClr val="FB5B4F">
                        <a:alpha val="0"/>
                      </a:srgbClr>
                    </a:solidFill>
                  </a:ln>
                  <a:latin typeface="Rix고딕 M" panose="02020603020101020101" pitchFamily="18" charset="-127"/>
                  <a:ea typeface="Rix고딕 M" panose="02020603020101020101" pitchFamily="18" charset="-127"/>
                  <a:sym typeface="Monotype Sorts"/>
                </a:rPr>
                <a:t>Fisheries, maritime, port</a:t>
              </a:r>
              <a:endParaRPr kumimoji="1" lang="en-US" altLang="ko-KR" sz="1000" dirty="0">
                <a:ln>
                  <a:solidFill>
                    <a:srgbClr val="FB5B4F">
                      <a:alpha val="0"/>
                    </a:srgbClr>
                  </a:solidFill>
                </a:ln>
                <a:latin typeface="Rix고딕 M" panose="02020603020101020101" pitchFamily="18" charset="-127"/>
                <a:ea typeface="Rix고딕 M" panose="02020603020101020101" pitchFamily="18" charset="-127"/>
                <a:sym typeface="Monotype Sorts"/>
              </a:endParaRPr>
            </a:p>
          </p:txBody>
        </p:sp>
        <p:sp>
          <p:nvSpPr>
            <p:cNvPr id="36" name="Rectangle 70"/>
            <p:cNvSpPr>
              <a:spLocks noChangeArrowheads="1"/>
            </p:cNvSpPr>
            <p:nvPr/>
          </p:nvSpPr>
          <p:spPr bwMode="auto">
            <a:xfrm>
              <a:off x="2820018" y="2728518"/>
              <a:ext cx="2295303" cy="1394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0"/>
                <a:bevelB w="0"/>
              </a:sp3d>
            </a:bodyPr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dirty="0" smtClean="0">
                  <a:ln>
                    <a:solidFill>
                      <a:srgbClr val="FB5B4F">
                        <a:alpha val="0"/>
                      </a:srgbClr>
                    </a:solidFill>
                  </a:ln>
                  <a:latin typeface="Rix고딕 M" panose="02020603020101020101" pitchFamily="18" charset="-127"/>
                  <a:ea typeface="Rix고딕 M" panose="02020603020101020101" pitchFamily="18" charset="-127"/>
                  <a:sym typeface="Monotype Sorts"/>
                </a:rPr>
                <a:t>Fairway, fishing ground, area, bridge, buoy</a:t>
              </a:r>
              <a:endParaRPr kumimoji="1" lang="en-US" altLang="ko-KR" sz="1000" dirty="0">
                <a:ln>
                  <a:solidFill>
                    <a:srgbClr val="FB5B4F">
                      <a:alpha val="0"/>
                    </a:srgbClr>
                  </a:solidFill>
                </a:ln>
                <a:latin typeface="Rix고딕 M" panose="02020603020101020101" pitchFamily="18" charset="-127"/>
                <a:ea typeface="Rix고딕 M" panose="02020603020101020101" pitchFamily="18" charset="-127"/>
                <a:sym typeface="Monotype Sorts"/>
              </a:endParaRPr>
            </a:p>
          </p:txBody>
        </p:sp>
        <p:sp>
          <p:nvSpPr>
            <p:cNvPr id="37" name="Rectangle 194"/>
            <p:cNvSpPr>
              <a:spLocks noChangeArrowheads="1"/>
            </p:cNvSpPr>
            <p:nvPr/>
          </p:nvSpPr>
          <p:spPr bwMode="auto">
            <a:xfrm>
              <a:off x="2802903" y="3629837"/>
              <a:ext cx="1919394" cy="285287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0"/>
                <a:bevelB w="0"/>
              </a:sp3d>
            </a:bodyPr>
            <a:lstStyle/>
            <a:p>
              <a:pPr algn="ctr" defTabSz="1412748"/>
              <a:r>
                <a:rPr lang="en-US" altLang="ko-KR" sz="1200" dirty="0" smtClean="0">
                  <a:solidFill>
                    <a:prstClr val="white"/>
                  </a:solidFill>
                  <a:latin typeface="Rix고딕 B" panose="02020603020101020101" pitchFamily="18" charset="-127"/>
                  <a:ea typeface="Rix고딕 B" panose="02020603020101020101" pitchFamily="18" charset="-127"/>
                  <a:sym typeface="Monotype Sorts"/>
                </a:rPr>
                <a:t>Ocean observation &amp; prediction info</a:t>
              </a:r>
              <a:endParaRPr lang="ko-KR" altLang="en-US" sz="1200" dirty="0">
                <a:solidFill>
                  <a:prstClr val="white"/>
                </a:solidFill>
                <a:latin typeface="Rix고딕 B" panose="02020603020101020101" pitchFamily="18" charset="-127"/>
                <a:ea typeface="Rix고딕 B" panose="02020603020101020101" pitchFamily="18" charset="-127"/>
                <a:sym typeface="Monotype Sorts"/>
              </a:endParaRPr>
            </a:p>
          </p:txBody>
        </p:sp>
        <p:sp>
          <p:nvSpPr>
            <p:cNvPr id="38" name="Rectangle 194"/>
            <p:cNvSpPr>
              <a:spLocks noChangeArrowheads="1"/>
            </p:cNvSpPr>
            <p:nvPr/>
          </p:nvSpPr>
          <p:spPr bwMode="auto">
            <a:xfrm>
              <a:off x="2801353" y="4257838"/>
              <a:ext cx="1916820" cy="208409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0"/>
                <a:bevelB w="0"/>
              </a:sp3d>
            </a:bodyPr>
            <a:lstStyle/>
            <a:p>
              <a:pPr algn="ctr" defTabSz="1412748"/>
              <a:r>
                <a:rPr lang="en-US" altLang="ko-KR" sz="1200" dirty="0" smtClean="0">
                  <a:solidFill>
                    <a:prstClr val="white"/>
                  </a:solidFill>
                  <a:latin typeface="Rix고딕 B" panose="02020603020101020101" pitchFamily="18" charset="-127"/>
                  <a:ea typeface="Rix고딕 B" panose="02020603020101020101" pitchFamily="18" charset="-127"/>
                  <a:sym typeface="Monotype Sorts"/>
                </a:rPr>
                <a:t>Basic </a:t>
              </a:r>
              <a:r>
                <a:rPr lang="en-US" altLang="ko-KR" sz="1200" dirty="0"/>
                <a:t>Marine Spatial Data</a:t>
              </a:r>
              <a:endParaRPr lang="ko-KR" altLang="en-US" sz="1200" dirty="0">
                <a:solidFill>
                  <a:prstClr val="white"/>
                </a:solidFill>
                <a:latin typeface="Rix고딕 B" panose="02020603020101020101" pitchFamily="18" charset="-127"/>
                <a:ea typeface="Rix고딕 B" panose="02020603020101020101" pitchFamily="18" charset="-127"/>
                <a:sym typeface="Monotype Sorts"/>
              </a:endParaRPr>
            </a:p>
          </p:txBody>
        </p:sp>
        <p:sp>
          <p:nvSpPr>
            <p:cNvPr id="39" name="Rectangle 194"/>
            <p:cNvSpPr>
              <a:spLocks noChangeArrowheads="1"/>
            </p:cNvSpPr>
            <p:nvPr/>
          </p:nvSpPr>
          <p:spPr bwMode="auto">
            <a:xfrm>
              <a:off x="2804727" y="3064495"/>
              <a:ext cx="1931464" cy="20600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0"/>
                <a:bevelB w="0"/>
              </a:sp3d>
            </a:bodyPr>
            <a:lstStyle/>
            <a:p>
              <a:pPr algn="ctr" defTabSz="1412748"/>
              <a:r>
                <a:rPr lang="en-US" altLang="ko-KR" sz="1200" dirty="0" smtClean="0">
                  <a:solidFill>
                    <a:prstClr val="white"/>
                  </a:solidFill>
                  <a:latin typeface="Rix고딕 B" panose="02020603020101020101" pitchFamily="18" charset="-127"/>
                  <a:ea typeface="Rix고딕 B" panose="02020603020101020101" pitchFamily="18" charset="-127"/>
                  <a:sym typeface="Monotype Sorts"/>
                </a:rPr>
                <a:t>Oceans and fisheries stats</a:t>
              </a:r>
              <a:endParaRPr lang="ko-KR" altLang="en-US" sz="1200" dirty="0">
                <a:solidFill>
                  <a:prstClr val="white"/>
                </a:solidFill>
                <a:latin typeface="Rix고딕 B" panose="02020603020101020101" pitchFamily="18" charset="-127"/>
                <a:ea typeface="Rix고딕 B" panose="02020603020101020101" pitchFamily="18" charset="-127"/>
                <a:sym typeface="Monotype Sorts"/>
              </a:endParaRPr>
            </a:p>
          </p:txBody>
        </p:sp>
        <p:sp>
          <p:nvSpPr>
            <p:cNvPr id="40" name="Rectangle 194"/>
            <p:cNvSpPr>
              <a:spLocks noChangeArrowheads="1"/>
            </p:cNvSpPr>
            <p:nvPr/>
          </p:nvSpPr>
          <p:spPr bwMode="auto">
            <a:xfrm>
              <a:off x="2820920" y="2371547"/>
              <a:ext cx="1919394" cy="279552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0"/>
                <a:bevelB w="0"/>
              </a:sp3d>
            </a:bodyPr>
            <a:lstStyle/>
            <a:p>
              <a:pPr algn="ctr" defTabSz="1412748"/>
              <a:r>
                <a:rPr lang="en-US" altLang="ko-KR" sz="1200" dirty="0" smtClean="0">
                  <a:solidFill>
                    <a:prstClr val="white"/>
                  </a:solidFill>
                  <a:latin typeface="Rix고딕 B" panose="02020603020101020101" pitchFamily="18" charset="-127"/>
                  <a:ea typeface="Rix고딕 B" panose="02020603020101020101" pitchFamily="18" charset="-127"/>
                  <a:sym typeface="Monotype Sorts"/>
                </a:rPr>
                <a:t>Info on oceans and fisheries statutory area</a:t>
              </a:r>
              <a:endParaRPr lang="en-US" altLang="ko-KR" sz="1200" dirty="0">
                <a:solidFill>
                  <a:prstClr val="white"/>
                </a:solidFill>
                <a:latin typeface="Rix고딕 B" panose="02020603020101020101" pitchFamily="18" charset="-127"/>
                <a:ea typeface="Rix고딕 B" panose="02020603020101020101" pitchFamily="18" charset="-127"/>
                <a:sym typeface="Monotype Sorts"/>
              </a:endParaRPr>
            </a:p>
          </p:txBody>
        </p:sp>
        <p:sp>
          <p:nvSpPr>
            <p:cNvPr id="41" name="Rectangle 194"/>
            <p:cNvSpPr>
              <a:spLocks noChangeArrowheads="1"/>
            </p:cNvSpPr>
            <p:nvPr/>
          </p:nvSpPr>
          <p:spPr bwMode="auto">
            <a:xfrm>
              <a:off x="2817166" y="1833280"/>
              <a:ext cx="1919394" cy="19077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0"/>
                <a:bevelB w="0"/>
              </a:sp3d>
            </a:bodyPr>
            <a:lstStyle/>
            <a:p>
              <a:pPr algn="ctr" defTabSz="1412748"/>
              <a:r>
                <a:rPr lang="en-US" altLang="ko-KR" sz="1200" dirty="0" smtClean="0">
                  <a:solidFill>
                    <a:prstClr val="white"/>
                  </a:solidFill>
                  <a:latin typeface="Rix고딕 B" panose="02020603020101020101" pitchFamily="18" charset="-127"/>
                  <a:ea typeface="Rix고딕 B" panose="02020603020101020101" pitchFamily="18" charset="-127"/>
                  <a:sym typeface="Monotype Sorts"/>
                </a:rPr>
                <a:t>Connect additional data</a:t>
              </a:r>
              <a:endParaRPr lang="en-US" altLang="ko-KR" sz="1200" dirty="0">
                <a:solidFill>
                  <a:prstClr val="white"/>
                </a:solidFill>
                <a:latin typeface="Rix고딕 B" panose="02020603020101020101" pitchFamily="18" charset="-127"/>
                <a:ea typeface="Rix고딕 B" panose="02020603020101020101" pitchFamily="18" charset="-127"/>
                <a:sym typeface="Monotype Sorts"/>
              </a:endParaRPr>
            </a:p>
          </p:txBody>
        </p:sp>
        <p:grpSp>
          <p:nvGrpSpPr>
            <p:cNvPr id="42" name="그룹 41"/>
            <p:cNvGrpSpPr/>
            <p:nvPr/>
          </p:nvGrpSpPr>
          <p:grpSpPr>
            <a:xfrm>
              <a:off x="3527372" y="2112532"/>
              <a:ext cx="496980" cy="219196"/>
              <a:chOff x="1556702" y="5865762"/>
              <a:chExt cx="546458" cy="243996"/>
            </a:xfrm>
          </p:grpSpPr>
          <p:grpSp>
            <p:nvGrpSpPr>
              <p:cNvPr id="48" name="그룹 47"/>
              <p:cNvGrpSpPr/>
              <p:nvPr/>
            </p:nvGrpSpPr>
            <p:grpSpPr>
              <a:xfrm>
                <a:off x="1556702" y="5865762"/>
                <a:ext cx="418065" cy="235464"/>
                <a:chOff x="4602732" y="7708900"/>
                <a:chExt cx="807468" cy="778386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54" name="자유형 53"/>
                <p:cNvSpPr/>
                <p:nvPr/>
              </p:nvSpPr>
              <p:spPr>
                <a:xfrm>
                  <a:off x="4602732" y="7830418"/>
                  <a:ext cx="807468" cy="656868"/>
                </a:xfrm>
                <a:custGeom>
                  <a:avLst/>
                  <a:gdLst>
                    <a:gd name="connsiteX0" fmla="*/ 4466706 w 4466706"/>
                    <a:gd name="connsiteY0" fmla="*/ 16626 h 748146"/>
                    <a:gd name="connsiteX1" fmla="*/ 4466706 w 4466706"/>
                    <a:gd name="connsiteY1" fmla="*/ 620684 h 748146"/>
                    <a:gd name="connsiteX2" fmla="*/ 4355869 w 4466706"/>
                    <a:gd name="connsiteY2" fmla="*/ 731520 h 748146"/>
                    <a:gd name="connsiteX3" fmla="*/ 4305993 w 4466706"/>
                    <a:gd name="connsiteY3" fmla="*/ 737062 h 748146"/>
                    <a:gd name="connsiteX4" fmla="*/ 4239491 w 4466706"/>
                    <a:gd name="connsiteY4" fmla="*/ 742604 h 748146"/>
                    <a:gd name="connsiteX5" fmla="*/ 4239491 w 4466706"/>
                    <a:gd name="connsiteY5" fmla="*/ 748146 h 748146"/>
                    <a:gd name="connsiteX6" fmla="*/ 138546 w 4466706"/>
                    <a:gd name="connsiteY6" fmla="*/ 748146 h 748146"/>
                    <a:gd name="connsiteX7" fmla="*/ 0 w 4466706"/>
                    <a:gd name="connsiteY7" fmla="*/ 626226 h 748146"/>
                    <a:gd name="connsiteX8" fmla="*/ 0 w 4466706"/>
                    <a:gd name="connsiteY8" fmla="*/ 0 h 748146"/>
                    <a:gd name="connsiteX9" fmla="*/ 4466706 w 4466706"/>
                    <a:gd name="connsiteY9" fmla="*/ 16626 h 748146"/>
                    <a:gd name="connsiteX0" fmla="*/ 4466706 w 4466706"/>
                    <a:gd name="connsiteY0" fmla="*/ 16626 h 748146"/>
                    <a:gd name="connsiteX1" fmla="*/ 4466706 w 4466706"/>
                    <a:gd name="connsiteY1" fmla="*/ 620684 h 748146"/>
                    <a:gd name="connsiteX2" fmla="*/ 4355869 w 4466706"/>
                    <a:gd name="connsiteY2" fmla="*/ 731520 h 748146"/>
                    <a:gd name="connsiteX3" fmla="*/ 4239491 w 4466706"/>
                    <a:gd name="connsiteY3" fmla="*/ 742604 h 748146"/>
                    <a:gd name="connsiteX4" fmla="*/ 4239491 w 4466706"/>
                    <a:gd name="connsiteY4" fmla="*/ 748146 h 748146"/>
                    <a:gd name="connsiteX5" fmla="*/ 138546 w 4466706"/>
                    <a:gd name="connsiteY5" fmla="*/ 748146 h 748146"/>
                    <a:gd name="connsiteX6" fmla="*/ 0 w 4466706"/>
                    <a:gd name="connsiteY6" fmla="*/ 626226 h 748146"/>
                    <a:gd name="connsiteX7" fmla="*/ 0 w 4466706"/>
                    <a:gd name="connsiteY7" fmla="*/ 0 h 748146"/>
                    <a:gd name="connsiteX8" fmla="*/ 4466706 w 4466706"/>
                    <a:gd name="connsiteY8" fmla="*/ 16626 h 748146"/>
                    <a:gd name="connsiteX0" fmla="*/ 4466706 w 4466706"/>
                    <a:gd name="connsiteY0" fmla="*/ 16626 h 748146"/>
                    <a:gd name="connsiteX1" fmla="*/ 4466706 w 4466706"/>
                    <a:gd name="connsiteY1" fmla="*/ 620684 h 748146"/>
                    <a:gd name="connsiteX2" fmla="*/ 4355869 w 4466706"/>
                    <a:gd name="connsiteY2" fmla="*/ 731520 h 748146"/>
                    <a:gd name="connsiteX3" fmla="*/ 4239491 w 4466706"/>
                    <a:gd name="connsiteY3" fmla="*/ 742604 h 748146"/>
                    <a:gd name="connsiteX4" fmla="*/ 4239491 w 4466706"/>
                    <a:gd name="connsiteY4" fmla="*/ 748146 h 748146"/>
                    <a:gd name="connsiteX5" fmla="*/ 138546 w 4466706"/>
                    <a:gd name="connsiteY5" fmla="*/ 748146 h 748146"/>
                    <a:gd name="connsiteX6" fmla="*/ 0 w 4466706"/>
                    <a:gd name="connsiteY6" fmla="*/ 626226 h 748146"/>
                    <a:gd name="connsiteX7" fmla="*/ 0 w 4466706"/>
                    <a:gd name="connsiteY7" fmla="*/ 0 h 748146"/>
                    <a:gd name="connsiteX8" fmla="*/ 4466706 w 4466706"/>
                    <a:gd name="connsiteY8" fmla="*/ 16626 h 748146"/>
                    <a:gd name="connsiteX0" fmla="*/ 4466706 w 4466706"/>
                    <a:gd name="connsiteY0" fmla="*/ 16626 h 876223"/>
                    <a:gd name="connsiteX1" fmla="*/ 4466706 w 4466706"/>
                    <a:gd name="connsiteY1" fmla="*/ 620684 h 876223"/>
                    <a:gd name="connsiteX2" fmla="*/ 4355869 w 4466706"/>
                    <a:gd name="connsiteY2" fmla="*/ 731520 h 876223"/>
                    <a:gd name="connsiteX3" fmla="*/ 4239491 w 4466706"/>
                    <a:gd name="connsiteY3" fmla="*/ 742604 h 876223"/>
                    <a:gd name="connsiteX4" fmla="*/ 4239491 w 4466706"/>
                    <a:gd name="connsiteY4" fmla="*/ 748146 h 876223"/>
                    <a:gd name="connsiteX5" fmla="*/ 138546 w 4466706"/>
                    <a:gd name="connsiteY5" fmla="*/ 748146 h 876223"/>
                    <a:gd name="connsiteX6" fmla="*/ 0 w 4466706"/>
                    <a:gd name="connsiteY6" fmla="*/ 626226 h 876223"/>
                    <a:gd name="connsiteX7" fmla="*/ 0 w 4466706"/>
                    <a:gd name="connsiteY7" fmla="*/ 0 h 876223"/>
                    <a:gd name="connsiteX8" fmla="*/ 4466706 w 4466706"/>
                    <a:gd name="connsiteY8" fmla="*/ 16626 h 876223"/>
                    <a:gd name="connsiteX0" fmla="*/ 4466706 w 4466706"/>
                    <a:gd name="connsiteY0" fmla="*/ 16626 h 907808"/>
                    <a:gd name="connsiteX1" fmla="*/ 4466706 w 4466706"/>
                    <a:gd name="connsiteY1" fmla="*/ 620684 h 907808"/>
                    <a:gd name="connsiteX2" fmla="*/ 4355869 w 4466706"/>
                    <a:gd name="connsiteY2" fmla="*/ 731520 h 907808"/>
                    <a:gd name="connsiteX3" fmla="*/ 4239491 w 4466706"/>
                    <a:gd name="connsiteY3" fmla="*/ 742604 h 907808"/>
                    <a:gd name="connsiteX4" fmla="*/ 4239491 w 4466706"/>
                    <a:gd name="connsiteY4" fmla="*/ 748146 h 907808"/>
                    <a:gd name="connsiteX5" fmla="*/ 138546 w 4466706"/>
                    <a:gd name="connsiteY5" fmla="*/ 748146 h 907808"/>
                    <a:gd name="connsiteX6" fmla="*/ 0 w 4466706"/>
                    <a:gd name="connsiteY6" fmla="*/ 626226 h 907808"/>
                    <a:gd name="connsiteX7" fmla="*/ 0 w 4466706"/>
                    <a:gd name="connsiteY7" fmla="*/ 0 h 907808"/>
                    <a:gd name="connsiteX8" fmla="*/ 4466706 w 4466706"/>
                    <a:gd name="connsiteY8" fmla="*/ 16626 h 907808"/>
                    <a:gd name="connsiteX0" fmla="*/ 4466706 w 4466706"/>
                    <a:gd name="connsiteY0" fmla="*/ 16626 h 907808"/>
                    <a:gd name="connsiteX1" fmla="*/ 4466706 w 4466706"/>
                    <a:gd name="connsiteY1" fmla="*/ 620684 h 907808"/>
                    <a:gd name="connsiteX2" fmla="*/ 4206240 w 4466706"/>
                    <a:gd name="connsiteY2" fmla="*/ 465512 h 907808"/>
                    <a:gd name="connsiteX3" fmla="*/ 4239491 w 4466706"/>
                    <a:gd name="connsiteY3" fmla="*/ 742604 h 907808"/>
                    <a:gd name="connsiteX4" fmla="*/ 4239491 w 4466706"/>
                    <a:gd name="connsiteY4" fmla="*/ 748146 h 907808"/>
                    <a:gd name="connsiteX5" fmla="*/ 138546 w 4466706"/>
                    <a:gd name="connsiteY5" fmla="*/ 748146 h 907808"/>
                    <a:gd name="connsiteX6" fmla="*/ 0 w 4466706"/>
                    <a:gd name="connsiteY6" fmla="*/ 626226 h 907808"/>
                    <a:gd name="connsiteX7" fmla="*/ 0 w 4466706"/>
                    <a:gd name="connsiteY7" fmla="*/ 0 h 907808"/>
                    <a:gd name="connsiteX8" fmla="*/ 4466706 w 4466706"/>
                    <a:gd name="connsiteY8" fmla="*/ 16626 h 907808"/>
                    <a:gd name="connsiteX0" fmla="*/ 4466706 w 4466706"/>
                    <a:gd name="connsiteY0" fmla="*/ 16626 h 907808"/>
                    <a:gd name="connsiteX1" fmla="*/ 4466706 w 4466706"/>
                    <a:gd name="connsiteY1" fmla="*/ 620684 h 907808"/>
                    <a:gd name="connsiteX2" fmla="*/ 4239491 w 4466706"/>
                    <a:gd name="connsiteY2" fmla="*/ 742604 h 907808"/>
                    <a:gd name="connsiteX3" fmla="*/ 4239491 w 4466706"/>
                    <a:gd name="connsiteY3" fmla="*/ 748146 h 907808"/>
                    <a:gd name="connsiteX4" fmla="*/ 138546 w 4466706"/>
                    <a:gd name="connsiteY4" fmla="*/ 748146 h 907808"/>
                    <a:gd name="connsiteX5" fmla="*/ 0 w 4466706"/>
                    <a:gd name="connsiteY5" fmla="*/ 626226 h 907808"/>
                    <a:gd name="connsiteX6" fmla="*/ 0 w 4466706"/>
                    <a:gd name="connsiteY6" fmla="*/ 0 h 907808"/>
                    <a:gd name="connsiteX7" fmla="*/ 4466706 w 4466706"/>
                    <a:gd name="connsiteY7" fmla="*/ 16626 h 907808"/>
                    <a:gd name="connsiteX0" fmla="*/ 4466706 w 4466706"/>
                    <a:gd name="connsiteY0" fmla="*/ 16626 h 907808"/>
                    <a:gd name="connsiteX1" fmla="*/ 4466706 w 4466706"/>
                    <a:gd name="connsiteY1" fmla="*/ 620684 h 907808"/>
                    <a:gd name="connsiteX2" fmla="*/ 4239491 w 4466706"/>
                    <a:gd name="connsiteY2" fmla="*/ 742604 h 907808"/>
                    <a:gd name="connsiteX3" fmla="*/ 4239491 w 4466706"/>
                    <a:gd name="connsiteY3" fmla="*/ 748146 h 907808"/>
                    <a:gd name="connsiteX4" fmla="*/ 138546 w 4466706"/>
                    <a:gd name="connsiteY4" fmla="*/ 748146 h 907808"/>
                    <a:gd name="connsiteX5" fmla="*/ 0 w 4466706"/>
                    <a:gd name="connsiteY5" fmla="*/ 626226 h 907808"/>
                    <a:gd name="connsiteX6" fmla="*/ 0 w 4466706"/>
                    <a:gd name="connsiteY6" fmla="*/ 0 h 907808"/>
                    <a:gd name="connsiteX7" fmla="*/ 4466706 w 4466706"/>
                    <a:gd name="connsiteY7" fmla="*/ 16626 h 907808"/>
                    <a:gd name="connsiteX0" fmla="*/ 4466706 w 4466706"/>
                    <a:gd name="connsiteY0" fmla="*/ 16626 h 907808"/>
                    <a:gd name="connsiteX1" fmla="*/ 4466706 w 4466706"/>
                    <a:gd name="connsiteY1" fmla="*/ 620684 h 907808"/>
                    <a:gd name="connsiteX2" fmla="*/ 4239491 w 4466706"/>
                    <a:gd name="connsiteY2" fmla="*/ 742604 h 907808"/>
                    <a:gd name="connsiteX3" fmla="*/ 4239491 w 4466706"/>
                    <a:gd name="connsiteY3" fmla="*/ 748146 h 907808"/>
                    <a:gd name="connsiteX4" fmla="*/ 138546 w 4466706"/>
                    <a:gd name="connsiteY4" fmla="*/ 748146 h 907808"/>
                    <a:gd name="connsiteX5" fmla="*/ 0 w 4466706"/>
                    <a:gd name="connsiteY5" fmla="*/ 626226 h 907808"/>
                    <a:gd name="connsiteX6" fmla="*/ 0 w 4466706"/>
                    <a:gd name="connsiteY6" fmla="*/ 0 h 907808"/>
                    <a:gd name="connsiteX7" fmla="*/ 4466706 w 4466706"/>
                    <a:gd name="connsiteY7" fmla="*/ 16626 h 907808"/>
                    <a:gd name="connsiteX0" fmla="*/ 4466706 w 4466706"/>
                    <a:gd name="connsiteY0" fmla="*/ 16626 h 918560"/>
                    <a:gd name="connsiteX1" fmla="*/ 4466706 w 4466706"/>
                    <a:gd name="connsiteY1" fmla="*/ 620684 h 918560"/>
                    <a:gd name="connsiteX2" fmla="*/ 4239491 w 4466706"/>
                    <a:gd name="connsiteY2" fmla="*/ 742604 h 918560"/>
                    <a:gd name="connsiteX3" fmla="*/ 4199590 w 4466706"/>
                    <a:gd name="connsiteY3" fmla="*/ 764772 h 918560"/>
                    <a:gd name="connsiteX4" fmla="*/ 138546 w 4466706"/>
                    <a:gd name="connsiteY4" fmla="*/ 748146 h 918560"/>
                    <a:gd name="connsiteX5" fmla="*/ 0 w 4466706"/>
                    <a:gd name="connsiteY5" fmla="*/ 626226 h 918560"/>
                    <a:gd name="connsiteX6" fmla="*/ 0 w 4466706"/>
                    <a:gd name="connsiteY6" fmla="*/ 0 h 918560"/>
                    <a:gd name="connsiteX7" fmla="*/ 4466706 w 4466706"/>
                    <a:gd name="connsiteY7" fmla="*/ 16626 h 918560"/>
                    <a:gd name="connsiteX0" fmla="*/ 4466706 w 4466706"/>
                    <a:gd name="connsiteY0" fmla="*/ 16626 h 918560"/>
                    <a:gd name="connsiteX1" fmla="*/ 4466706 w 4466706"/>
                    <a:gd name="connsiteY1" fmla="*/ 620684 h 918560"/>
                    <a:gd name="connsiteX2" fmla="*/ 4239491 w 4466706"/>
                    <a:gd name="connsiteY2" fmla="*/ 742604 h 918560"/>
                    <a:gd name="connsiteX3" fmla="*/ 4199590 w 4466706"/>
                    <a:gd name="connsiteY3" fmla="*/ 764772 h 918560"/>
                    <a:gd name="connsiteX4" fmla="*/ 138546 w 4466706"/>
                    <a:gd name="connsiteY4" fmla="*/ 748146 h 918560"/>
                    <a:gd name="connsiteX5" fmla="*/ 0 w 4466706"/>
                    <a:gd name="connsiteY5" fmla="*/ 626226 h 918560"/>
                    <a:gd name="connsiteX6" fmla="*/ 0 w 4466706"/>
                    <a:gd name="connsiteY6" fmla="*/ 0 h 918560"/>
                    <a:gd name="connsiteX7" fmla="*/ 4466706 w 4466706"/>
                    <a:gd name="connsiteY7" fmla="*/ 16626 h 918560"/>
                    <a:gd name="connsiteX0" fmla="*/ 4466706 w 4482231"/>
                    <a:gd name="connsiteY0" fmla="*/ 16626 h 1005176"/>
                    <a:gd name="connsiteX1" fmla="*/ 4466706 w 4482231"/>
                    <a:gd name="connsiteY1" fmla="*/ 620684 h 1005176"/>
                    <a:gd name="connsiteX2" fmla="*/ 4239491 w 4482231"/>
                    <a:gd name="connsiteY2" fmla="*/ 742604 h 1005176"/>
                    <a:gd name="connsiteX3" fmla="*/ 4482223 w 4482231"/>
                    <a:gd name="connsiteY3" fmla="*/ 884475 h 1005176"/>
                    <a:gd name="connsiteX4" fmla="*/ 138546 w 4482231"/>
                    <a:gd name="connsiteY4" fmla="*/ 748146 h 1005176"/>
                    <a:gd name="connsiteX5" fmla="*/ 0 w 4482231"/>
                    <a:gd name="connsiteY5" fmla="*/ 626226 h 1005176"/>
                    <a:gd name="connsiteX6" fmla="*/ 0 w 4482231"/>
                    <a:gd name="connsiteY6" fmla="*/ 0 h 1005176"/>
                    <a:gd name="connsiteX7" fmla="*/ 4466706 w 4482231"/>
                    <a:gd name="connsiteY7" fmla="*/ 16626 h 1005176"/>
                    <a:gd name="connsiteX0" fmla="*/ 4466706 w 4466706"/>
                    <a:gd name="connsiteY0" fmla="*/ 16626 h 1026140"/>
                    <a:gd name="connsiteX1" fmla="*/ 4466706 w 4466706"/>
                    <a:gd name="connsiteY1" fmla="*/ 620684 h 1026140"/>
                    <a:gd name="connsiteX2" fmla="*/ 4239491 w 4466706"/>
                    <a:gd name="connsiteY2" fmla="*/ 742604 h 1026140"/>
                    <a:gd name="connsiteX3" fmla="*/ 2184586 w 4466706"/>
                    <a:gd name="connsiteY3" fmla="*/ 911076 h 1026140"/>
                    <a:gd name="connsiteX4" fmla="*/ 138546 w 4466706"/>
                    <a:gd name="connsiteY4" fmla="*/ 748146 h 1026140"/>
                    <a:gd name="connsiteX5" fmla="*/ 0 w 4466706"/>
                    <a:gd name="connsiteY5" fmla="*/ 626226 h 1026140"/>
                    <a:gd name="connsiteX6" fmla="*/ 0 w 4466706"/>
                    <a:gd name="connsiteY6" fmla="*/ 0 h 1026140"/>
                    <a:gd name="connsiteX7" fmla="*/ 4466706 w 4466706"/>
                    <a:gd name="connsiteY7" fmla="*/ 16626 h 1026140"/>
                    <a:gd name="connsiteX0" fmla="*/ 4466706 w 4466706"/>
                    <a:gd name="connsiteY0" fmla="*/ 16626 h 911085"/>
                    <a:gd name="connsiteX1" fmla="*/ 4466706 w 4466706"/>
                    <a:gd name="connsiteY1" fmla="*/ 620684 h 911085"/>
                    <a:gd name="connsiteX2" fmla="*/ 4266092 w 4466706"/>
                    <a:gd name="connsiteY2" fmla="*/ 755904 h 911085"/>
                    <a:gd name="connsiteX3" fmla="*/ 2184586 w 4466706"/>
                    <a:gd name="connsiteY3" fmla="*/ 911076 h 911085"/>
                    <a:gd name="connsiteX4" fmla="*/ 138546 w 4466706"/>
                    <a:gd name="connsiteY4" fmla="*/ 748146 h 911085"/>
                    <a:gd name="connsiteX5" fmla="*/ 0 w 4466706"/>
                    <a:gd name="connsiteY5" fmla="*/ 626226 h 911085"/>
                    <a:gd name="connsiteX6" fmla="*/ 0 w 4466706"/>
                    <a:gd name="connsiteY6" fmla="*/ 0 h 911085"/>
                    <a:gd name="connsiteX7" fmla="*/ 4466706 w 4466706"/>
                    <a:gd name="connsiteY7" fmla="*/ 16626 h 911085"/>
                    <a:gd name="connsiteX0" fmla="*/ 4466706 w 4466706"/>
                    <a:gd name="connsiteY0" fmla="*/ 16626 h 911085"/>
                    <a:gd name="connsiteX1" fmla="*/ 4466706 w 4466706"/>
                    <a:gd name="connsiteY1" fmla="*/ 620684 h 911085"/>
                    <a:gd name="connsiteX2" fmla="*/ 4266092 w 4466706"/>
                    <a:gd name="connsiteY2" fmla="*/ 755904 h 911085"/>
                    <a:gd name="connsiteX3" fmla="*/ 2184586 w 4466706"/>
                    <a:gd name="connsiteY3" fmla="*/ 911076 h 911085"/>
                    <a:gd name="connsiteX4" fmla="*/ 138546 w 4466706"/>
                    <a:gd name="connsiteY4" fmla="*/ 748146 h 911085"/>
                    <a:gd name="connsiteX5" fmla="*/ 0 w 4466706"/>
                    <a:gd name="connsiteY5" fmla="*/ 626226 h 911085"/>
                    <a:gd name="connsiteX6" fmla="*/ 0 w 4466706"/>
                    <a:gd name="connsiteY6" fmla="*/ 0 h 911085"/>
                    <a:gd name="connsiteX7" fmla="*/ 4466706 w 4466706"/>
                    <a:gd name="connsiteY7" fmla="*/ 16626 h 911085"/>
                    <a:gd name="connsiteX0" fmla="*/ 4466706 w 4466706"/>
                    <a:gd name="connsiteY0" fmla="*/ 16626 h 911085"/>
                    <a:gd name="connsiteX1" fmla="*/ 4466706 w 4466706"/>
                    <a:gd name="connsiteY1" fmla="*/ 620684 h 911085"/>
                    <a:gd name="connsiteX2" fmla="*/ 4266092 w 4466706"/>
                    <a:gd name="connsiteY2" fmla="*/ 755904 h 911085"/>
                    <a:gd name="connsiteX3" fmla="*/ 2184586 w 4466706"/>
                    <a:gd name="connsiteY3" fmla="*/ 911076 h 911085"/>
                    <a:gd name="connsiteX4" fmla="*/ 138546 w 4466706"/>
                    <a:gd name="connsiteY4" fmla="*/ 748146 h 911085"/>
                    <a:gd name="connsiteX5" fmla="*/ 0 w 4466706"/>
                    <a:gd name="connsiteY5" fmla="*/ 626226 h 911085"/>
                    <a:gd name="connsiteX6" fmla="*/ 0 w 4466706"/>
                    <a:gd name="connsiteY6" fmla="*/ 0 h 911085"/>
                    <a:gd name="connsiteX7" fmla="*/ 4466706 w 4466706"/>
                    <a:gd name="connsiteY7" fmla="*/ 16626 h 911085"/>
                    <a:gd name="connsiteX0" fmla="*/ 4466706 w 4466706"/>
                    <a:gd name="connsiteY0" fmla="*/ 16626 h 911085"/>
                    <a:gd name="connsiteX1" fmla="*/ 4466706 w 4466706"/>
                    <a:gd name="connsiteY1" fmla="*/ 620684 h 911085"/>
                    <a:gd name="connsiteX2" fmla="*/ 4266092 w 4466706"/>
                    <a:gd name="connsiteY2" fmla="*/ 755904 h 911085"/>
                    <a:gd name="connsiteX3" fmla="*/ 2184586 w 4466706"/>
                    <a:gd name="connsiteY3" fmla="*/ 911076 h 911085"/>
                    <a:gd name="connsiteX4" fmla="*/ 138546 w 4466706"/>
                    <a:gd name="connsiteY4" fmla="*/ 748146 h 911085"/>
                    <a:gd name="connsiteX5" fmla="*/ 0 w 4466706"/>
                    <a:gd name="connsiteY5" fmla="*/ 626226 h 911085"/>
                    <a:gd name="connsiteX6" fmla="*/ 0 w 4466706"/>
                    <a:gd name="connsiteY6" fmla="*/ 0 h 911085"/>
                    <a:gd name="connsiteX7" fmla="*/ 4466706 w 4466706"/>
                    <a:gd name="connsiteY7" fmla="*/ 16626 h 911085"/>
                    <a:gd name="connsiteX0" fmla="*/ 4466706 w 4466706"/>
                    <a:gd name="connsiteY0" fmla="*/ 16626 h 913251"/>
                    <a:gd name="connsiteX1" fmla="*/ 4466706 w 4466706"/>
                    <a:gd name="connsiteY1" fmla="*/ 620684 h 913251"/>
                    <a:gd name="connsiteX2" fmla="*/ 4266092 w 4466706"/>
                    <a:gd name="connsiteY2" fmla="*/ 755904 h 913251"/>
                    <a:gd name="connsiteX3" fmla="*/ 2184586 w 4466706"/>
                    <a:gd name="connsiteY3" fmla="*/ 911076 h 913251"/>
                    <a:gd name="connsiteX4" fmla="*/ 138546 w 4466706"/>
                    <a:gd name="connsiteY4" fmla="*/ 748146 h 913251"/>
                    <a:gd name="connsiteX5" fmla="*/ 0 w 4466706"/>
                    <a:gd name="connsiteY5" fmla="*/ 626226 h 913251"/>
                    <a:gd name="connsiteX6" fmla="*/ 0 w 4466706"/>
                    <a:gd name="connsiteY6" fmla="*/ 0 h 913251"/>
                    <a:gd name="connsiteX7" fmla="*/ 4466706 w 4466706"/>
                    <a:gd name="connsiteY7" fmla="*/ 16626 h 913251"/>
                    <a:gd name="connsiteX0" fmla="*/ 4466706 w 4466706"/>
                    <a:gd name="connsiteY0" fmla="*/ 16626 h 913251"/>
                    <a:gd name="connsiteX1" fmla="*/ 4466706 w 4466706"/>
                    <a:gd name="connsiteY1" fmla="*/ 620684 h 913251"/>
                    <a:gd name="connsiteX2" fmla="*/ 4266092 w 4466706"/>
                    <a:gd name="connsiteY2" fmla="*/ 755904 h 913251"/>
                    <a:gd name="connsiteX3" fmla="*/ 2184586 w 4466706"/>
                    <a:gd name="connsiteY3" fmla="*/ 911076 h 913251"/>
                    <a:gd name="connsiteX4" fmla="*/ 138546 w 4466706"/>
                    <a:gd name="connsiteY4" fmla="*/ 748146 h 913251"/>
                    <a:gd name="connsiteX5" fmla="*/ 0 w 4466706"/>
                    <a:gd name="connsiteY5" fmla="*/ 626226 h 913251"/>
                    <a:gd name="connsiteX6" fmla="*/ 0 w 4466706"/>
                    <a:gd name="connsiteY6" fmla="*/ 0 h 913251"/>
                    <a:gd name="connsiteX7" fmla="*/ 4466706 w 4466706"/>
                    <a:gd name="connsiteY7" fmla="*/ 16626 h 913251"/>
                    <a:gd name="connsiteX0" fmla="*/ 4466706 w 4466706"/>
                    <a:gd name="connsiteY0" fmla="*/ 16626 h 911076"/>
                    <a:gd name="connsiteX1" fmla="*/ 4466706 w 4466706"/>
                    <a:gd name="connsiteY1" fmla="*/ 620684 h 911076"/>
                    <a:gd name="connsiteX2" fmla="*/ 4266092 w 4466706"/>
                    <a:gd name="connsiteY2" fmla="*/ 755904 h 911076"/>
                    <a:gd name="connsiteX3" fmla="*/ 2184586 w 4466706"/>
                    <a:gd name="connsiteY3" fmla="*/ 911076 h 911076"/>
                    <a:gd name="connsiteX4" fmla="*/ 138546 w 4466706"/>
                    <a:gd name="connsiteY4" fmla="*/ 748146 h 911076"/>
                    <a:gd name="connsiteX5" fmla="*/ 0 w 4466706"/>
                    <a:gd name="connsiteY5" fmla="*/ 626226 h 911076"/>
                    <a:gd name="connsiteX6" fmla="*/ 0 w 4466706"/>
                    <a:gd name="connsiteY6" fmla="*/ 0 h 911076"/>
                    <a:gd name="connsiteX7" fmla="*/ 4466706 w 4466706"/>
                    <a:gd name="connsiteY7" fmla="*/ 16626 h 911076"/>
                    <a:gd name="connsiteX0" fmla="*/ 4466706 w 4466706"/>
                    <a:gd name="connsiteY0" fmla="*/ 16626 h 911076"/>
                    <a:gd name="connsiteX1" fmla="*/ 4466706 w 4466706"/>
                    <a:gd name="connsiteY1" fmla="*/ 620684 h 911076"/>
                    <a:gd name="connsiteX2" fmla="*/ 4266092 w 4466706"/>
                    <a:gd name="connsiteY2" fmla="*/ 755904 h 911076"/>
                    <a:gd name="connsiteX3" fmla="*/ 2184586 w 4466706"/>
                    <a:gd name="connsiteY3" fmla="*/ 911076 h 911076"/>
                    <a:gd name="connsiteX4" fmla="*/ 138546 w 4466706"/>
                    <a:gd name="connsiteY4" fmla="*/ 748146 h 911076"/>
                    <a:gd name="connsiteX5" fmla="*/ 0 w 4466706"/>
                    <a:gd name="connsiteY5" fmla="*/ 626226 h 911076"/>
                    <a:gd name="connsiteX6" fmla="*/ 0 w 4466706"/>
                    <a:gd name="connsiteY6" fmla="*/ 0 h 911076"/>
                    <a:gd name="connsiteX7" fmla="*/ 4466706 w 4466706"/>
                    <a:gd name="connsiteY7" fmla="*/ 16626 h 911076"/>
                    <a:gd name="connsiteX0" fmla="*/ 4466706 w 4466706"/>
                    <a:gd name="connsiteY0" fmla="*/ 16626 h 911076"/>
                    <a:gd name="connsiteX1" fmla="*/ 4466706 w 4466706"/>
                    <a:gd name="connsiteY1" fmla="*/ 620684 h 911076"/>
                    <a:gd name="connsiteX2" fmla="*/ 4266092 w 4466706"/>
                    <a:gd name="connsiteY2" fmla="*/ 755904 h 911076"/>
                    <a:gd name="connsiteX3" fmla="*/ 2184586 w 4466706"/>
                    <a:gd name="connsiteY3" fmla="*/ 911076 h 911076"/>
                    <a:gd name="connsiteX4" fmla="*/ 138546 w 4466706"/>
                    <a:gd name="connsiteY4" fmla="*/ 748146 h 911076"/>
                    <a:gd name="connsiteX5" fmla="*/ 0 w 4466706"/>
                    <a:gd name="connsiteY5" fmla="*/ 626226 h 911076"/>
                    <a:gd name="connsiteX6" fmla="*/ 0 w 4466706"/>
                    <a:gd name="connsiteY6" fmla="*/ 0 h 911076"/>
                    <a:gd name="connsiteX7" fmla="*/ 4466706 w 4466706"/>
                    <a:gd name="connsiteY7" fmla="*/ 16626 h 911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66706" h="911076">
                      <a:moveTo>
                        <a:pt x="4466706" y="16626"/>
                      </a:moveTo>
                      <a:lnTo>
                        <a:pt x="4466706" y="620684"/>
                      </a:lnTo>
                      <a:cubicBezTo>
                        <a:pt x="4458763" y="701779"/>
                        <a:pt x="4356903" y="734721"/>
                        <a:pt x="4266092" y="755904"/>
                      </a:cubicBezTo>
                      <a:cubicBezTo>
                        <a:pt x="4083479" y="792445"/>
                        <a:pt x="3373602" y="911276"/>
                        <a:pt x="2184586" y="911076"/>
                      </a:cubicBezTo>
                      <a:cubicBezTo>
                        <a:pt x="1246430" y="893463"/>
                        <a:pt x="724132" y="870066"/>
                        <a:pt x="138546" y="748146"/>
                      </a:cubicBezTo>
                      <a:cubicBezTo>
                        <a:pt x="45812" y="720806"/>
                        <a:pt x="7389" y="694575"/>
                        <a:pt x="0" y="626226"/>
                      </a:cubicBezTo>
                      <a:lnTo>
                        <a:pt x="0" y="0"/>
                      </a:lnTo>
                      <a:lnTo>
                        <a:pt x="4466706" y="1662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17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>
                  <a:off x="4603305" y="7708900"/>
                  <a:ext cx="806895" cy="231381"/>
                </a:xfrm>
                <a:prstGeom prst="ellipse">
                  <a:avLst/>
                </a:prstGeom>
                <a:grpFill/>
                <a:ln w="190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17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9" name="그룹 48"/>
              <p:cNvGrpSpPr/>
              <p:nvPr/>
            </p:nvGrpSpPr>
            <p:grpSpPr>
              <a:xfrm>
                <a:off x="1806356" y="5866611"/>
                <a:ext cx="296804" cy="243147"/>
                <a:chOff x="3213573" y="624136"/>
                <a:chExt cx="588735" cy="522086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50" name="Freeform 384"/>
                <p:cNvSpPr>
                  <a:spLocks/>
                </p:cNvSpPr>
                <p:nvPr/>
              </p:nvSpPr>
              <p:spPr bwMode="auto">
                <a:xfrm>
                  <a:off x="3422407" y="624136"/>
                  <a:ext cx="173288" cy="284370"/>
                </a:xfrm>
                <a:custGeom>
                  <a:avLst/>
                  <a:gdLst>
                    <a:gd name="T0" fmla="*/ 35 w 37"/>
                    <a:gd name="T1" fmla="*/ 0 h 61"/>
                    <a:gd name="T2" fmla="*/ 33 w 37"/>
                    <a:gd name="T3" fmla="*/ 1 h 61"/>
                    <a:gd name="T4" fmla="*/ 2 w 37"/>
                    <a:gd name="T5" fmla="*/ 28 h 61"/>
                    <a:gd name="T6" fmla="*/ 2 w 37"/>
                    <a:gd name="T7" fmla="*/ 33 h 61"/>
                    <a:gd name="T8" fmla="*/ 33 w 37"/>
                    <a:gd name="T9" fmla="*/ 60 h 61"/>
                    <a:gd name="T10" fmla="*/ 35 w 37"/>
                    <a:gd name="T11" fmla="*/ 61 h 61"/>
                    <a:gd name="T12" fmla="*/ 37 w 37"/>
                    <a:gd name="T13" fmla="*/ 59 h 61"/>
                    <a:gd name="T14" fmla="*/ 37 w 37"/>
                    <a:gd name="T15" fmla="*/ 42 h 61"/>
                    <a:gd name="T16" fmla="*/ 31 w 37"/>
                    <a:gd name="T17" fmla="*/ 43 h 61"/>
                    <a:gd name="T18" fmla="*/ 33 w 37"/>
                    <a:gd name="T19" fmla="*/ 18 h 61"/>
                    <a:gd name="T20" fmla="*/ 37 w 37"/>
                    <a:gd name="T21" fmla="*/ 18 h 61"/>
                    <a:gd name="T22" fmla="*/ 37 w 37"/>
                    <a:gd name="T23" fmla="*/ 2 h 61"/>
                    <a:gd name="T24" fmla="*/ 35 w 37"/>
                    <a:gd name="T25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61">
                      <a:moveTo>
                        <a:pt x="35" y="0"/>
                      </a:moveTo>
                      <a:cubicBezTo>
                        <a:pt x="35" y="0"/>
                        <a:pt x="34" y="0"/>
                        <a:pt x="33" y="1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9"/>
                        <a:pt x="0" y="32"/>
                        <a:pt x="2" y="33"/>
                      </a:cubicBezTo>
                      <a:cubicBezTo>
                        <a:pt x="33" y="60"/>
                        <a:pt x="33" y="60"/>
                        <a:pt x="33" y="60"/>
                      </a:cubicBezTo>
                      <a:cubicBezTo>
                        <a:pt x="34" y="61"/>
                        <a:pt x="35" y="61"/>
                        <a:pt x="35" y="61"/>
                      </a:cubicBezTo>
                      <a:cubicBezTo>
                        <a:pt x="36" y="61"/>
                        <a:pt x="37" y="60"/>
                        <a:pt x="37" y="59"/>
                      </a:cubicBezTo>
                      <a:cubicBezTo>
                        <a:pt x="37" y="42"/>
                        <a:pt x="37" y="42"/>
                        <a:pt x="37" y="42"/>
                      </a:cubicBezTo>
                      <a:cubicBezTo>
                        <a:pt x="33" y="42"/>
                        <a:pt x="31" y="43"/>
                        <a:pt x="31" y="43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34" y="18"/>
                        <a:pt x="35" y="18"/>
                        <a:pt x="37" y="18"/>
                      </a:cubicBezTo>
                      <a:cubicBezTo>
                        <a:pt x="37" y="2"/>
                        <a:pt x="37" y="2"/>
                        <a:pt x="37" y="2"/>
                      </a:cubicBezTo>
                      <a:cubicBezTo>
                        <a:pt x="37" y="1"/>
                        <a:pt x="36" y="0"/>
                        <a:pt x="35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51" name="Freeform 385"/>
                <p:cNvSpPr>
                  <a:spLocks/>
                </p:cNvSpPr>
                <p:nvPr/>
              </p:nvSpPr>
              <p:spPr bwMode="auto">
                <a:xfrm>
                  <a:off x="3569035" y="706338"/>
                  <a:ext cx="233273" cy="206613"/>
                </a:xfrm>
                <a:custGeom>
                  <a:avLst/>
                  <a:gdLst>
                    <a:gd name="T0" fmla="*/ 2 w 50"/>
                    <a:gd name="T1" fmla="*/ 0 h 44"/>
                    <a:gd name="T2" fmla="*/ 0 w 50"/>
                    <a:gd name="T3" fmla="*/ 25 h 44"/>
                    <a:gd name="T4" fmla="*/ 6 w 50"/>
                    <a:gd name="T5" fmla="*/ 24 h 44"/>
                    <a:gd name="T6" fmla="*/ 11 w 50"/>
                    <a:gd name="T7" fmla="*/ 23 h 44"/>
                    <a:gd name="T8" fmla="*/ 50 w 50"/>
                    <a:gd name="T9" fmla="*/ 44 h 44"/>
                    <a:gd name="T10" fmla="*/ 6 w 50"/>
                    <a:gd name="T11" fmla="*/ 0 h 44"/>
                    <a:gd name="T12" fmla="*/ 2 w 50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" h="44">
                      <a:moveTo>
                        <a:pt x="2" y="0"/>
                      </a:move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5"/>
                        <a:pt x="2" y="24"/>
                        <a:pt x="6" y="24"/>
                      </a:cubicBezTo>
                      <a:cubicBezTo>
                        <a:pt x="7" y="23"/>
                        <a:pt x="9" y="23"/>
                        <a:pt x="11" y="23"/>
                      </a:cubicBezTo>
                      <a:cubicBezTo>
                        <a:pt x="22" y="23"/>
                        <a:pt x="39" y="27"/>
                        <a:pt x="50" y="44"/>
                      </a:cubicBezTo>
                      <a:cubicBezTo>
                        <a:pt x="50" y="44"/>
                        <a:pt x="50" y="2"/>
                        <a:pt x="6" y="0"/>
                      </a:cubicBezTo>
                      <a:cubicBezTo>
                        <a:pt x="4" y="0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52" name="Freeform 386"/>
                <p:cNvSpPr>
                  <a:spLocks/>
                </p:cNvSpPr>
                <p:nvPr/>
              </p:nvSpPr>
              <p:spPr bwMode="auto">
                <a:xfrm>
                  <a:off x="3422407" y="861852"/>
                  <a:ext cx="173288" cy="284370"/>
                </a:xfrm>
                <a:custGeom>
                  <a:avLst/>
                  <a:gdLst>
                    <a:gd name="T0" fmla="*/ 1 w 37"/>
                    <a:gd name="T1" fmla="*/ 0 h 61"/>
                    <a:gd name="T2" fmla="*/ 0 w 37"/>
                    <a:gd name="T3" fmla="*/ 2 h 61"/>
                    <a:gd name="T4" fmla="*/ 0 w 37"/>
                    <a:gd name="T5" fmla="*/ 19 h 61"/>
                    <a:gd name="T6" fmla="*/ 5 w 37"/>
                    <a:gd name="T7" fmla="*/ 18 h 61"/>
                    <a:gd name="T8" fmla="*/ 5 w 37"/>
                    <a:gd name="T9" fmla="*/ 18 h 61"/>
                    <a:gd name="T10" fmla="*/ 5 w 37"/>
                    <a:gd name="T11" fmla="*/ 18 h 61"/>
                    <a:gd name="T12" fmla="*/ 4 w 37"/>
                    <a:gd name="T13" fmla="*/ 43 h 61"/>
                    <a:gd name="T14" fmla="*/ 0 w 37"/>
                    <a:gd name="T15" fmla="*/ 43 h 61"/>
                    <a:gd name="T16" fmla="*/ 0 w 37"/>
                    <a:gd name="T17" fmla="*/ 59 h 61"/>
                    <a:gd name="T18" fmla="*/ 1 w 37"/>
                    <a:gd name="T19" fmla="*/ 61 h 61"/>
                    <a:gd name="T20" fmla="*/ 3 w 37"/>
                    <a:gd name="T21" fmla="*/ 60 h 61"/>
                    <a:gd name="T22" fmla="*/ 35 w 37"/>
                    <a:gd name="T23" fmla="*/ 33 h 61"/>
                    <a:gd name="T24" fmla="*/ 35 w 37"/>
                    <a:gd name="T25" fmla="*/ 28 h 61"/>
                    <a:gd name="T26" fmla="*/ 3 w 37"/>
                    <a:gd name="T27" fmla="*/ 1 h 61"/>
                    <a:gd name="T28" fmla="*/ 1 w 37"/>
                    <a:gd name="T2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7" h="61">
                      <a:moveTo>
                        <a:pt x="1" y="0"/>
                      </a:move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3" y="19"/>
                        <a:pt x="5" y="18"/>
                        <a:pt x="5" y="18"/>
                      </a:cubicBezTo>
                      <a:cubicBezTo>
                        <a:pt x="5" y="18"/>
                        <a:pt x="5" y="18"/>
                        <a:pt x="5" y="18"/>
                      </a:cubicBezTo>
                      <a:cubicBezTo>
                        <a:pt x="5" y="18"/>
                        <a:pt x="5" y="18"/>
                        <a:pt x="5" y="18"/>
                      </a:cubicBezTo>
                      <a:cubicBezTo>
                        <a:pt x="4" y="43"/>
                        <a:pt x="4" y="43"/>
                        <a:pt x="4" y="43"/>
                      </a:cubicBezTo>
                      <a:cubicBezTo>
                        <a:pt x="2" y="43"/>
                        <a:pt x="1" y="43"/>
                        <a:pt x="0" y="43"/>
                      </a:cubicBez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0" y="60"/>
                        <a:pt x="0" y="61"/>
                        <a:pt x="1" y="61"/>
                      </a:cubicBezTo>
                      <a:cubicBezTo>
                        <a:pt x="2" y="61"/>
                        <a:pt x="2" y="61"/>
                        <a:pt x="3" y="60"/>
                      </a:cubicBezTo>
                      <a:cubicBezTo>
                        <a:pt x="35" y="33"/>
                        <a:pt x="35" y="33"/>
                        <a:pt x="35" y="33"/>
                      </a:cubicBezTo>
                      <a:cubicBezTo>
                        <a:pt x="37" y="32"/>
                        <a:pt x="37" y="29"/>
                        <a:pt x="35" y="28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2" y="0"/>
                        <a:pt x="2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53" name="Freeform 387"/>
                <p:cNvSpPr>
                  <a:spLocks/>
                </p:cNvSpPr>
                <p:nvPr/>
              </p:nvSpPr>
              <p:spPr bwMode="auto">
                <a:xfrm>
                  <a:off x="3213573" y="857409"/>
                  <a:ext cx="233273" cy="204391"/>
                </a:xfrm>
                <a:custGeom>
                  <a:avLst/>
                  <a:gdLst>
                    <a:gd name="T0" fmla="*/ 0 w 50"/>
                    <a:gd name="T1" fmla="*/ 0 h 44"/>
                    <a:gd name="T2" fmla="*/ 45 w 50"/>
                    <a:gd name="T3" fmla="*/ 44 h 44"/>
                    <a:gd name="T4" fmla="*/ 49 w 50"/>
                    <a:gd name="T5" fmla="*/ 44 h 44"/>
                    <a:gd name="T6" fmla="*/ 50 w 50"/>
                    <a:gd name="T7" fmla="*/ 19 h 44"/>
                    <a:gd name="T8" fmla="*/ 45 w 50"/>
                    <a:gd name="T9" fmla="*/ 20 h 44"/>
                    <a:gd name="T10" fmla="*/ 39 w 50"/>
                    <a:gd name="T11" fmla="*/ 21 h 44"/>
                    <a:gd name="T12" fmla="*/ 0 w 50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" h="44">
                      <a:moveTo>
                        <a:pt x="0" y="0"/>
                      </a:moveTo>
                      <a:cubicBezTo>
                        <a:pt x="0" y="0"/>
                        <a:pt x="1" y="42"/>
                        <a:pt x="45" y="44"/>
                      </a:cubicBezTo>
                      <a:cubicBezTo>
                        <a:pt x="46" y="44"/>
                        <a:pt x="47" y="44"/>
                        <a:pt x="49" y="44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0" y="19"/>
                        <a:pt x="48" y="20"/>
                        <a:pt x="45" y="20"/>
                      </a:cubicBezTo>
                      <a:cubicBezTo>
                        <a:pt x="43" y="20"/>
                        <a:pt x="41" y="21"/>
                        <a:pt x="39" y="21"/>
                      </a:cubicBezTo>
                      <a:cubicBezTo>
                        <a:pt x="28" y="21"/>
                        <a:pt x="11" y="17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  <p:sp>
          <p:nvSpPr>
            <p:cNvPr id="43" name="TextBox 42"/>
            <p:cNvSpPr txBox="1"/>
            <p:nvPr/>
          </p:nvSpPr>
          <p:spPr>
            <a:xfrm>
              <a:off x="2970251" y="972055"/>
              <a:ext cx="1373091" cy="36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400" latinLnBrk="1">
                <a:buSzPct val="80000"/>
              </a:pPr>
              <a:r>
                <a:rPr lang="en-US" altLang="ko-KR" sz="2000" kern="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Rix고딕 B" panose="02020603020101020101" pitchFamily="18" charset="-127"/>
                  <a:ea typeface="Rix고딕 B" panose="02020603020101020101" pitchFamily="18" charset="-127"/>
                </a:rPr>
                <a:t>MSDI Center</a:t>
              </a:r>
              <a:endParaRPr lang="ko-KR" altLang="en-US" sz="2000" kern="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/>
                </a:solidFill>
                <a:latin typeface="Rix고딕 B" panose="02020603020101020101" pitchFamily="18" charset="-127"/>
                <a:ea typeface="Rix고딕 B" panose="02020603020101020101" pitchFamily="18" charset="-127"/>
              </a:endParaRPr>
            </a:p>
          </p:txBody>
        </p:sp>
        <p:sp>
          <p:nvSpPr>
            <p:cNvPr id="44" name="타원 43"/>
            <p:cNvSpPr/>
            <p:nvPr/>
          </p:nvSpPr>
          <p:spPr>
            <a:xfrm>
              <a:off x="3074210" y="935133"/>
              <a:ext cx="59271" cy="58548"/>
            </a:xfrm>
            <a:prstGeom prst="ellipse">
              <a:avLst/>
            </a:prstGeom>
            <a:solidFill>
              <a:srgbClr val="FB5B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>
                <a:solidFill>
                  <a:prstClr val="white"/>
                </a:solidFill>
              </a:endParaRPr>
            </a:p>
          </p:txBody>
        </p:sp>
        <p:sp>
          <p:nvSpPr>
            <p:cNvPr id="45" name="타원 44"/>
            <p:cNvSpPr/>
            <p:nvPr/>
          </p:nvSpPr>
          <p:spPr>
            <a:xfrm>
              <a:off x="3671192" y="946973"/>
              <a:ext cx="59271" cy="58548"/>
            </a:xfrm>
            <a:prstGeom prst="ellipse">
              <a:avLst/>
            </a:prstGeom>
            <a:solidFill>
              <a:srgbClr val="FB5B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>
                <a:solidFill>
                  <a:prstClr val="white"/>
                </a:solidFill>
              </a:endParaRPr>
            </a:p>
          </p:txBody>
        </p:sp>
        <p:cxnSp>
          <p:nvCxnSpPr>
            <p:cNvPr id="46" name="꺾인 연결선 45"/>
            <p:cNvCxnSpPr>
              <a:stCxn id="56" idx="3"/>
              <a:endCxn id="8" idx="1"/>
            </p:cNvCxnSpPr>
            <p:nvPr/>
          </p:nvCxnSpPr>
          <p:spPr>
            <a:xfrm flipV="1">
              <a:off x="4814980" y="1574104"/>
              <a:ext cx="217973" cy="1760938"/>
            </a:xfrm>
            <a:prstGeom prst="bent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꺾인 연결선 46"/>
            <p:cNvCxnSpPr>
              <a:stCxn id="56" idx="3"/>
              <a:endCxn id="11" idx="1"/>
            </p:cNvCxnSpPr>
            <p:nvPr/>
          </p:nvCxnSpPr>
          <p:spPr>
            <a:xfrm>
              <a:off x="4814980" y="3335043"/>
              <a:ext cx="217973" cy="456236"/>
            </a:xfrm>
            <a:prstGeom prst="bent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그룹 89"/>
          <p:cNvGrpSpPr/>
          <p:nvPr/>
        </p:nvGrpSpPr>
        <p:grpSpPr>
          <a:xfrm>
            <a:off x="6660232" y="1500669"/>
            <a:ext cx="1729831" cy="1029146"/>
            <a:chOff x="2686559" y="2989437"/>
            <a:chExt cx="1541732" cy="1435345"/>
          </a:xfrm>
        </p:grpSpPr>
        <p:grpSp>
          <p:nvGrpSpPr>
            <p:cNvPr id="91" name="그룹 90"/>
            <p:cNvGrpSpPr/>
            <p:nvPr/>
          </p:nvGrpSpPr>
          <p:grpSpPr>
            <a:xfrm>
              <a:off x="2751180" y="2989437"/>
              <a:ext cx="1458870" cy="1435345"/>
              <a:chOff x="556210" y="5948491"/>
              <a:chExt cx="1050447" cy="1033508"/>
            </a:xfrm>
          </p:grpSpPr>
          <p:sp>
            <p:nvSpPr>
              <p:cNvPr id="93" name="타원 92"/>
              <p:cNvSpPr/>
              <p:nvPr/>
            </p:nvSpPr>
            <p:spPr bwMode="auto">
              <a:xfrm>
                <a:off x="598545" y="5973887"/>
                <a:ext cx="1008112" cy="1008112"/>
              </a:xfrm>
              <a:prstGeom prst="ellipse">
                <a:avLst/>
              </a:prstGeom>
              <a:solidFill>
                <a:srgbClr val="45A1DF">
                  <a:alpha val="50196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400" dirty="0">
                  <a:solidFill>
                    <a:srgbClr val="FFFFFF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94" name="타원 93"/>
              <p:cNvSpPr/>
              <p:nvPr/>
            </p:nvSpPr>
            <p:spPr bwMode="auto">
              <a:xfrm>
                <a:off x="556210" y="5948491"/>
                <a:ext cx="1008112" cy="1008112"/>
              </a:xfrm>
              <a:prstGeom prst="ellipse">
                <a:avLst/>
              </a:prstGeom>
              <a:solidFill>
                <a:srgbClr val="0199C7">
                  <a:alpha val="8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400" dirty="0">
                  <a:solidFill>
                    <a:srgbClr val="FFFFFF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92" name="TextBox 91"/>
            <p:cNvSpPr txBox="1"/>
            <p:nvPr/>
          </p:nvSpPr>
          <p:spPr>
            <a:xfrm>
              <a:off x="2686559" y="3871145"/>
              <a:ext cx="1541732" cy="472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Rix고딕 B" pitchFamily="18" charset="-127"/>
                  <a:ea typeface="Rix고딕 B" pitchFamily="18" charset="-127"/>
                </a:rPr>
                <a:t>MSP</a:t>
              </a:r>
              <a:endParaRPr lang="ko-KR" altLang="en-US" sz="16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Rix고딕 B" pitchFamily="18" charset="-127"/>
                <a:ea typeface="Rix고딕 B" pitchFamily="18" charset="-127"/>
              </a:endParaRPr>
            </a:p>
          </p:txBody>
        </p:sp>
      </p:grpSp>
      <p:pic>
        <p:nvPicPr>
          <p:cNvPr id="95" name="그림 94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7059732" y="1442648"/>
            <a:ext cx="945783" cy="734234"/>
          </a:xfrm>
          <a:prstGeom prst="rect">
            <a:avLst/>
          </a:prstGeom>
        </p:spPr>
      </p:pic>
      <p:grpSp>
        <p:nvGrpSpPr>
          <p:cNvPr id="96" name="그룹 95"/>
          <p:cNvGrpSpPr/>
          <p:nvPr/>
        </p:nvGrpSpPr>
        <p:grpSpPr>
          <a:xfrm>
            <a:off x="6623814" y="3601667"/>
            <a:ext cx="1908626" cy="1122922"/>
            <a:chOff x="8115300" y="2485291"/>
            <a:chExt cx="1384828" cy="1168489"/>
          </a:xfrm>
        </p:grpSpPr>
        <p:grpSp>
          <p:nvGrpSpPr>
            <p:cNvPr id="97" name="그룹 96"/>
            <p:cNvGrpSpPr/>
            <p:nvPr/>
          </p:nvGrpSpPr>
          <p:grpSpPr>
            <a:xfrm>
              <a:off x="8115300" y="2485291"/>
              <a:ext cx="1384828" cy="1168489"/>
              <a:chOff x="2606883" y="2989433"/>
              <a:chExt cx="1701084" cy="1435346"/>
            </a:xfrm>
          </p:grpSpPr>
          <p:grpSp>
            <p:nvGrpSpPr>
              <p:cNvPr id="128" name="그룹 127"/>
              <p:cNvGrpSpPr/>
              <p:nvPr/>
            </p:nvGrpSpPr>
            <p:grpSpPr>
              <a:xfrm>
                <a:off x="2751180" y="2989433"/>
                <a:ext cx="1458870" cy="1435346"/>
                <a:chOff x="556210" y="5948490"/>
                <a:chExt cx="1050447" cy="1033509"/>
              </a:xfrm>
            </p:grpSpPr>
            <p:sp>
              <p:nvSpPr>
                <p:cNvPr id="130" name="타원 129"/>
                <p:cNvSpPr/>
                <p:nvPr/>
              </p:nvSpPr>
              <p:spPr bwMode="auto">
                <a:xfrm>
                  <a:off x="598545" y="5973887"/>
                  <a:ext cx="1008112" cy="1008112"/>
                </a:xfrm>
                <a:prstGeom prst="ellipse">
                  <a:avLst/>
                </a:prstGeom>
                <a:solidFill>
                  <a:srgbClr val="34BEA5">
                    <a:alpha val="5019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400" dirty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</a:endParaRPr>
                </a:p>
              </p:txBody>
            </p:sp>
            <p:sp>
              <p:nvSpPr>
                <p:cNvPr id="131" name="타원 130"/>
                <p:cNvSpPr/>
                <p:nvPr/>
              </p:nvSpPr>
              <p:spPr bwMode="auto">
                <a:xfrm>
                  <a:off x="556210" y="5948490"/>
                  <a:ext cx="1008112" cy="1008112"/>
                </a:xfrm>
                <a:prstGeom prst="ellipse">
                  <a:avLst/>
                </a:prstGeom>
                <a:solidFill>
                  <a:srgbClr val="34BEA5">
                    <a:alpha val="80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400" dirty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</a:endParaRPr>
                </a:p>
              </p:txBody>
            </p:sp>
          </p:grpSp>
          <p:sp>
            <p:nvSpPr>
              <p:cNvPr id="129" name="TextBox 128"/>
              <p:cNvSpPr txBox="1"/>
              <p:nvPr/>
            </p:nvSpPr>
            <p:spPr>
              <a:xfrm>
                <a:off x="2606883" y="3851254"/>
                <a:ext cx="1701084" cy="393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dirty="0" smtClean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Rix고딕 B" pitchFamily="18" charset="-127"/>
                    <a:ea typeface="Rix고딕 B" pitchFamily="18" charset="-127"/>
                  </a:rPr>
                  <a:t>e-Navigation</a:t>
                </a:r>
                <a:endParaRPr lang="ko-KR" altLang="en-US" sz="120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Rix고딕 B" pitchFamily="18" charset="-127"/>
                  <a:ea typeface="Rix고딕 B" pitchFamily="18" charset="-127"/>
                </a:endParaRPr>
              </a:p>
            </p:txBody>
          </p:sp>
        </p:grpSp>
        <p:grpSp>
          <p:nvGrpSpPr>
            <p:cNvPr id="98" name="그룹 97"/>
            <p:cNvGrpSpPr/>
            <p:nvPr/>
          </p:nvGrpSpPr>
          <p:grpSpPr>
            <a:xfrm>
              <a:off x="8605641" y="2550889"/>
              <a:ext cx="489766" cy="635997"/>
              <a:chOff x="10337989" y="2408644"/>
              <a:chExt cx="817691" cy="1149423"/>
            </a:xfrm>
            <a:solidFill>
              <a:schemeClr val="bg1"/>
            </a:solidFill>
          </p:grpSpPr>
          <p:sp>
            <p:nvSpPr>
              <p:cNvPr id="100" name="Freeform 88"/>
              <p:cNvSpPr>
                <a:spLocks noEditPoints="1"/>
              </p:cNvSpPr>
              <p:nvPr/>
            </p:nvSpPr>
            <p:spPr bwMode="auto">
              <a:xfrm>
                <a:off x="10337989" y="2408644"/>
                <a:ext cx="817691" cy="1149423"/>
              </a:xfrm>
              <a:custGeom>
                <a:avLst/>
                <a:gdLst>
                  <a:gd name="T0" fmla="*/ 443 w 482"/>
                  <a:gd name="T1" fmla="*/ 0 h 453"/>
                  <a:gd name="T2" fmla="*/ 40 w 482"/>
                  <a:gd name="T3" fmla="*/ 0 h 453"/>
                  <a:gd name="T4" fmla="*/ 0 w 482"/>
                  <a:gd name="T5" fmla="*/ 40 h 453"/>
                  <a:gd name="T6" fmla="*/ 0 w 482"/>
                  <a:gd name="T7" fmla="*/ 298 h 453"/>
                  <a:gd name="T8" fmla="*/ 40 w 482"/>
                  <a:gd name="T9" fmla="*/ 338 h 453"/>
                  <a:gd name="T10" fmla="*/ 199 w 482"/>
                  <a:gd name="T11" fmla="*/ 338 h 453"/>
                  <a:gd name="T12" fmla="*/ 199 w 482"/>
                  <a:gd name="T13" fmla="*/ 376 h 453"/>
                  <a:gd name="T14" fmla="*/ 123 w 482"/>
                  <a:gd name="T15" fmla="*/ 376 h 453"/>
                  <a:gd name="T16" fmla="*/ 100 w 482"/>
                  <a:gd name="T17" fmla="*/ 392 h 453"/>
                  <a:gd name="T18" fmla="*/ 83 w 482"/>
                  <a:gd name="T19" fmla="*/ 435 h 453"/>
                  <a:gd name="T20" fmla="*/ 95 w 482"/>
                  <a:gd name="T21" fmla="*/ 453 h 453"/>
                  <a:gd name="T22" fmla="*/ 387 w 482"/>
                  <a:gd name="T23" fmla="*/ 453 h 453"/>
                  <a:gd name="T24" fmla="*/ 399 w 482"/>
                  <a:gd name="T25" fmla="*/ 435 h 453"/>
                  <a:gd name="T26" fmla="*/ 383 w 482"/>
                  <a:gd name="T27" fmla="*/ 392 h 453"/>
                  <a:gd name="T28" fmla="*/ 360 w 482"/>
                  <a:gd name="T29" fmla="*/ 376 h 453"/>
                  <a:gd name="T30" fmla="*/ 283 w 482"/>
                  <a:gd name="T31" fmla="*/ 376 h 453"/>
                  <a:gd name="T32" fmla="*/ 283 w 482"/>
                  <a:gd name="T33" fmla="*/ 338 h 453"/>
                  <a:gd name="T34" fmla="*/ 443 w 482"/>
                  <a:gd name="T35" fmla="*/ 338 h 453"/>
                  <a:gd name="T36" fmla="*/ 482 w 482"/>
                  <a:gd name="T37" fmla="*/ 298 h 453"/>
                  <a:gd name="T38" fmla="*/ 482 w 482"/>
                  <a:gd name="T39" fmla="*/ 40 h 453"/>
                  <a:gd name="T40" fmla="*/ 443 w 482"/>
                  <a:gd name="T41" fmla="*/ 0 h 453"/>
                  <a:gd name="T42" fmla="*/ 447 w 482"/>
                  <a:gd name="T43" fmla="*/ 304 h 453"/>
                  <a:gd name="T44" fmla="*/ 36 w 482"/>
                  <a:gd name="T45" fmla="*/ 304 h 453"/>
                  <a:gd name="T46" fmla="*/ 36 w 482"/>
                  <a:gd name="T47" fmla="*/ 35 h 453"/>
                  <a:gd name="T48" fmla="*/ 447 w 482"/>
                  <a:gd name="T49" fmla="*/ 35 h 453"/>
                  <a:gd name="T50" fmla="*/ 447 w 482"/>
                  <a:gd name="T51" fmla="*/ 304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82" h="453">
                    <a:moveTo>
                      <a:pt x="443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18" y="0"/>
                      <a:pt x="0" y="18"/>
                      <a:pt x="0" y="40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0" y="320"/>
                      <a:pt x="18" y="338"/>
                      <a:pt x="40" y="338"/>
                    </a:cubicBezTo>
                    <a:cubicBezTo>
                      <a:pt x="199" y="338"/>
                      <a:pt x="199" y="338"/>
                      <a:pt x="199" y="338"/>
                    </a:cubicBezTo>
                    <a:cubicBezTo>
                      <a:pt x="199" y="376"/>
                      <a:pt x="199" y="376"/>
                      <a:pt x="199" y="376"/>
                    </a:cubicBezTo>
                    <a:cubicBezTo>
                      <a:pt x="123" y="376"/>
                      <a:pt x="123" y="376"/>
                      <a:pt x="123" y="376"/>
                    </a:cubicBezTo>
                    <a:cubicBezTo>
                      <a:pt x="112" y="376"/>
                      <a:pt x="103" y="382"/>
                      <a:pt x="100" y="392"/>
                    </a:cubicBezTo>
                    <a:cubicBezTo>
                      <a:pt x="83" y="435"/>
                      <a:pt x="83" y="435"/>
                      <a:pt x="83" y="435"/>
                    </a:cubicBezTo>
                    <a:cubicBezTo>
                      <a:pt x="80" y="444"/>
                      <a:pt x="86" y="453"/>
                      <a:pt x="95" y="453"/>
                    </a:cubicBezTo>
                    <a:cubicBezTo>
                      <a:pt x="387" y="453"/>
                      <a:pt x="387" y="453"/>
                      <a:pt x="387" y="453"/>
                    </a:cubicBezTo>
                    <a:cubicBezTo>
                      <a:pt x="396" y="453"/>
                      <a:pt x="402" y="444"/>
                      <a:pt x="399" y="435"/>
                    </a:cubicBezTo>
                    <a:cubicBezTo>
                      <a:pt x="383" y="392"/>
                      <a:pt x="383" y="392"/>
                      <a:pt x="383" y="392"/>
                    </a:cubicBezTo>
                    <a:cubicBezTo>
                      <a:pt x="379" y="382"/>
                      <a:pt x="370" y="376"/>
                      <a:pt x="360" y="376"/>
                    </a:cubicBezTo>
                    <a:cubicBezTo>
                      <a:pt x="283" y="376"/>
                      <a:pt x="283" y="376"/>
                      <a:pt x="283" y="376"/>
                    </a:cubicBezTo>
                    <a:cubicBezTo>
                      <a:pt x="283" y="338"/>
                      <a:pt x="283" y="338"/>
                      <a:pt x="283" y="338"/>
                    </a:cubicBezTo>
                    <a:cubicBezTo>
                      <a:pt x="443" y="338"/>
                      <a:pt x="443" y="338"/>
                      <a:pt x="443" y="338"/>
                    </a:cubicBezTo>
                    <a:cubicBezTo>
                      <a:pt x="465" y="338"/>
                      <a:pt x="482" y="320"/>
                      <a:pt x="482" y="298"/>
                    </a:cubicBezTo>
                    <a:cubicBezTo>
                      <a:pt x="482" y="40"/>
                      <a:pt x="482" y="40"/>
                      <a:pt x="482" y="40"/>
                    </a:cubicBezTo>
                    <a:cubicBezTo>
                      <a:pt x="482" y="18"/>
                      <a:pt x="465" y="0"/>
                      <a:pt x="443" y="0"/>
                    </a:cubicBezTo>
                    <a:close/>
                    <a:moveTo>
                      <a:pt x="447" y="304"/>
                    </a:moveTo>
                    <a:cubicBezTo>
                      <a:pt x="36" y="304"/>
                      <a:pt x="36" y="304"/>
                      <a:pt x="36" y="304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447" y="35"/>
                      <a:pt x="447" y="35"/>
                      <a:pt x="447" y="35"/>
                    </a:cubicBezTo>
                    <a:lnTo>
                      <a:pt x="447" y="304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grpSp>
            <p:nvGrpSpPr>
              <p:cNvPr id="101" name="그룹 100"/>
              <p:cNvGrpSpPr/>
              <p:nvPr/>
            </p:nvGrpSpPr>
            <p:grpSpPr>
              <a:xfrm>
                <a:off x="10424301" y="2488898"/>
                <a:ext cx="646581" cy="410360"/>
                <a:chOff x="10424301" y="2488898"/>
                <a:chExt cx="646581" cy="410360"/>
              </a:xfrm>
              <a:grpFill/>
            </p:grpSpPr>
            <p:sp>
              <p:nvSpPr>
                <p:cNvPr id="102" name="Freeform 89"/>
                <p:cNvSpPr>
                  <a:spLocks noEditPoints="1"/>
                </p:cNvSpPr>
                <p:nvPr/>
              </p:nvSpPr>
              <p:spPr bwMode="auto">
                <a:xfrm>
                  <a:off x="10790748" y="2706949"/>
                  <a:ext cx="268021" cy="181709"/>
                </a:xfrm>
                <a:custGeom>
                  <a:avLst/>
                  <a:gdLst>
                    <a:gd name="T0" fmla="*/ 157 w 158"/>
                    <a:gd name="T1" fmla="*/ 107 h 107"/>
                    <a:gd name="T2" fmla="*/ 1 w 158"/>
                    <a:gd name="T3" fmla="*/ 107 h 107"/>
                    <a:gd name="T4" fmla="*/ 0 w 158"/>
                    <a:gd name="T5" fmla="*/ 106 h 107"/>
                    <a:gd name="T6" fmla="*/ 0 w 158"/>
                    <a:gd name="T7" fmla="*/ 105 h 107"/>
                    <a:gd name="T8" fmla="*/ 60 w 158"/>
                    <a:gd name="T9" fmla="*/ 1 h 107"/>
                    <a:gd name="T10" fmla="*/ 61 w 158"/>
                    <a:gd name="T11" fmla="*/ 0 h 107"/>
                    <a:gd name="T12" fmla="*/ 62 w 158"/>
                    <a:gd name="T13" fmla="*/ 1 h 107"/>
                    <a:gd name="T14" fmla="*/ 158 w 158"/>
                    <a:gd name="T15" fmla="*/ 105 h 107"/>
                    <a:gd name="T16" fmla="*/ 158 w 158"/>
                    <a:gd name="T17" fmla="*/ 106 h 107"/>
                    <a:gd name="T18" fmla="*/ 157 w 158"/>
                    <a:gd name="T19" fmla="*/ 107 h 107"/>
                    <a:gd name="T20" fmla="*/ 3 w 158"/>
                    <a:gd name="T21" fmla="*/ 105 h 107"/>
                    <a:gd name="T22" fmla="*/ 154 w 158"/>
                    <a:gd name="T23" fmla="*/ 105 h 107"/>
                    <a:gd name="T24" fmla="*/ 61 w 158"/>
                    <a:gd name="T25" fmla="*/ 4 h 107"/>
                    <a:gd name="T26" fmla="*/ 3 w 158"/>
                    <a:gd name="T27" fmla="*/ 105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8" h="107">
                      <a:moveTo>
                        <a:pt x="157" y="107"/>
                      </a:moveTo>
                      <a:cubicBezTo>
                        <a:pt x="1" y="107"/>
                        <a:pt x="1" y="107"/>
                        <a:pt x="1" y="107"/>
                      </a:cubicBezTo>
                      <a:cubicBezTo>
                        <a:pt x="1" y="107"/>
                        <a:pt x="0" y="107"/>
                        <a:pt x="0" y="106"/>
                      </a:cubicBezTo>
                      <a:cubicBezTo>
                        <a:pt x="0" y="106"/>
                        <a:pt x="0" y="106"/>
                        <a:pt x="0" y="105"/>
                      </a:cubicBezTo>
                      <a:cubicBezTo>
                        <a:pt x="60" y="1"/>
                        <a:pt x="60" y="1"/>
                        <a:pt x="60" y="1"/>
                      </a:cubicBezTo>
                      <a:cubicBezTo>
                        <a:pt x="60" y="1"/>
                        <a:pt x="60" y="0"/>
                        <a:pt x="61" y="0"/>
                      </a:cubicBezTo>
                      <a:cubicBezTo>
                        <a:pt x="61" y="0"/>
                        <a:pt x="62" y="1"/>
                        <a:pt x="62" y="1"/>
                      </a:cubicBezTo>
                      <a:cubicBezTo>
                        <a:pt x="158" y="105"/>
                        <a:pt x="158" y="105"/>
                        <a:pt x="158" y="105"/>
                      </a:cubicBezTo>
                      <a:cubicBezTo>
                        <a:pt x="158" y="105"/>
                        <a:pt x="158" y="106"/>
                        <a:pt x="158" y="106"/>
                      </a:cubicBezTo>
                      <a:cubicBezTo>
                        <a:pt x="158" y="107"/>
                        <a:pt x="157" y="107"/>
                        <a:pt x="157" y="107"/>
                      </a:cubicBezTo>
                      <a:close/>
                      <a:moveTo>
                        <a:pt x="3" y="105"/>
                      </a:moveTo>
                      <a:cubicBezTo>
                        <a:pt x="154" y="105"/>
                        <a:pt x="154" y="105"/>
                        <a:pt x="154" y="105"/>
                      </a:cubicBezTo>
                      <a:cubicBezTo>
                        <a:pt x="61" y="4"/>
                        <a:pt x="61" y="4"/>
                        <a:pt x="61" y="4"/>
                      </a:cubicBezTo>
                      <a:lnTo>
                        <a:pt x="3" y="10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3" name="Freeform 90"/>
                <p:cNvSpPr>
                  <a:spLocks noEditPoints="1"/>
                </p:cNvSpPr>
                <p:nvPr/>
              </p:nvSpPr>
              <p:spPr bwMode="auto">
                <a:xfrm>
                  <a:off x="10893717" y="2663037"/>
                  <a:ext cx="165053" cy="225622"/>
                </a:xfrm>
                <a:custGeom>
                  <a:avLst/>
                  <a:gdLst>
                    <a:gd name="T0" fmla="*/ 97 w 98"/>
                    <a:gd name="T1" fmla="*/ 133 h 133"/>
                    <a:gd name="T2" fmla="*/ 96 w 98"/>
                    <a:gd name="T3" fmla="*/ 133 h 133"/>
                    <a:gd name="T4" fmla="*/ 0 w 98"/>
                    <a:gd name="T5" fmla="*/ 28 h 133"/>
                    <a:gd name="T6" fmla="*/ 0 w 98"/>
                    <a:gd name="T7" fmla="*/ 27 h 133"/>
                    <a:gd name="T8" fmla="*/ 1 w 98"/>
                    <a:gd name="T9" fmla="*/ 26 h 133"/>
                    <a:gd name="T10" fmla="*/ 96 w 98"/>
                    <a:gd name="T11" fmla="*/ 0 h 133"/>
                    <a:gd name="T12" fmla="*/ 97 w 98"/>
                    <a:gd name="T13" fmla="*/ 1 h 133"/>
                    <a:gd name="T14" fmla="*/ 98 w 98"/>
                    <a:gd name="T15" fmla="*/ 2 h 133"/>
                    <a:gd name="T16" fmla="*/ 98 w 98"/>
                    <a:gd name="T17" fmla="*/ 132 h 133"/>
                    <a:gd name="T18" fmla="*/ 97 w 98"/>
                    <a:gd name="T19" fmla="*/ 133 h 133"/>
                    <a:gd name="T20" fmla="*/ 97 w 98"/>
                    <a:gd name="T21" fmla="*/ 133 h 133"/>
                    <a:gd name="T22" fmla="*/ 3 w 98"/>
                    <a:gd name="T23" fmla="*/ 28 h 133"/>
                    <a:gd name="T24" fmla="*/ 95 w 98"/>
                    <a:gd name="T25" fmla="*/ 129 h 133"/>
                    <a:gd name="T26" fmla="*/ 95 w 98"/>
                    <a:gd name="T27" fmla="*/ 3 h 133"/>
                    <a:gd name="T28" fmla="*/ 3 w 98"/>
                    <a:gd name="T29" fmla="*/ 28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8" h="133">
                      <a:moveTo>
                        <a:pt x="97" y="133"/>
                      </a:moveTo>
                      <a:cubicBezTo>
                        <a:pt x="96" y="133"/>
                        <a:pt x="96" y="133"/>
                        <a:pt x="96" y="133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28"/>
                        <a:pt x="0" y="28"/>
                        <a:pt x="0" y="27"/>
                      </a:cubicBezTo>
                      <a:cubicBezTo>
                        <a:pt x="0" y="27"/>
                        <a:pt x="0" y="27"/>
                        <a:pt x="1" y="26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97" y="0"/>
                        <a:pt x="97" y="0"/>
                        <a:pt x="97" y="1"/>
                      </a:cubicBezTo>
                      <a:cubicBezTo>
                        <a:pt x="98" y="1"/>
                        <a:pt x="98" y="1"/>
                        <a:pt x="98" y="2"/>
                      </a:cubicBezTo>
                      <a:cubicBezTo>
                        <a:pt x="98" y="132"/>
                        <a:pt x="98" y="132"/>
                        <a:pt x="98" y="132"/>
                      </a:cubicBezTo>
                      <a:cubicBezTo>
                        <a:pt x="98" y="132"/>
                        <a:pt x="98" y="133"/>
                        <a:pt x="97" y="133"/>
                      </a:cubicBezTo>
                      <a:cubicBezTo>
                        <a:pt x="97" y="133"/>
                        <a:pt x="97" y="133"/>
                        <a:pt x="97" y="133"/>
                      </a:cubicBezTo>
                      <a:close/>
                      <a:moveTo>
                        <a:pt x="3" y="28"/>
                      </a:moveTo>
                      <a:cubicBezTo>
                        <a:pt x="95" y="129"/>
                        <a:pt x="95" y="129"/>
                        <a:pt x="95" y="129"/>
                      </a:cubicBezTo>
                      <a:cubicBezTo>
                        <a:pt x="95" y="3"/>
                        <a:pt x="95" y="3"/>
                        <a:pt x="95" y="3"/>
                      </a:cubicBezTo>
                      <a:lnTo>
                        <a:pt x="3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4" name="Freeform 91"/>
                <p:cNvSpPr>
                  <a:spLocks noEditPoints="1"/>
                </p:cNvSpPr>
                <p:nvPr/>
              </p:nvSpPr>
              <p:spPr bwMode="auto">
                <a:xfrm>
                  <a:off x="10716550" y="2676664"/>
                  <a:ext cx="180195" cy="211994"/>
                </a:xfrm>
                <a:custGeom>
                  <a:avLst/>
                  <a:gdLst>
                    <a:gd name="T0" fmla="*/ 45 w 106"/>
                    <a:gd name="T1" fmla="*/ 125 h 125"/>
                    <a:gd name="T2" fmla="*/ 45 w 106"/>
                    <a:gd name="T3" fmla="*/ 125 h 125"/>
                    <a:gd name="T4" fmla="*/ 44 w 106"/>
                    <a:gd name="T5" fmla="*/ 124 h 125"/>
                    <a:gd name="T6" fmla="*/ 0 w 106"/>
                    <a:gd name="T7" fmla="*/ 2 h 125"/>
                    <a:gd name="T8" fmla="*/ 0 w 106"/>
                    <a:gd name="T9" fmla="*/ 1 h 125"/>
                    <a:gd name="T10" fmla="*/ 1 w 106"/>
                    <a:gd name="T11" fmla="*/ 0 h 125"/>
                    <a:gd name="T12" fmla="*/ 105 w 106"/>
                    <a:gd name="T13" fmla="*/ 18 h 125"/>
                    <a:gd name="T14" fmla="*/ 106 w 106"/>
                    <a:gd name="T15" fmla="*/ 19 h 125"/>
                    <a:gd name="T16" fmla="*/ 106 w 106"/>
                    <a:gd name="T17" fmla="*/ 20 h 125"/>
                    <a:gd name="T18" fmla="*/ 46 w 106"/>
                    <a:gd name="T19" fmla="*/ 124 h 125"/>
                    <a:gd name="T20" fmla="*/ 45 w 106"/>
                    <a:gd name="T21" fmla="*/ 125 h 125"/>
                    <a:gd name="T22" fmla="*/ 3 w 106"/>
                    <a:gd name="T23" fmla="*/ 3 h 125"/>
                    <a:gd name="T24" fmla="*/ 45 w 106"/>
                    <a:gd name="T25" fmla="*/ 121 h 125"/>
                    <a:gd name="T26" fmla="*/ 103 w 106"/>
                    <a:gd name="T27" fmla="*/ 21 h 125"/>
                    <a:gd name="T28" fmla="*/ 3 w 106"/>
                    <a:gd name="T29" fmla="*/ 3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6" h="125">
                      <a:moveTo>
                        <a:pt x="45" y="125"/>
                      </a:moveTo>
                      <a:cubicBezTo>
                        <a:pt x="45" y="125"/>
                        <a:pt x="45" y="125"/>
                        <a:pt x="45" y="125"/>
                      </a:cubicBezTo>
                      <a:cubicBezTo>
                        <a:pt x="45" y="125"/>
                        <a:pt x="44" y="125"/>
                        <a:pt x="44" y="124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106" y="19"/>
                        <a:pt x="106" y="19"/>
                        <a:pt x="106" y="19"/>
                      </a:cubicBezTo>
                      <a:cubicBezTo>
                        <a:pt x="106" y="19"/>
                        <a:pt x="106" y="20"/>
                        <a:pt x="106" y="20"/>
                      </a:cubicBezTo>
                      <a:cubicBezTo>
                        <a:pt x="46" y="124"/>
                        <a:pt x="46" y="124"/>
                        <a:pt x="46" y="124"/>
                      </a:cubicBezTo>
                      <a:cubicBezTo>
                        <a:pt x="46" y="125"/>
                        <a:pt x="46" y="125"/>
                        <a:pt x="45" y="125"/>
                      </a:cubicBezTo>
                      <a:close/>
                      <a:moveTo>
                        <a:pt x="3" y="3"/>
                      </a:moveTo>
                      <a:cubicBezTo>
                        <a:pt x="45" y="121"/>
                        <a:pt x="45" y="121"/>
                        <a:pt x="45" y="121"/>
                      </a:cubicBezTo>
                      <a:cubicBezTo>
                        <a:pt x="103" y="21"/>
                        <a:pt x="103" y="21"/>
                        <a:pt x="103" y="21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5" name="Freeform 92"/>
                <p:cNvSpPr>
                  <a:spLocks noEditPoints="1"/>
                </p:cNvSpPr>
                <p:nvPr/>
              </p:nvSpPr>
              <p:spPr bwMode="auto">
                <a:xfrm>
                  <a:off x="10586325" y="2676664"/>
                  <a:ext cx="208965" cy="211994"/>
                </a:xfrm>
                <a:custGeom>
                  <a:avLst/>
                  <a:gdLst>
                    <a:gd name="T0" fmla="*/ 122 w 123"/>
                    <a:gd name="T1" fmla="*/ 125 h 125"/>
                    <a:gd name="T2" fmla="*/ 1 w 123"/>
                    <a:gd name="T3" fmla="*/ 125 h 125"/>
                    <a:gd name="T4" fmla="*/ 0 w 123"/>
                    <a:gd name="T5" fmla="*/ 124 h 125"/>
                    <a:gd name="T6" fmla="*/ 0 w 123"/>
                    <a:gd name="T7" fmla="*/ 123 h 125"/>
                    <a:gd name="T8" fmla="*/ 77 w 123"/>
                    <a:gd name="T9" fmla="*/ 1 h 125"/>
                    <a:gd name="T10" fmla="*/ 78 w 123"/>
                    <a:gd name="T11" fmla="*/ 0 h 125"/>
                    <a:gd name="T12" fmla="*/ 79 w 123"/>
                    <a:gd name="T13" fmla="*/ 1 h 125"/>
                    <a:gd name="T14" fmla="*/ 123 w 123"/>
                    <a:gd name="T15" fmla="*/ 123 h 125"/>
                    <a:gd name="T16" fmla="*/ 123 w 123"/>
                    <a:gd name="T17" fmla="*/ 124 h 125"/>
                    <a:gd name="T18" fmla="*/ 122 w 123"/>
                    <a:gd name="T19" fmla="*/ 125 h 125"/>
                    <a:gd name="T20" fmla="*/ 3 w 123"/>
                    <a:gd name="T21" fmla="*/ 123 h 125"/>
                    <a:gd name="T22" fmla="*/ 121 w 123"/>
                    <a:gd name="T23" fmla="*/ 123 h 125"/>
                    <a:gd name="T24" fmla="*/ 78 w 123"/>
                    <a:gd name="T25" fmla="*/ 4 h 125"/>
                    <a:gd name="T26" fmla="*/ 3 w 123"/>
                    <a:gd name="T27" fmla="*/ 123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3" h="125">
                      <a:moveTo>
                        <a:pt x="122" y="125"/>
                      </a:moveTo>
                      <a:cubicBezTo>
                        <a:pt x="1" y="125"/>
                        <a:pt x="1" y="125"/>
                        <a:pt x="1" y="125"/>
                      </a:cubicBezTo>
                      <a:cubicBezTo>
                        <a:pt x="0" y="125"/>
                        <a:pt x="0" y="125"/>
                        <a:pt x="0" y="124"/>
                      </a:cubicBezTo>
                      <a:cubicBezTo>
                        <a:pt x="0" y="124"/>
                        <a:pt x="0" y="124"/>
                        <a:pt x="0" y="123"/>
                      </a:cubicBezTo>
                      <a:cubicBezTo>
                        <a:pt x="77" y="1"/>
                        <a:pt x="77" y="1"/>
                        <a:pt x="77" y="1"/>
                      </a:cubicBezTo>
                      <a:cubicBezTo>
                        <a:pt x="77" y="1"/>
                        <a:pt x="78" y="0"/>
                        <a:pt x="78" y="0"/>
                      </a:cubicBezTo>
                      <a:cubicBezTo>
                        <a:pt x="79" y="1"/>
                        <a:pt x="79" y="1"/>
                        <a:pt x="79" y="1"/>
                      </a:cubicBezTo>
                      <a:cubicBezTo>
                        <a:pt x="123" y="123"/>
                        <a:pt x="123" y="123"/>
                        <a:pt x="123" y="123"/>
                      </a:cubicBezTo>
                      <a:cubicBezTo>
                        <a:pt x="123" y="124"/>
                        <a:pt x="123" y="124"/>
                        <a:pt x="123" y="124"/>
                      </a:cubicBezTo>
                      <a:cubicBezTo>
                        <a:pt x="123" y="125"/>
                        <a:pt x="123" y="125"/>
                        <a:pt x="122" y="125"/>
                      </a:cubicBezTo>
                      <a:close/>
                      <a:moveTo>
                        <a:pt x="3" y="123"/>
                      </a:moveTo>
                      <a:cubicBezTo>
                        <a:pt x="121" y="123"/>
                        <a:pt x="121" y="123"/>
                        <a:pt x="121" y="123"/>
                      </a:cubicBezTo>
                      <a:cubicBezTo>
                        <a:pt x="78" y="4"/>
                        <a:pt x="78" y="4"/>
                        <a:pt x="78" y="4"/>
                      </a:cubicBezTo>
                      <a:lnTo>
                        <a:pt x="3" y="1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6" name="Freeform 93"/>
                <p:cNvSpPr>
                  <a:spLocks noEditPoints="1"/>
                </p:cNvSpPr>
                <p:nvPr/>
              </p:nvSpPr>
              <p:spPr bwMode="auto">
                <a:xfrm>
                  <a:off x="10434901" y="2749348"/>
                  <a:ext cx="154453" cy="139310"/>
                </a:xfrm>
                <a:custGeom>
                  <a:avLst/>
                  <a:gdLst>
                    <a:gd name="T0" fmla="*/ 90 w 91"/>
                    <a:gd name="T1" fmla="*/ 82 h 82"/>
                    <a:gd name="T2" fmla="*/ 2 w 91"/>
                    <a:gd name="T3" fmla="*/ 82 h 82"/>
                    <a:gd name="T4" fmla="*/ 0 w 91"/>
                    <a:gd name="T5" fmla="*/ 81 h 82"/>
                    <a:gd name="T6" fmla="*/ 0 w 91"/>
                    <a:gd name="T7" fmla="*/ 2 h 82"/>
                    <a:gd name="T8" fmla="*/ 1 w 91"/>
                    <a:gd name="T9" fmla="*/ 1 h 82"/>
                    <a:gd name="T10" fmla="*/ 2 w 91"/>
                    <a:gd name="T11" fmla="*/ 1 h 82"/>
                    <a:gd name="T12" fmla="*/ 91 w 91"/>
                    <a:gd name="T13" fmla="*/ 80 h 82"/>
                    <a:gd name="T14" fmla="*/ 91 w 91"/>
                    <a:gd name="T15" fmla="*/ 81 h 82"/>
                    <a:gd name="T16" fmla="*/ 90 w 91"/>
                    <a:gd name="T17" fmla="*/ 82 h 82"/>
                    <a:gd name="T18" fmla="*/ 3 w 91"/>
                    <a:gd name="T19" fmla="*/ 80 h 82"/>
                    <a:gd name="T20" fmla="*/ 87 w 91"/>
                    <a:gd name="T21" fmla="*/ 80 h 82"/>
                    <a:gd name="T22" fmla="*/ 3 w 91"/>
                    <a:gd name="T23" fmla="*/ 4 h 82"/>
                    <a:gd name="T24" fmla="*/ 3 w 91"/>
                    <a:gd name="T25" fmla="*/ 8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1" h="82">
                      <a:moveTo>
                        <a:pt x="90" y="82"/>
                      </a:moveTo>
                      <a:cubicBezTo>
                        <a:pt x="2" y="82"/>
                        <a:pt x="2" y="82"/>
                        <a:pt x="2" y="82"/>
                      </a:cubicBezTo>
                      <a:cubicBezTo>
                        <a:pt x="1" y="82"/>
                        <a:pt x="0" y="81"/>
                        <a:pt x="0" y="8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2" y="0"/>
                        <a:pt x="2" y="0"/>
                        <a:pt x="2" y="1"/>
                      </a:cubicBezTo>
                      <a:cubicBezTo>
                        <a:pt x="91" y="80"/>
                        <a:pt x="91" y="80"/>
                        <a:pt x="91" y="80"/>
                      </a:cubicBezTo>
                      <a:cubicBezTo>
                        <a:pt x="91" y="80"/>
                        <a:pt x="91" y="81"/>
                        <a:pt x="91" y="81"/>
                      </a:cubicBezTo>
                      <a:cubicBezTo>
                        <a:pt x="91" y="82"/>
                        <a:pt x="90" y="82"/>
                        <a:pt x="90" y="82"/>
                      </a:cubicBezTo>
                      <a:close/>
                      <a:moveTo>
                        <a:pt x="3" y="80"/>
                      </a:moveTo>
                      <a:cubicBezTo>
                        <a:pt x="87" y="80"/>
                        <a:pt x="87" y="80"/>
                        <a:pt x="87" y="80"/>
                      </a:cubicBezTo>
                      <a:cubicBezTo>
                        <a:pt x="3" y="4"/>
                        <a:pt x="3" y="4"/>
                        <a:pt x="3" y="4"/>
                      </a:cubicBezTo>
                      <a:lnTo>
                        <a:pt x="3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7" name="Freeform 94"/>
                <p:cNvSpPr>
                  <a:spLocks noEditPoints="1"/>
                </p:cNvSpPr>
                <p:nvPr/>
              </p:nvSpPr>
              <p:spPr bwMode="auto">
                <a:xfrm>
                  <a:off x="10434901" y="2676664"/>
                  <a:ext cx="284678" cy="211994"/>
                </a:xfrm>
                <a:custGeom>
                  <a:avLst/>
                  <a:gdLst>
                    <a:gd name="T0" fmla="*/ 90 w 168"/>
                    <a:gd name="T1" fmla="*/ 125 h 125"/>
                    <a:gd name="T2" fmla="*/ 89 w 168"/>
                    <a:gd name="T3" fmla="*/ 125 h 125"/>
                    <a:gd name="T4" fmla="*/ 1 w 168"/>
                    <a:gd name="T5" fmla="*/ 46 h 125"/>
                    <a:gd name="T6" fmla="*/ 1 w 168"/>
                    <a:gd name="T7" fmla="*/ 44 h 125"/>
                    <a:gd name="T8" fmla="*/ 1 w 168"/>
                    <a:gd name="T9" fmla="*/ 43 h 125"/>
                    <a:gd name="T10" fmla="*/ 167 w 168"/>
                    <a:gd name="T11" fmla="*/ 0 h 125"/>
                    <a:gd name="T12" fmla="*/ 168 w 168"/>
                    <a:gd name="T13" fmla="*/ 1 h 125"/>
                    <a:gd name="T14" fmla="*/ 168 w 168"/>
                    <a:gd name="T15" fmla="*/ 2 h 125"/>
                    <a:gd name="T16" fmla="*/ 91 w 168"/>
                    <a:gd name="T17" fmla="*/ 124 h 125"/>
                    <a:gd name="T18" fmla="*/ 90 w 168"/>
                    <a:gd name="T19" fmla="*/ 125 h 125"/>
                    <a:gd name="T20" fmla="*/ 90 w 168"/>
                    <a:gd name="T21" fmla="*/ 125 h 125"/>
                    <a:gd name="T22" fmla="*/ 4 w 168"/>
                    <a:gd name="T23" fmla="*/ 45 h 125"/>
                    <a:gd name="T24" fmla="*/ 90 w 168"/>
                    <a:gd name="T25" fmla="*/ 122 h 125"/>
                    <a:gd name="T26" fmla="*/ 164 w 168"/>
                    <a:gd name="T27" fmla="*/ 4 h 125"/>
                    <a:gd name="T28" fmla="*/ 4 w 168"/>
                    <a:gd name="T29" fmla="*/ 45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68" h="125">
                      <a:moveTo>
                        <a:pt x="90" y="125"/>
                      </a:moveTo>
                      <a:cubicBezTo>
                        <a:pt x="90" y="125"/>
                        <a:pt x="89" y="125"/>
                        <a:pt x="89" y="125"/>
                      </a:cubicBezTo>
                      <a:cubicBezTo>
                        <a:pt x="1" y="46"/>
                        <a:pt x="1" y="46"/>
                        <a:pt x="1" y="46"/>
                      </a:cubicBezTo>
                      <a:cubicBezTo>
                        <a:pt x="1" y="45"/>
                        <a:pt x="0" y="45"/>
                        <a:pt x="1" y="44"/>
                      </a:cubicBezTo>
                      <a:cubicBezTo>
                        <a:pt x="1" y="44"/>
                        <a:pt x="1" y="44"/>
                        <a:pt x="1" y="43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67" y="0"/>
                        <a:pt x="168" y="1"/>
                        <a:pt x="168" y="1"/>
                      </a:cubicBezTo>
                      <a:cubicBezTo>
                        <a:pt x="168" y="1"/>
                        <a:pt x="168" y="2"/>
                        <a:pt x="168" y="2"/>
                      </a:cubicBezTo>
                      <a:cubicBezTo>
                        <a:pt x="91" y="124"/>
                        <a:pt x="91" y="124"/>
                        <a:pt x="91" y="124"/>
                      </a:cubicBezTo>
                      <a:cubicBezTo>
                        <a:pt x="91" y="125"/>
                        <a:pt x="90" y="125"/>
                        <a:pt x="90" y="125"/>
                      </a:cubicBezTo>
                      <a:cubicBezTo>
                        <a:pt x="90" y="125"/>
                        <a:pt x="90" y="125"/>
                        <a:pt x="90" y="125"/>
                      </a:cubicBezTo>
                      <a:close/>
                      <a:moveTo>
                        <a:pt x="4" y="45"/>
                      </a:moveTo>
                      <a:cubicBezTo>
                        <a:pt x="90" y="122"/>
                        <a:pt x="90" y="122"/>
                        <a:pt x="90" y="122"/>
                      </a:cubicBezTo>
                      <a:cubicBezTo>
                        <a:pt x="164" y="4"/>
                        <a:pt x="164" y="4"/>
                        <a:pt x="164" y="4"/>
                      </a:cubicBezTo>
                      <a:lnTo>
                        <a:pt x="4" y="4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8" name="Freeform 95"/>
                <p:cNvSpPr>
                  <a:spLocks noEditPoints="1"/>
                </p:cNvSpPr>
                <p:nvPr/>
              </p:nvSpPr>
              <p:spPr bwMode="auto">
                <a:xfrm>
                  <a:off x="10434901" y="2607009"/>
                  <a:ext cx="284678" cy="146882"/>
                </a:xfrm>
                <a:custGeom>
                  <a:avLst/>
                  <a:gdLst>
                    <a:gd name="T0" fmla="*/ 2 w 168"/>
                    <a:gd name="T1" fmla="*/ 87 h 87"/>
                    <a:gd name="T2" fmla="*/ 1 w 168"/>
                    <a:gd name="T3" fmla="*/ 86 h 87"/>
                    <a:gd name="T4" fmla="*/ 1 w 168"/>
                    <a:gd name="T5" fmla="*/ 85 h 87"/>
                    <a:gd name="T6" fmla="*/ 61 w 168"/>
                    <a:gd name="T7" fmla="*/ 1 h 87"/>
                    <a:gd name="T8" fmla="*/ 63 w 168"/>
                    <a:gd name="T9" fmla="*/ 0 h 87"/>
                    <a:gd name="T10" fmla="*/ 167 w 168"/>
                    <a:gd name="T11" fmla="*/ 42 h 87"/>
                    <a:gd name="T12" fmla="*/ 168 w 168"/>
                    <a:gd name="T13" fmla="*/ 43 h 87"/>
                    <a:gd name="T14" fmla="*/ 167 w 168"/>
                    <a:gd name="T15" fmla="*/ 44 h 87"/>
                    <a:gd name="T16" fmla="*/ 2 w 168"/>
                    <a:gd name="T17" fmla="*/ 87 h 87"/>
                    <a:gd name="T18" fmla="*/ 2 w 168"/>
                    <a:gd name="T19" fmla="*/ 87 h 87"/>
                    <a:gd name="T20" fmla="*/ 63 w 168"/>
                    <a:gd name="T21" fmla="*/ 3 h 87"/>
                    <a:gd name="T22" fmla="*/ 5 w 168"/>
                    <a:gd name="T23" fmla="*/ 84 h 87"/>
                    <a:gd name="T24" fmla="*/ 163 w 168"/>
                    <a:gd name="T25" fmla="*/ 42 h 87"/>
                    <a:gd name="T26" fmla="*/ 63 w 168"/>
                    <a:gd name="T27" fmla="*/ 3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8" h="87">
                      <a:moveTo>
                        <a:pt x="2" y="87"/>
                      </a:moveTo>
                      <a:cubicBezTo>
                        <a:pt x="1" y="87"/>
                        <a:pt x="1" y="87"/>
                        <a:pt x="1" y="86"/>
                      </a:cubicBezTo>
                      <a:cubicBezTo>
                        <a:pt x="0" y="86"/>
                        <a:pt x="0" y="85"/>
                        <a:pt x="1" y="85"/>
                      </a:cubicBezTo>
                      <a:cubicBezTo>
                        <a:pt x="61" y="1"/>
                        <a:pt x="61" y="1"/>
                        <a:pt x="61" y="1"/>
                      </a:cubicBezTo>
                      <a:cubicBezTo>
                        <a:pt x="62" y="0"/>
                        <a:pt x="62" y="0"/>
                        <a:pt x="63" y="0"/>
                      </a:cubicBezTo>
                      <a:cubicBezTo>
                        <a:pt x="167" y="42"/>
                        <a:pt x="167" y="42"/>
                        <a:pt x="167" y="42"/>
                      </a:cubicBezTo>
                      <a:cubicBezTo>
                        <a:pt x="168" y="42"/>
                        <a:pt x="168" y="42"/>
                        <a:pt x="168" y="43"/>
                      </a:cubicBezTo>
                      <a:cubicBezTo>
                        <a:pt x="168" y="43"/>
                        <a:pt x="168" y="44"/>
                        <a:pt x="167" y="44"/>
                      </a:cubicBezTo>
                      <a:cubicBezTo>
                        <a:pt x="2" y="87"/>
                        <a:pt x="2" y="87"/>
                        <a:pt x="2" y="87"/>
                      </a:cubicBezTo>
                      <a:cubicBezTo>
                        <a:pt x="2" y="87"/>
                        <a:pt x="2" y="87"/>
                        <a:pt x="2" y="87"/>
                      </a:cubicBezTo>
                      <a:close/>
                      <a:moveTo>
                        <a:pt x="63" y="3"/>
                      </a:moveTo>
                      <a:cubicBezTo>
                        <a:pt x="5" y="84"/>
                        <a:pt x="5" y="84"/>
                        <a:pt x="5" y="84"/>
                      </a:cubicBezTo>
                      <a:cubicBezTo>
                        <a:pt x="163" y="42"/>
                        <a:pt x="163" y="42"/>
                        <a:pt x="163" y="42"/>
                      </a:cubicBezTo>
                      <a:lnTo>
                        <a:pt x="6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9" name="Freeform 96"/>
                <p:cNvSpPr>
                  <a:spLocks noEditPoints="1"/>
                </p:cNvSpPr>
                <p:nvPr/>
              </p:nvSpPr>
              <p:spPr bwMode="auto">
                <a:xfrm>
                  <a:off x="10434901" y="2499498"/>
                  <a:ext cx="109025" cy="254393"/>
                </a:xfrm>
                <a:custGeom>
                  <a:avLst/>
                  <a:gdLst>
                    <a:gd name="T0" fmla="*/ 2 w 64"/>
                    <a:gd name="T1" fmla="*/ 150 h 150"/>
                    <a:gd name="T2" fmla="*/ 1 w 64"/>
                    <a:gd name="T3" fmla="*/ 150 h 150"/>
                    <a:gd name="T4" fmla="*/ 0 w 64"/>
                    <a:gd name="T5" fmla="*/ 149 h 150"/>
                    <a:gd name="T6" fmla="*/ 0 w 64"/>
                    <a:gd name="T7" fmla="*/ 2 h 150"/>
                    <a:gd name="T8" fmla="*/ 1 w 64"/>
                    <a:gd name="T9" fmla="*/ 1 h 150"/>
                    <a:gd name="T10" fmla="*/ 3 w 64"/>
                    <a:gd name="T11" fmla="*/ 1 h 150"/>
                    <a:gd name="T12" fmla="*/ 63 w 64"/>
                    <a:gd name="T13" fmla="*/ 63 h 150"/>
                    <a:gd name="T14" fmla="*/ 63 w 64"/>
                    <a:gd name="T15" fmla="*/ 65 h 150"/>
                    <a:gd name="T16" fmla="*/ 3 w 64"/>
                    <a:gd name="T17" fmla="*/ 149 h 150"/>
                    <a:gd name="T18" fmla="*/ 2 w 64"/>
                    <a:gd name="T19" fmla="*/ 150 h 150"/>
                    <a:gd name="T20" fmla="*/ 3 w 64"/>
                    <a:gd name="T21" fmla="*/ 5 h 150"/>
                    <a:gd name="T22" fmla="*/ 3 w 64"/>
                    <a:gd name="T23" fmla="*/ 145 h 150"/>
                    <a:gd name="T24" fmla="*/ 61 w 64"/>
                    <a:gd name="T25" fmla="*/ 64 h 150"/>
                    <a:gd name="T26" fmla="*/ 3 w 64"/>
                    <a:gd name="T27" fmla="*/ 5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" h="150">
                      <a:moveTo>
                        <a:pt x="2" y="150"/>
                      </a:moveTo>
                      <a:cubicBezTo>
                        <a:pt x="2" y="150"/>
                        <a:pt x="1" y="150"/>
                        <a:pt x="1" y="150"/>
                      </a:cubicBezTo>
                      <a:cubicBezTo>
                        <a:pt x="1" y="150"/>
                        <a:pt x="0" y="149"/>
                        <a:pt x="0" y="149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2" y="0"/>
                        <a:pt x="2" y="0"/>
                        <a:pt x="3" y="1"/>
                      </a:cubicBezTo>
                      <a:cubicBezTo>
                        <a:pt x="63" y="63"/>
                        <a:pt x="63" y="63"/>
                        <a:pt x="63" y="63"/>
                      </a:cubicBezTo>
                      <a:cubicBezTo>
                        <a:pt x="64" y="64"/>
                        <a:pt x="64" y="65"/>
                        <a:pt x="63" y="65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close/>
                      <a:moveTo>
                        <a:pt x="3" y="5"/>
                      </a:moveTo>
                      <a:cubicBezTo>
                        <a:pt x="3" y="145"/>
                        <a:pt x="3" y="145"/>
                        <a:pt x="3" y="145"/>
                      </a:cubicBezTo>
                      <a:cubicBezTo>
                        <a:pt x="61" y="64"/>
                        <a:pt x="61" y="64"/>
                        <a:pt x="61" y="64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0" name="Freeform 97"/>
                <p:cNvSpPr>
                  <a:spLocks noEditPoints="1"/>
                </p:cNvSpPr>
                <p:nvPr/>
              </p:nvSpPr>
              <p:spPr bwMode="auto">
                <a:xfrm>
                  <a:off x="10434901" y="2499498"/>
                  <a:ext cx="248336" cy="112054"/>
                </a:xfrm>
                <a:custGeom>
                  <a:avLst/>
                  <a:gdLst>
                    <a:gd name="T0" fmla="*/ 62 w 146"/>
                    <a:gd name="T1" fmla="*/ 66 h 66"/>
                    <a:gd name="T2" fmla="*/ 61 w 146"/>
                    <a:gd name="T3" fmla="*/ 65 h 66"/>
                    <a:gd name="T4" fmla="*/ 1 w 146"/>
                    <a:gd name="T5" fmla="*/ 3 h 66"/>
                    <a:gd name="T6" fmla="*/ 1 w 146"/>
                    <a:gd name="T7" fmla="*/ 1 h 66"/>
                    <a:gd name="T8" fmla="*/ 2 w 146"/>
                    <a:gd name="T9" fmla="*/ 0 h 66"/>
                    <a:gd name="T10" fmla="*/ 145 w 146"/>
                    <a:gd name="T11" fmla="*/ 0 h 66"/>
                    <a:gd name="T12" fmla="*/ 146 w 146"/>
                    <a:gd name="T13" fmla="*/ 1 h 66"/>
                    <a:gd name="T14" fmla="*/ 146 w 146"/>
                    <a:gd name="T15" fmla="*/ 3 h 66"/>
                    <a:gd name="T16" fmla="*/ 63 w 146"/>
                    <a:gd name="T17" fmla="*/ 65 h 66"/>
                    <a:gd name="T18" fmla="*/ 62 w 146"/>
                    <a:gd name="T19" fmla="*/ 66 h 66"/>
                    <a:gd name="T20" fmla="*/ 5 w 146"/>
                    <a:gd name="T21" fmla="*/ 3 h 66"/>
                    <a:gd name="T22" fmla="*/ 62 w 146"/>
                    <a:gd name="T23" fmla="*/ 63 h 66"/>
                    <a:gd name="T24" fmla="*/ 141 w 146"/>
                    <a:gd name="T25" fmla="*/ 3 h 66"/>
                    <a:gd name="T26" fmla="*/ 5 w 146"/>
                    <a:gd name="T27" fmla="*/ 3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46" h="66">
                      <a:moveTo>
                        <a:pt x="62" y="66"/>
                      </a:moveTo>
                      <a:cubicBezTo>
                        <a:pt x="62" y="66"/>
                        <a:pt x="62" y="65"/>
                        <a:pt x="61" y="65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2"/>
                        <a:pt x="0" y="2"/>
                        <a:pt x="1" y="1"/>
                      </a:cubicBezTo>
                      <a:cubicBezTo>
                        <a:pt x="1" y="1"/>
                        <a:pt x="1" y="0"/>
                        <a:pt x="2" y="0"/>
                      </a:cubicBezTo>
                      <a:cubicBezTo>
                        <a:pt x="145" y="0"/>
                        <a:pt x="145" y="0"/>
                        <a:pt x="145" y="0"/>
                      </a:cubicBezTo>
                      <a:cubicBezTo>
                        <a:pt x="145" y="0"/>
                        <a:pt x="146" y="1"/>
                        <a:pt x="146" y="1"/>
                      </a:cubicBezTo>
                      <a:cubicBezTo>
                        <a:pt x="146" y="2"/>
                        <a:pt x="146" y="2"/>
                        <a:pt x="146" y="3"/>
                      </a:cubicBezTo>
                      <a:cubicBezTo>
                        <a:pt x="63" y="65"/>
                        <a:pt x="63" y="65"/>
                        <a:pt x="63" y="65"/>
                      </a:cubicBezTo>
                      <a:cubicBezTo>
                        <a:pt x="63" y="65"/>
                        <a:pt x="63" y="66"/>
                        <a:pt x="62" y="66"/>
                      </a:cubicBezTo>
                      <a:close/>
                      <a:moveTo>
                        <a:pt x="5" y="3"/>
                      </a:moveTo>
                      <a:cubicBezTo>
                        <a:pt x="62" y="63"/>
                        <a:pt x="62" y="63"/>
                        <a:pt x="62" y="63"/>
                      </a:cubicBezTo>
                      <a:cubicBezTo>
                        <a:pt x="141" y="3"/>
                        <a:pt x="141" y="3"/>
                        <a:pt x="141" y="3"/>
                      </a:cubicBezTo>
                      <a:lnTo>
                        <a:pt x="5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1" name="Freeform 98"/>
                <p:cNvSpPr>
                  <a:spLocks noEditPoints="1"/>
                </p:cNvSpPr>
                <p:nvPr/>
              </p:nvSpPr>
              <p:spPr bwMode="auto">
                <a:xfrm>
                  <a:off x="10537869" y="2499498"/>
                  <a:ext cx="181709" cy="181709"/>
                </a:xfrm>
                <a:custGeom>
                  <a:avLst/>
                  <a:gdLst>
                    <a:gd name="T0" fmla="*/ 106 w 107"/>
                    <a:gd name="T1" fmla="*/ 107 h 107"/>
                    <a:gd name="T2" fmla="*/ 105 w 107"/>
                    <a:gd name="T3" fmla="*/ 107 h 107"/>
                    <a:gd name="T4" fmla="*/ 1 w 107"/>
                    <a:gd name="T5" fmla="*/ 65 h 107"/>
                    <a:gd name="T6" fmla="*/ 0 w 107"/>
                    <a:gd name="T7" fmla="*/ 64 h 107"/>
                    <a:gd name="T8" fmla="*/ 1 w 107"/>
                    <a:gd name="T9" fmla="*/ 63 h 107"/>
                    <a:gd name="T10" fmla="*/ 83 w 107"/>
                    <a:gd name="T11" fmla="*/ 1 h 107"/>
                    <a:gd name="T12" fmla="*/ 84 w 107"/>
                    <a:gd name="T13" fmla="*/ 1 h 107"/>
                    <a:gd name="T14" fmla="*/ 85 w 107"/>
                    <a:gd name="T15" fmla="*/ 1 h 107"/>
                    <a:gd name="T16" fmla="*/ 107 w 107"/>
                    <a:gd name="T17" fmla="*/ 105 h 107"/>
                    <a:gd name="T18" fmla="*/ 107 w 107"/>
                    <a:gd name="T19" fmla="*/ 107 h 107"/>
                    <a:gd name="T20" fmla="*/ 106 w 107"/>
                    <a:gd name="T21" fmla="*/ 107 h 107"/>
                    <a:gd name="T22" fmla="*/ 4 w 107"/>
                    <a:gd name="T23" fmla="*/ 64 h 107"/>
                    <a:gd name="T24" fmla="*/ 104 w 107"/>
                    <a:gd name="T25" fmla="*/ 104 h 107"/>
                    <a:gd name="T26" fmla="*/ 83 w 107"/>
                    <a:gd name="T27" fmla="*/ 4 h 107"/>
                    <a:gd name="T28" fmla="*/ 4 w 107"/>
                    <a:gd name="T29" fmla="*/ 64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7" h="107">
                      <a:moveTo>
                        <a:pt x="106" y="107"/>
                      </a:moveTo>
                      <a:cubicBezTo>
                        <a:pt x="106" y="107"/>
                        <a:pt x="106" y="107"/>
                        <a:pt x="105" y="107"/>
                      </a:cubicBezTo>
                      <a:cubicBezTo>
                        <a:pt x="1" y="65"/>
                        <a:pt x="1" y="65"/>
                        <a:pt x="1" y="65"/>
                      </a:cubicBezTo>
                      <a:cubicBezTo>
                        <a:pt x="0" y="65"/>
                        <a:pt x="0" y="65"/>
                        <a:pt x="0" y="64"/>
                      </a:cubicBezTo>
                      <a:cubicBezTo>
                        <a:pt x="0" y="64"/>
                        <a:pt x="0" y="64"/>
                        <a:pt x="1" y="63"/>
                      </a:cubicBezTo>
                      <a:cubicBezTo>
                        <a:pt x="83" y="1"/>
                        <a:pt x="83" y="1"/>
                        <a:pt x="83" y="1"/>
                      </a:cubicBezTo>
                      <a:cubicBezTo>
                        <a:pt x="83" y="0"/>
                        <a:pt x="84" y="0"/>
                        <a:pt x="84" y="1"/>
                      </a:cubicBez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107" y="105"/>
                        <a:pt x="107" y="105"/>
                        <a:pt x="107" y="105"/>
                      </a:cubicBezTo>
                      <a:cubicBezTo>
                        <a:pt x="107" y="106"/>
                        <a:pt x="107" y="106"/>
                        <a:pt x="107" y="107"/>
                      </a:cubicBezTo>
                      <a:cubicBezTo>
                        <a:pt x="106" y="107"/>
                        <a:pt x="106" y="107"/>
                        <a:pt x="106" y="107"/>
                      </a:cubicBezTo>
                      <a:close/>
                      <a:moveTo>
                        <a:pt x="4" y="64"/>
                      </a:moveTo>
                      <a:cubicBezTo>
                        <a:pt x="104" y="104"/>
                        <a:pt x="104" y="104"/>
                        <a:pt x="104" y="104"/>
                      </a:cubicBezTo>
                      <a:cubicBezTo>
                        <a:pt x="83" y="4"/>
                        <a:pt x="83" y="4"/>
                        <a:pt x="83" y="4"/>
                      </a:cubicBezTo>
                      <a:lnTo>
                        <a:pt x="4" y="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2" name="Freeform 99"/>
                <p:cNvSpPr>
                  <a:spLocks noEditPoints="1"/>
                </p:cNvSpPr>
                <p:nvPr/>
              </p:nvSpPr>
              <p:spPr bwMode="auto">
                <a:xfrm>
                  <a:off x="10716550" y="2499498"/>
                  <a:ext cx="342219" cy="211994"/>
                </a:xfrm>
                <a:custGeom>
                  <a:avLst/>
                  <a:gdLst>
                    <a:gd name="T0" fmla="*/ 105 w 202"/>
                    <a:gd name="T1" fmla="*/ 125 h 125"/>
                    <a:gd name="T2" fmla="*/ 105 w 202"/>
                    <a:gd name="T3" fmla="*/ 125 h 125"/>
                    <a:gd name="T4" fmla="*/ 1 w 202"/>
                    <a:gd name="T5" fmla="*/ 107 h 125"/>
                    <a:gd name="T6" fmla="*/ 0 w 202"/>
                    <a:gd name="T7" fmla="*/ 106 h 125"/>
                    <a:gd name="T8" fmla="*/ 0 w 202"/>
                    <a:gd name="T9" fmla="*/ 105 h 125"/>
                    <a:gd name="T10" fmla="*/ 102 w 202"/>
                    <a:gd name="T11" fmla="*/ 1 h 125"/>
                    <a:gd name="T12" fmla="*/ 102 w 202"/>
                    <a:gd name="T13" fmla="*/ 0 h 125"/>
                    <a:gd name="T14" fmla="*/ 201 w 202"/>
                    <a:gd name="T15" fmla="*/ 0 h 125"/>
                    <a:gd name="T16" fmla="*/ 202 w 202"/>
                    <a:gd name="T17" fmla="*/ 2 h 125"/>
                    <a:gd name="T18" fmla="*/ 202 w 202"/>
                    <a:gd name="T19" fmla="*/ 98 h 125"/>
                    <a:gd name="T20" fmla="*/ 201 w 202"/>
                    <a:gd name="T21" fmla="*/ 99 h 125"/>
                    <a:gd name="T22" fmla="*/ 105 w 202"/>
                    <a:gd name="T23" fmla="*/ 125 h 125"/>
                    <a:gd name="T24" fmla="*/ 105 w 202"/>
                    <a:gd name="T25" fmla="*/ 125 h 125"/>
                    <a:gd name="T26" fmla="*/ 3 w 202"/>
                    <a:gd name="T27" fmla="*/ 105 h 125"/>
                    <a:gd name="T28" fmla="*/ 105 w 202"/>
                    <a:gd name="T29" fmla="*/ 122 h 125"/>
                    <a:gd name="T30" fmla="*/ 199 w 202"/>
                    <a:gd name="T31" fmla="*/ 97 h 125"/>
                    <a:gd name="T32" fmla="*/ 199 w 202"/>
                    <a:gd name="T33" fmla="*/ 3 h 125"/>
                    <a:gd name="T34" fmla="*/ 103 w 202"/>
                    <a:gd name="T35" fmla="*/ 3 h 125"/>
                    <a:gd name="T36" fmla="*/ 3 w 202"/>
                    <a:gd name="T37" fmla="*/ 105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02" h="125">
                      <a:moveTo>
                        <a:pt x="105" y="125"/>
                      </a:moveTo>
                      <a:cubicBezTo>
                        <a:pt x="105" y="125"/>
                        <a:pt x="105" y="125"/>
                        <a:pt x="105" y="125"/>
                      </a:cubicBezTo>
                      <a:cubicBezTo>
                        <a:pt x="1" y="107"/>
                        <a:pt x="1" y="107"/>
                        <a:pt x="1" y="107"/>
                      </a:cubicBezTo>
                      <a:cubicBezTo>
                        <a:pt x="0" y="107"/>
                        <a:pt x="0" y="106"/>
                        <a:pt x="0" y="106"/>
                      </a:cubicBezTo>
                      <a:cubicBezTo>
                        <a:pt x="0" y="106"/>
                        <a:pt x="0" y="105"/>
                        <a:pt x="0" y="105"/>
                      </a:cubicBezTo>
                      <a:cubicBezTo>
                        <a:pt x="102" y="1"/>
                        <a:pt x="102" y="1"/>
                        <a:pt x="102" y="1"/>
                      </a:cubicBezTo>
                      <a:cubicBezTo>
                        <a:pt x="102" y="1"/>
                        <a:pt x="102" y="0"/>
                        <a:pt x="102" y="0"/>
                      </a:cubicBezTo>
                      <a:cubicBezTo>
                        <a:pt x="201" y="0"/>
                        <a:pt x="201" y="0"/>
                        <a:pt x="201" y="0"/>
                      </a:cubicBezTo>
                      <a:cubicBezTo>
                        <a:pt x="201" y="0"/>
                        <a:pt x="202" y="1"/>
                        <a:pt x="202" y="2"/>
                      </a:cubicBezTo>
                      <a:cubicBezTo>
                        <a:pt x="202" y="98"/>
                        <a:pt x="202" y="98"/>
                        <a:pt x="202" y="98"/>
                      </a:cubicBezTo>
                      <a:cubicBezTo>
                        <a:pt x="202" y="98"/>
                        <a:pt x="202" y="99"/>
                        <a:pt x="201" y="99"/>
                      </a:cubicBezTo>
                      <a:cubicBezTo>
                        <a:pt x="105" y="125"/>
                        <a:pt x="105" y="125"/>
                        <a:pt x="105" y="125"/>
                      </a:cubicBezTo>
                      <a:cubicBezTo>
                        <a:pt x="105" y="125"/>
                        <a:pt x="105" y="125"/>
                        <a:pt x="105" y="125"/>
                      </a:cubicBezTo>
                      <a:close/>
                      <a:moveTo>
                        <a:pt x="3" y="105"/>
                      </a:moveTo>
                      <a:cubicBezTo>
                        <a:pt x="105" y="122"/>
                        <a:pt x="105" y="122"/>
                        <a:pt x="105" y="122"/>
                      </a:cubicBezTo>
                      <a:cubicBezTo>
                        <a:pt x="199" y="97"/>
                        <a:pt x="199" y="97"/>
                        <a:pt x="199" y="97"/>
                      </a:cubicBezTo>
                      <a:cubicBezTo>
                        <a:pt x="199" y="3"/>
                        <a:pt x="199" y="3"/>
                        <a:pt x="199" y="3"/>
                      </a:cubicBezTo>
                      <a:cubicBezTo>
                        <a:pt x="103" y="3"/>
                        <a:pt x="103" y="3"/>
                        <a:pt x="103" y="3"/>
                      </a:cubicBezTo>
                      <a:lnTo>
                        <a:pt x="3" y="10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3" name="Freeform 100"/>
                <p:cNvSpPr>
                  <a:spLocks noEditPoints="1"/>
                </p:cNvSpPr>
                <p:nvPr/>
              </p:nvSpPr>
              <p:spPr bwMode="auto">
                <a:xfrm>
                  <a:off x="10678694" y="2499498"/>
                  <a:ext cx="215022" cy="181709"/>
                </a:xfrm>
                <a:custGeom>
                  <a:avLst/>
                  <a:gdLst>
                    <a:gd name="T0" fmla="*/ 23 w 126"/>
                    <a:gd name="T1" fmla="*/ 107 h 107"/>
                    <a:gd name="T2" fmla="*/ 23 w 126"/>
                    <a:gd name="T3" fmla="*/ 107 h 107"/>
                    <a:gd name="T4" fmla="*/ 22 w 126"/>
                    <a:gd name="T5" fmla="*/ 106 h 107"/>
                    <a:gd name="T6" fmla="*/ 0 w 126"/>
                    <a:gd name="T7" fmla="*/ 2 h 107"/>
                    <a:gd name="T8" fmla="*/ 0 w 126"/>
                    <a:gd name="T9" fmla="*/ 1 h 107"/>
                    <a:gd name="T10" fmla="*/ 1 w 126"/>
                    <a:gd name="T11" fmla="*/ 0 h 107"/>
                    <a:gd name="T12" fmla="*/ 124 w 126"/>
                    <a:gd name="T13" fmla="*/ 0 h 107"/>
                    <a:gd name="T14" fmla="*/ 126 w 126"/>
                    <a:gd name="T15" fmla="*/ 1 h 107"/>
                    <a:gd name="T16" fmla="*/ 125 w 126"/>
                    <a:gd name="T17" fmla="*/ 3 h 107"/>
                    <a:gd name="T18" fmla="*/ 24 w 126"/>
                    <a:gd name="T19" fmla="*/ 106 h 107"/>
                    <a:gd name="T20" fmla="*/ 23 w 126"/>
                    <a:gd name="T21" fmla="*/ 107 h 107"/>
                    <a:gd name="T22" fmla="*/ 2 w 126"/>
                    <a:gd name="T23" fmla="*/ 3 h 107"/>
                    <a:gd name="T24" fmla="*/ 24 w 126"/>
                    <a:gd name="T25" fmla="*/ 103 h 107"/>
                    <a:gd name="T26" fmla="*/ 122 w 126"/>
                    <a:gd name="T27" fmla="*/ 3 h 107"/>
                    <a:gd name="T28" fmla="*/ 2 w 126"/>
                    <a:gd name="T29" fmla="*/ 3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6" h="107">
                      <a:moveTo>
                        <a:pt x="23" y="107"/>
                      </a:moveTo>
                      <a:cubicBezTo>
                        <a:pt x="23" y="107"/>
                        <a:pt x="23" y="107"/>
                        <a:pt x="23" y="107"/>
                      </a:cubicBezTo>
                      <a:cubicBezTo>
                        <a:pt x="22" y="107"/>
                        <a:pt x="22" y="106"/>
                        <a:pt x="22" y="106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ubicBezTo>
                        <a:pt x="124" y="0"/>
                        <a:pt x="124" y="0"/>
                        <a:pt x="124" y="0"/>
                      </a:cubicBezTo>
                      <a:cubicBezTo>
                        <a:pt x="125" y="0"/>
                        <a:pt x="125" y="1"/>
                        <a:pt x="126" y="1"/>
                      </a:cubicBezTo>
                      <a:cubicBezTo>
                        <a:pt x="126" y="2"/>
                        <a:pt x="126" y="2"/>
                        <a:pt x="125" y="3"/>
                      </a:cubicBezTo>
                      <a:cubicBezTo>
                        <a:pt x="24" y="106"/>
                        <a:pt x="24" y="106"/>
                        <a:pt x="24" y="106"/>
                      </a:cubicBezTo>
                      <a:cubicBezTo>
                        <a:pt x="24" y="107"/>
                        <a:pt x="23" y="107"/>
                        <a:pt x="23" y="107"/>
                      </a:cubicBezTo>
                      <a:close/>
                      <a:moveTo>
                        <a:pt x="2" y="3"/>
                      </a:moveTo>
                      <a:cubicBezTo>
                        <a:pt x="24" y="103"/>
                        <a:pt x="24" y="103"/>
                        <a:pt x="24" y="103"/>
                      </a:cubicBezTo>
                      <a:cubicBezTo>
                        <a:pt x="122" y="3"/>
                        <a:pt x="122" y="3"/>
                        <a:pt x="122" y="3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4" name="Freeform 101"/>
                <p:cNvSpPr>
                  <a:spLocks noEditPoints="1"/>
                </p:cNvSpPr>
                <p:nvPr/>
              </p:nvSpPr>
              <p:spPr bwMode="auto">
                <a:xfrm>
                  <a:off x="10887660" y="2499498"/>
                  <a:ext cx="171110" cy="211994"/>
                </a:xfrm>
                <a:custGeom>
                  <a:avLst/>
                  <a:gdLst>
                    <a:gd name="T0" fmla="*/ 4 w 101"/>
                    <a:gd name="T1" fmla="*/ 125 h 125"/>
                    <a:gd name="T2" fmla="*/ 3 w 101"/>
                    <a:gd name="T3" fmla="*/ 125 h 125"/>
                    <a:gd name="T4" fmla="*/ 3 w 101"/>
                    <a:gd name="T5" fmla="*/ 124 h 125"/>
                    <a:gd name="T6" fmla="*/ 0 w 101"/>
                    <a:gd name="T7" fmla="*/ 2 h 125"/>
                    <a:gd name="T8" fmla="*/ 1 w 101"/>
                    <a:gd name="T9" fmla="*/ 1 h 125"/>
                    <a:gd name="T10" fmla="*/ 2 w 101"/>
                    <a:gd name="T11" fmla="*/ 1 h 125"/>
                    <a:gd name="T12" fmla="*/ 101 w 101"/>
                    <a:gd name="T13" fmla="*/ 97 h 125"/>
                    <a:gd name="T14" fmla="*/ 101 w 101"/>
                    <a:gd name="T15" fmla="*/ 98 h 125"/>
                    <a:gd name="T16" fmla="*/ 100 w 101"/>
                    <a:gd name="T17" fmla="*/ 99 h 125"/>
                    <a:gd name="T18" fmla="*/ 4 w 101"/>
                    <a:gd name="T19" fmla="*/ 125 h 125"/>
                    <a:gd name="T20" fmla="*/ 4 w 101"/>
                    <a:gd name="T21" fmla="*/ 125 h 125"/>
                    <a:gd name="T22" fmla="*/ 3 w 101"/>
                    <a:gd name="T23" fmla="*/ 5 h 125"/>
                    <a:gd name="T24" fmla="*/ 5 w 101"/>
                    <a:gd name="T25" fmla="*/ 122 h 125"/>
                    <a:gd name="T26" fmla="*/ 97 w 101"/>
                    <a:gd name="T27" fmla="*/ 97 h 125"/>
                    <a:gd name="T28" fmla="*/ 3 w 101"/>
                    <a:gd name="T29" fmla="*/ 5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1" h="125">
                      <a:moveTo>
                        <a:pt x="4" y="125"/>
                      </a:moveTo>
                      <a:cubicBezTo>
                        <a:pt x="4" y="125"/>
                        <a:pt x="3" y="125"/>
                        <a:pt x="3" y="125"/>
                      </a:cubicBezTo>
                      <a:cubicBezTo>
                        <a:pt x="3" y="124"/>
                        <a:pt x="3" y="124"/>
                        <a:pt x="3" y="124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0"/>
                        <a:pt x="2" y="0"/>
                        <a:pt x="2" y="1"/>
                      </a:cubicBezTo>
                      <a:cubicBezTo>
                        <a:pt x="101" y="97"/>
                        <a:pt x="101" y="97"/>
                        <a:pt x="101" y="97"/>
                      </a:cubicBezTo>
                      <a:cubicBezTo>
                        <a:pt x="101" y="97"/>
                        <a:pt x="101" y="97"/>
                        <a:pt x="101" y="98"/>
                      </a:cubicBezTo>
                      <a:cubicBezTo>
                        <a:pt x="101" y="98"/>
                        <a:pt x="100" y="99"/>
                        <a:pt x="100" y="99"/>
                      </a:cubicBezTo>
                      <a:cubicBezTo>
                        <a:pt x="4" y="125"/>
                        <a:pt x="4" y="125"/>
                        <a:pt x="4" y="125"/>
                      </a:cubicBezTo>
                      <a:cubicBezTo>
                        <a:pt x="4" y="125"/>
                        <a:pt x="4" y="125"/>
                        <a:pt x="4" y="125"/>
                      </a:cubicBezTo>
                      <a:close/>
                      <a:moveTo>
                        <a:pt x="3" y="5"/>
                      </a:moveTo>
                      <a:cubicBezTo>
                        <a:pt x="5" y="122"/>
                        <a:pt x="5" y="122"/>
                        <a:pt x="5" y="122"/>
                      </a:cubicBezTo>
                      <a:cubicBezTo>
                        <a:pt x="97" y="97"/>
                        <a:pt x="97" y="97"/>
                        <a:pt x="97" y="97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5" name="Oval 102"/>
                <p:cNvSpPr>
                  <a:spLocks noChangeArrowheads="1"/>
                </p:cNvSpPr>
                <p:nvPr/>
              </p:nvSpPr>
              <p:spPr bwMode="auto">
                <a:xfrm>
                  <a:off x="10671122" y="2493442"/>
                  <a:ext cx="19686" cy="19686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6" name="Oval 103"/>
                <p:cNvSpPr>
                  <a:spLocks noChangeArrowheads="1"/>
                </p:cNvSpPr>
                <p:nvPr/>
              </p:nvSpPr>
              <p:spPr bwMode="auto">
                <a:xfrm>
                  <a:off x="10530298" y="2597924"/>
                  <a:ext cx="19686" cy="21199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7" name="Oval 104"/>
                <p:cNvSpPr>
                  <a:spLocks noChangeArrowheads="1"/>
                </p:cNvSpPr>
                <p:nvPr/>
              </p:nvSpPr>
              <p:spPr bwMode="auto">
                <a:xfrm>
                  <a:off x="10884631" y="2699378"/>
                  <a:ext cx="19686" cy="21199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8" name="Oval 105"/>
                <p:cNvSpPr>
                  <a:spLocks noChangeArrowheads="1"/>
                </p:cNvSpPr>
                <p:nvPr/>
              </p:nvSpPr>
              <p:spPr bwMode="auto">
                <a:xfrm>
                  <a:off x="10783176" y="2876544"/>
                  <a:ext cx="19686" cy="19686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9" name="Oval 106"/>
                <p:cNvSpPr>
                  <a:spLocks noChangeArrowheads="1"/>
                </p:cNvSpPr>
                <p:nvPr/>
              </p:nvSpPr>
              <p:spPr bwMode="auto">
                <a:xfrm>
                  <a:off x="10577239" y="2876544"/>
                  <a:ext cx="21199" cy="19686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20" name="Oval 107"/>
                <p:cNvSpPr>
                  <a:spLocks noChangeArrowheads="1"/>
                </p:cNvSpPr>
                <p:nvPr/>
              </p:nvSpPr>
              <p:spPr bwMode="auto">
                <a:xfrm>
                  <a:off x="11048169" y="2653951"/>
                  <a:ext cx="19686" cy="22714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21" name="Oval 108"/>
                <p:cNvSpPr>
                  <a:spLocks noChangeArrowheads="1"/>
                </p:cNvSpPr>
                <p:nvPr/>
              </p:nvSpPr>
              <p:spPr bwMode="auto">
                <a:xfrm>
                  <a:off x="11043626" y="2488898"/>
                  <a:ext cx="27256" cy="27256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22" name="Oval 109"/>
                <p:cNvSpPr>
                  <a:spLocks noChangeArrowheads="1"/>
                </p:cNvSpPr>
                <p:nvPr/>
              </p:nvSpPr>
              <p:spPr bwMode="auto">
                <a:xfrm>
                  <a:off x="11043626" y="2872002"/>
                  <a:ext cx="27256" cy="27256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23" name="Oval 110"/>
                <p:cNvSpPr>
                  <a:spLocks noChangeArrowheads="1"/>
                </p:cNvSpPr>
                <p:nvPr/>
              </p:nvSpPr>
              <p:spPr bwMode="auto">
                <a:xfrm>
                  <a:off x="10424301" y="2872002"/>
                  <a:ext cx="27256" cy="27256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24" name="Oval 111"/>
                <p:cNvSpPr>
                  <a:spLocks noChangeArrowheads="1"/>
                </p:cNvSpPr>
                <p:nvPr/>
              </p:nvSpPr>
              <p:spPr bwMode="auto">
                <a:xfrm>
                  <a:off x="10424301" y="2488898"/>
                  <a:ext cx="27256" cy="27256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25" name="Oval 112"/>
                <p:cNvSpPr>
                  <a:spLocks noChangeArrowheads="1"/>
                </p:cNvSpPr>
                <p:nvPr/>
              </p:nvSpPr>
              <p:spPr bwMode="auto">
                <a:xfrm>
                  <a:off x="10704436" y="2667579"/>
                  <a:ext cx="27256" cy="2574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26" name="Oval 113"/>
                <p:cNvSpPr>
                  <a:spLocks noChangeArrowheads="1"/>
                </p:cNvSpPr>
                <p:nvPr/>
              </p:nvSpPr>
              <p:spPr bwMode="auto">
                <a:xfrm>
                  <a:off x="10875546" y="2488898"/>
                  <a:ext cx="27256" cy="27256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27" name="Oval 114"/>
                <p:cNvSpPr>
                  <a:spLocks noChangeArrowheads="1"/>
                </p:cNvSpPr>
                <p:nvPr/>
              </p:nvSpPr>
              <p:spPr bwMode="auto">
                <a:xfrm>
                  <a:off x="10424301" y="2740262"/>
                  <a:ext cx="27256" cy="2574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  <p:pic>
          <p:nvPicPr>
            <p:cNvPr id="99" name="그림 98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846811" y="2571285"/>
              <a:ext cx="119582" cy="163479"/>
            </a:xfrm>
            <a:prstGeom prst="rect">
              <a:avLst/>
            </a:prstGeom>
            <a:effectLst>
              <a:reflection blurRad="6350" stA="50000" endA="300" endPos="55000" dir="5400000" sy="-100000" algn="bl" rotWithShape="0"/>
            </a:effectLst>
          </p:spPr>
        </p:pic>
      </p:grpSp>
      <p:grpSp>
        <p:nvGrpSpPr>
          <p:cNvPr id="132" name="그룹 131"/>
          <p:cNvGrpSpPr/>
          <p:nvPr/>
        </p:nvGrpSpPr>
        <p:grpSpPr>
          <a:xfrm>
            <a:off x="6243079" y="4595106"/>
            <a:ext cx="2262214" cy="1418984"/>
            <a:chOff x="4991646" y="5237690"/>
            <a:chExt cx="1875488" cy="1286175"/>
          </a:xfrm>
        </p:grpSpPr>
        <p:pic>
          <p:nvPicPr>
            <p:cNvPr id="133" name="Picture 2" descr="C:\Users\User\Desktop\Untitled-1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646" y="5237690"/>
              <a:ext cx="1875488" cy="1215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4" name="그룹 133"/>
            <p:cNvGrpSpPr/>
            <p:nvPr/>
          </p:nvGrpSpPr>
          <p:grpSpPr>
            <a:xfrm>
              <a:off x="5561305" y="6293243"/>
              <a:ext cx="1152935" cy="230622"/>
              <a:chOff x="7700414" y="1857163"/>
              <a:chExt cx="1422781" cy="312705"/>
            </a:xfrm>
          </p:grpSpPr>
          <p:sp>
            <p:nvSpPr>
              <p:cNvPr id="135" name="모서리가 둥근 직사각형 134"/>
              <p:cNvSpPr/>
              <p:nvPr/>
            </p:nvSpPr>
            <p:spPr>
              <a:xfrm>
                <a:off x="7700414" y="1857163"/>
                <a:ext cx="1422781" cy="312705"/>
              </a:xfrm>
              <a:prstGeom prst="roundRect">
                <a:avLst>
                  <a:gd name="adj" fmla="val 50000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7879476" y="1934446"/>
                <a:ext cx="1059451" cy="166435"/>
              </a:xfrm>
              <a:prstGeom prst="rect">
                <a:avLst/>
              </a:prstGeom>
              <a:no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>
                <a:defPPr>
                  <a:defRPr lang="ko-KR"/>
                </a:defPPr>
                <a:lvl1pPr algn="ctr" defTabSz="1083235" eaLnBrk="0" hangingPunct="0">
                  <a:lnSpc>
                    <a:spcPct val="80000"/>
                  </a:lnSpc>
                  <a:defRPr sz="1100" spc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Rix고딕 B" panose="02020603020101020101" pitchFamily="18" charset="-127"/>
                    <a:ea typeface="Rix고딕 B" panose="02020603020101020101" pitchFamily="18" charset="-127"/>
                  </a:defRPr>
                </a:lvl1pPr>
              </a:lstStyle>
              <a:p>
                <a:r>
                  <a:rPr lang="en-US" altLang="ko-KR" dirty="0" smtClean="0"/>
                  <a:t>Industrialization</a:t>
                </a:r>
                <a:endParaRPr lang="ko-KR" altLang="en-US" dirty="0"/>
              </a:p>
            </p:txBody>
          </p:sp>
        </p:grpSp>
      </p:grpSp>
      <p:grpSp>
        <p:nvGrpSpPr>
          <p:cNvPr id="137" name="그룹 136"/>
          <p:cNvGrpSpPr/>
          <p:nvPr/>
        </p:nvGrpSpPr>
        <p:grpSpPr>
          <a:xfrm>
            <a:off x="6732240" y="2564905"/>
            <a:ext cx="1714767" cy="970881"/>
            <a:chOff x="3128963" y="5702332"/>
            <a:chExt cx="1315200" cy="814133"/>
          </a:xfrm>
        </p:grpSpPr>
        <p:grpSp>
          <p:nvGrpSpPr>
            <p:cNvPr id="138" name="그룹 137"/>
            <p:cNvGrpSpPr/>
            <p:nvPr/>
          </p:nvGrpSpPr>
          <p:grpSpPr>
            <a:xfrm>
              <a:off x="3128963" y="6303108"/>
              <a:ext cx="1315200" cy="213357"/>
              <a:chOff x="7724940" y="1857163"/>
              <a:chExt cx="1373726" cy="312705"/>
            </a:xfrm>
          </p:grpSpPr>
          <p:sp>
            <p:nvSpPr>
              <p:cNvPr id="155" name="모서리가 둥근 직사각형 154"/>
              <p:cNvSpPr/>
              <p:nvPr/>
            </p:nvSpPr>
            <p:spPr>
              <a:xfrm>
                <a:off x="7724940" y="1857163"/>
                <a:ext cx="1373726" cy="312705"/>
              </a:xfrm>
              <a:prstGeom prst="roundRect">
                <a:avLst>
                  <a:gd name="adj" fmla="val 50000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8184467" y="1930946"/>
                <a:ext cx="449467" cy="166435"/>
              </a:xfrm>
              <a:prstGeom prst="rect">
                <a:avLst/>
              </a:prstGeom>
              <a:no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>
                <a:defPPr>
                  <a:defRPr lang="ko-KR"/>
                </a:defPPr>
                <a:lvl1pPr marL="0" algn="ctr" defTabSz="1000125" eaLnBrk="1" latinLnBrk="0" hangingPunct="1">
                  <a:lnSpc>
                    <a:spcPct val="80000"/>
                  </a:lnSpc>
                  <a:defRPr sz="800" spc="-50">
                    <a:ln>
                      <a:solidFill>
                        <a:srgbClr val="FFFF00">
                          <a:alpha val="0"/>
                        </a:srgb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나눔고딕OTF Bold"/>
                  </a:defRPr>
                </a:lvl1pPr>
                <a:lvl2pPr defTabSz="914400" eaLnBrk="1" hangingPunct="1"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defTabSz="914400" eaLnBrk="1" hangingPunct="1"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defTabSz="914400" eaLnBrk="1" hangingPunct="1"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defTabSz="914400" eaLnBrk="1" hangingPunct="1"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defTabSz="1083235" eaLnBrk="0" latinLnBrk="1" hangingPunct="0">
                  <a:defRPr/>
                </a:pPr>
                <a:r>
                  <a:rPr lang="en-US" altLang="ko-KR" sz="1100" spc="0" dirty="0" smtClean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Rix고딕 B" panose="02020603020101020101" pitchFamily="18" charset="-127"/>
                    <a:ea typeface="Rix고딕 B" panose="02020603020101020101" pitchFamily="18" charset="-127"/>
                    <a:cs typeface="+mn-cs"/>
                  </a:rPr>
                  <a:t>Big Data</a:t>
                </a:r>
                <a:endParaRPr lang="ko-KR" altLang="en-US" sz="1100" spc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Rix고딕 B" panose="02020603020101020101" pitchFamily="18" charset="-127"/>
                  <a:ea typeface="Rix고딕 B" panose="02020603020101020101" pitchFamily="18" charset="-127"/>
                  <a:cs typeface="+mn-cs"/>
                </a:endParaRPr>
              </a:p>
            </p:txBody>
          </p:sp>
        </p:grpSp>
        <p:grpSp>
          <p:nvGrpSpPr>
            <p:cNvPr id="139" name="그룹 138"/>
            <p:cNvGrpSpPr/>
            <p:nvPr/>
          </p:nvGrpSpPr>
          <p:grpSpPr>
            <a:xfrm>
              <a:off x="3197339" y="5702332"/>
              <a:ext cx="1173462" cy="552883"/>
              <a:chOff x="2972052" y="5705901"/>
              <a:chExt cx="1316073" cy="620074"/>
            </a:xfrm>
          </p:grpSpPr>
          <p:grpSp>
            <p:nvGrpSpPr>
              <p:cNvPr id="140" name="그룹 139"/>
              <p:cNvGrpSpPr/>
              <p:nvPr/>
            </p:nvGrpSpPr>
            <p:grpSpPr>
              <a:xfrm>
                <a:off x="2972052" y="5911373"/>
                <a:ext cx="414602" cy="414602"/>
                <a:chOff x="716934" y="4006612"/>
                <a:chExt cx="737722" cy="737722"/>
              </a:xfrm>
            </p:grpSpPr>
            <p:grpSp>
              <p:nvGrpSpPr>
                <p:cNvPr id="151" name="그룹 150"/>
                <p:cNvGrpSpPr/>
                <p:nvPr/>
              </p:nvGrpSpPr>
              <p:grpSpPr>
                <a:xfrm>
                  <a:off x="716934" y="4006612"/>
                  <a:ext cx="737722" cy="737722"/>
                  <a:chOff x="519578" y="2332910"/>
                  <a:chExt cx="737722" cy="737722"/>
                </a:xfrm>
              </p:grpSpPr>
              <p:sp>
                <p:nvSpPr>
                  <p:cNvPr id="153" name="타원 152"/>
                  <p:cNvSpPr/>
                  <p:nvPr/>
                </p:nvSpPr>
                <p:spPr>
                  <a:xfrm>
                    <a:off x="519578" y="2332910"/>
                    <a:ext cx="737722" cy="737722"/>
                  </a:xfrm>
                  <a:prstGeom prst="ellipse">
                    <a:avLst/>
                  </a:prstGeom>
                  <a:solidFill>
                    <a:srgbClr val="0070C0">
                      <a:alpha val="50196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154" name="타원 153"/>
                  <p:cNvSpPr/>
                  <p:nvPr/>
                </p:nvSpPr>
                <p:spPr>
                  <a:xfrm>
                    <a:off x="572918" y="2386250"/>
                    <a:ext cx="631042" cy="631042"/>
                  </a:xfrm>
                  <a:prstGeom prst="ellipse">
                    <a:avLst/>
                  </a:prstGeom>
                  <a:solidFill>
                    <a:srgbClr val="0070C0">
                      <a:alpha val="69804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</p:grpSp>
            <p:sp>
              <p:nvSpPr>
                <p:cNvPr id="152" name="TextBox 2"/>
                <p:cNvSpPr txBox="1">
                  <a:spLocks noChangeArrowheads="1"/>
                </p:cNvSpPr>
                <p:nvPr/>
              </p:nvSpPr>
              <p:spPr bwMode="auto">
                <a:xfrm>
                  <a:off x="769680" y="4108837"/>
                  <a:ext cx="639966" cy="566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defPPr>
                    <a:defRPr lang="ko-KR"/>
                  </a:defPPr>
                  <a:lvl1pPr algn="ctr">
                    <a:spcBef>
                      <a:spcPct val="20000"/>
                    </a:spcBef>
                    <a:buClr>
                      <a:srgbClr val="2C95DD"/>
                    </a:buClr>
                    <a:defRPr kumimoji="0" sz="110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Rix고딕 B" panose="02020603020101020101" pitchFamily="18" charset="-127"/>
                      <a:ea typeface="Rix고딕 B" panose="02020603020101020101" pitchFamily="18" charset="-127"/>
                    </a:defRPr>
                  </a:lvl1pPr>
                  <a:lvl2pPr marL="742950" indent="-285750" eaLnBrk="0" hangingPunct="0">
                    <a:defRPr kumimoji="1">
                      <a:latin typeface="굴림" charset="-127"/>
                      <a:ea typeface="굴림" charset="-127"/>
                    </a:defRPr>
                  </a:lvl2pPr>
                  <a:lvl3pPr marL="1143000" indent="-228600" eaLnBrk="0" hangingPunct="0">
                    <a:defRPr kumimoji="1">
                      <a:latin typeface="굴림" charset="-127"/>
                      <a:ea typeface="굴림" charset="-127"/>
                    </a:defRPr>
                  </a:lvl3pPr>
                  <a:lvl4pPr marL="1600200" indent="-228600" eaLnBrk="0" hangingPunct="0">
                    <a:defRPr kumimoji="1">
                      <a:latin typeface="굴림" charset="-127"/>
                      <a:ea typeface="굴림" charset="-127"/>
                    </a:defRPr>
                  </a:lvl4pPr>
                  <a:lvl5pPr marL="2057400" indent="-228600" eaLnBrk="0" hangingPunct="0">
                    <a:defRPr kumimoji="1">
                      <a:latin typeface="굴림" charset="-127"/>
                      <a:ea typeface="굴림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latin typeface="굴림" charset="-127"/>
                      <a:ea typeface="굴림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latin typeface="굴림" charset="-127"/>
                      <a:ea typeface="굴림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latin typeface="굴림" charset="-127"/>
                      <a:ea typeface="굴림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latin typeface="굴림" charset="-127"/>
                      <a:ea typeface="굴림" charset="-127"/>
                    </a:defRPr>
                  </a:lvl9pPr>
                </a:lstStyle>
                <a:p>
                  <a:r>
                    <a:rPr lang="en-US" altLang="ko-KR" dirty="0"/>
                    <a:t>Maritime</a:t>
                  </a:r>
                  <a:endParaRPr lang="ko-KR" altLang="en-US" dirty="0"/>
                </a:p>
              </p:txBody>
            </p:sp>
          </p:grpSp>
          <p:grpSp>
            <p:nvGrpSpPr>
              <p:cNvPr id="141" name="그룹 140"/>
              <p:cNvGrpSpPr/>
              <p:nvPr/>
            </p:nvGrpSpPr>
            <p:grpSpPr>
              <a:xfrm>
                <a:off x="3422787" y="5705901"/>
                <a:ext cx="414602" cy="429311"/>
                <a:chOff x="716934" y="4006612"/>
                <a:chExt cx="737722" cy="763894"/>
              </a:xfrm>
            </p:grpSpPr>
            <p:grpSp>
              <p:nvGrpSpPr>
                <p:cNvPr id="147" name="그룹 146"/>
                <p:cNvGrpSpPr/>
                <p:nvPr/>
              </p:nvGrpSpPr>
              <p:grpSpPr>
                <a:xfrm>
                  <a:off x="716934" y="4006612"/>
                  <a:ext cx="737722" cy="737722"/>
                  <a:chOff x="519578" y="2332910"/>
                  <a:chExt cx="737722" cy="737722"/>
                </a:xfrm>
              </p:grpSpPr>
              <p:sp>
                <p:nvSpPr>
                  <p:cNvPr id="149" name="타원 148"/>
                  <p:cNvSpPr/>
                  <p:nvPr/>
                </p:nvSpPr>
                <p:spPr>
                  <a:xfrm>
                    <a:off x="519578" y="2332910"/>
                    <a:ext cx="737722" cy="737722"/>
                  </a:xfrm>
                  <a:prstGeom prst="ellipse">
                    <a:avLst/>
                  </a:prstGeom>
                  <a:solidFill>
                    <a:srgbClr val="0070C0">
                      <a:alpha val="50196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150" name="타원 149"/>
                  <p:cNvSpPr/>
                  <p:nvPr/>
                </p:nvSpPr>
                <p:spPr>
                  <a:xfrm>
                    <a:off x="572918" y="2386250"/>
                    <a:ext cx="631042" cy="631042"/>
                  </a:xfrm>
                  <a:prstGeom prst="ellipse">
                    <a:avLst/>
                  </a:prstGeom>
                  <a:solidFill>
                    <a:srgbClr val="0070C0">
                      <a:alpha val="69804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</p:grpSp>
            <p:sp>
              <p:nvSpPr>
                <p:cNvPr id="148" name="TextBox 2"/>
                <p:cNvSpPr txBox="1">
                  <a:spLocks noChangeArrowheads="1"/>
                </p:cNvSpPr>
                <p:nvPr/>
              </p:nvSpPr>
              <p:spPr bwMode="auto">
                <a:xfrm>
                  <a:off x="769680" y="4203968"/>
                  <a:ext cx="639966" cy="566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defPPr>
                    <a:defRPr lang="ko-KR"/>
                  </a:defPPr>
                  <a:lvl1pPr algn="ctr">
                    <a:spcBef>
                      <a:spcPct val="20000"/>
                    </a:spcBef>
                    <a:buClr>
                      <a:srgbClr val="2C95DD"/>
                    </a:buClr>
                    <a:defRPr kumimoji="0" sz="110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Rix고딕 B" panose="02020603020101020101" pitchFamily="18" charset="-127"/>
                      <a:ea typeface="Rix고딕 B" panose="02020603020101020101" pitchFamily="18" charset="-127"/>
                    </a:defRPr>
                  </a:lvl1pPr>
                  <a:lvl2pPr marL="742950" indent="-285750" eaLnBrk="0" hangingPunct="0">
                    <a:defRPr kumimoji="1">
                      <a:latin typeface="굴림" charset="-127"/>
                      <a:ea typeface="굴림" charset="-127"/>
                    </a:defRPr>
                  </a:lvl2pPr>
                  <a:lvl3pPr marL="1143000" indent="-228600" eaLnBrk="0" hangingPunct="0">
                    <a:defRPr kumimoji="1">
                      <a:latin typeface="굴림" charset="-127"/>
                      <a:ea typeface="굴림" charset="-127"/>
                    </a:defRPr>
                  </a:lvl3pPr>
                  <a:lvl4pPr marL="1600200" indent="-228600" eaLnBrk="0" hangingPunct="0">
                    <a:defRPr kumimoji="1">
                      <a:latin typeface="굴림" charset="-127"/>
                      <a:ea typeface="굴림" charset="-127"/>
                    </a:defRPr>
                  </a:lvl4pPr>
                  <a:lvl5pPr marL="2057400" indent="-228600" eaLnBrk="0" hangingPunct="0">
                    <a:defRPr kumimoji="1">
                      <a:latin typeface="굴림" charset="-127"/>
                      <a:ea typeface="굴림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latin typeface="굴림" charset="-127"/>
                      <a:ea typeface="굴림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latin typeface="굴림" charset="-127"/>
                      <a:ea typeface="굴림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latin typeface="굴림" charset="-127"/>
                      <a:ea typeface="굴림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latin typeface="굴림" charset="-127"/>
                      <a:ea typeface="굴림" charset="-127"/>
                    </a:defRPr>
                  </a:lvl9pPr>
                </a:lstStyle>
                <a:p>
                  <a:r>
                    <a:rPr lang="en-US" altLang="ko-KR" dirty="0"/>
                    <a:t>Fisheries</a:t>
                  </a:r>
                  <a:endParaRPr lang="ko-KR" altLang="en-US" dirty="0"/>
                </a:p>
              </p:txBody>
            </p:sp>
          </p:grpSp>
          <p:grpSp>
            <p:nvGrpSpPr>
              <p:cNvPr id="142" name="그룹 141"/>
              <p:cNvGrpSpPr/>
              <p:nvPr/>
            </p:nvGrpSpPr>
            <p:grpSpPr>
              <a:xfrm>
                <a:off x="3873523" y="5911373"/>
                <a:ext cx="414602" cy="414602"/>
                <a:chOff x="716934" y="4006612"/>
                <a:chExt cx="737722" cy="737722"/>
              </a:xfrm>
            </p:grpSpPr>
            <p:grpSp>
              <p:nvGrpSpPr>
                <p:cNvPr id="143" name="그룹 142"/>
                <p:cNvGrpSpPr/>
                <p:nvPr/>
              </p:nvGrpSpPr>
              <p:grpSpPr>
                <a:xfrm>
                  <a:off x="716934" y="4006612"/>
                  <a:ext cx="737722" cy="737722"/>
                  <a:chOff x="519578" y="2332910"/>
                  <a:chExt cx="737722" cy="737722"/>
                </a:xfrm>
              </p:grpSpPr>
              <p:sp>
                <p:nvSpPr>
                  <p:cNvPr id="145" name="타원 144"/>
                  <p:cNvSpPr/>
                  <p:nvPr/>
                </p:nvSpPr>
                <p:spPr>
                  <a:xfrm>
                    <a:off x="519578" y="2332910"/>
                    <a:ext cx="737722" cy="737722"/>
                  </a:xfrm>
                  <a:prstGeom prst="ellipse">
                    <a:avLst/>
                  </a:prstGeom>
                  <a:solidFill>
                    <a:srgbClr val="0070C0">
                      <a:alpha val="50196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146" name="타원 145"/>
                  <p:cNvSpPr/>
                  <p:nvPr/>
                </p:nvSpPr>
                <p:spPr>
                  <a:xfrm>
                    <a:off x="572918" y="2386250"/>
                    <a:ext cx="631042" cy="631042"/>
                  </a:xfrm>
                  <a:prstGeom prst="ellipse">
                    <a:avLst/>
                  </a:prstGeom>
                  <a:solidFill>
                    <a:srgbClr val="0070C0">
                      <a:alpha val="69804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</p:grpSp>
            <p:sp>
              <p:nvSpPr>
                <p:cNvPr id="144" name="TextBox 2"/>
                <p:cNvSpPr txBox="1">
                  <a:spLocks noChangeArrowheads="1"/>
                </p:cNvSpPr>
                <p:nvPr/>
              </p:nvSpPr>
              <p:spPr bwMode="auto">
                <a:xfrm>
                  <a:off x="769680" y="4203968"/>
                  <a:ext cx="639966" cy="2832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defPPr>
                    <a:defRPr lang="ko-KR"/>
                  </a:defPPr>
                  <a:lvl1pPr algn="ctr">
                    <a:spcBef>
                      <a:spcPct val="20000"/>
                    </a:spcBef>
                    <a:buClr>
                      <a:srgbClr val="2C95DD"/>
                    </a:buClr>
                    <a:defRPr kumimoji="0" sz="110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Rix고딕 B" panose="02020603020101020101" pitchFamily="18" charset="-127"/>
                      <a:ea typeface="Rix고딕 B" panose="02020603020101020101" pitchFamily="18" charset="-127"/>
                    </a:defRPr>
                  </a:lvl1pPr>
                  <a:lvl2pPr marL="742950" indent="-285750" eaLnBrk="0" hangingPunct="0">
                    <a:defRPr kumimoji="1">
                      <a:latin typeface="굴림" charset="-127"/>
                      <a:ea typeface="굴림" charset="-127"/>
                    </a:defRPr>
                  </a:lvl2pPr>
                  <a:lvl3pPr marL="1143000" indent="-228600" eaLnBrk="0" hangingPunct="0">
                    <a:defRPr kumimoji="1">
                      <a:latin typeface="굴림" charset="-127"/>
                      <a:ea typeface="굴림" charset="-127"/>
                    </a:defRPr>
                  </a:lvl3pPr>
                  <a:lvl4pPr marL="1600200" indent="-228600" eaLnBrk="0" hangingPunct="0">
                    <a:defRPr kumimoji="1">
                      <a:latin typeface="굴림" charset="-127"/>
                      <a:ea typeface="굴림" charset="-127"/>
                    </a:defRPr>
                  </a:lvl4pPr>
                  <a:lvl5pPr marL="2057400" indent="-228600" eaLnBrk="0" hangingPunct="0">
                    <a:defRPr kumimoji="1">
                      <a:latin typeface="굴림" charset="-127"/>
                      <a:ea typeface="굴림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latin typeface="굴림" charset="-127"/>
                      <a:ea typeface="굴림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latin typeface="굴림" charset="-127"/>
                      <a:ea typeface="굴림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latin typeface="굴림" charset="-127"/>
                      <a:ea typeface="굴림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latin typeface="굴림" charset="-127"/>
                      <a:ea typeface="굴림" charset="-127"/>
                    </a:defRPr>
                  </a:lvl9pPr>
                </a:lstStyle>
                <a:p>
                  <a:r>
                    <a:rPr lang="en-US" altLang="ko-KR" dirty="0"/>
                    <a:t>Safety</a:t>
                  </a:r>
                  <a:endParaRPr lang="ko-KR" altLang="en-US" dirty="0"/>
                </a:p>
              </p:txBody>
            </p:sp>
          </p:grpSp>
        </p:grpSp>
      </p:grpSp>
      <p:grpSp>
        <p:nvGrpSpPr>
          <p:cNvPr id="157" name="그룹 156"/>
          <p:cNvGrpSpPr/>
          <p:nvPr/>
        </p:nvGrpSpPr>
        <p:grpSpPr>
          <a:xfrm rot="16200000" flipH="1">
            <a:off x="6410621" y="5212275"/>
            <a:ext cx="95095" cy="578226"/>
            <a:chOff x="4702304" y="2438400"/>
            <a:chExt cx="121920" cy="932091"/>
          </a:xfrm>
        </p:grpSpPr>
        <p:cxnSp>
          <p:nvCxnSpPr>
            <p:cNvPr id="158" name="직선 화살표 연결선 157"/>
            <p:cNvCxnSpPr/>
            <p:nvPr/>
          </p:nvCxnSpPr>
          <p:spPr>
            <a:xfrm>
              <a:off x="4702304" y="2461260"/>
              <a:ext cx="0" cy="909231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직선 화살표 연결선 158"/>
            <p:cNvCxnSpPr/>
            <p:nvPr/>
          </p:nvCxnSpPr>
          <p:spPr>
            <a:xfrm flipV="1">
              <a:off x="4824224" y="2438400"/>
              <a:ext cx="0" cy="909231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그룹 159"/>
          <p:cNvGrpSpPr/>
          <p:nvPr/>
        </p:nvGrpSpPr>
        <p:grpSpPr>
          <a:xfrm rot="5400000" flipH="1">
            <a:off x="6399478" y="2752400"/>
            <a:ext cx="97203" cy="565691"/>
            <a:chOff x="4702304" y="2438400"/>
            <a:chExt cx="121920" cy="932091"/>
          </a:xfrm>
        </p:grpSpPr>
        <p:cxnSp>
          <p:nvCxnSpPr>
            <p:cNvPr id="161" name="직선 화살표 연결선 160"/>
            <p:cNvCxnSpPr/>
            <p:nvPr/>
          </p:nvCxnSpPr>
          <p:spPr>
            <a:xfrm>
              <a:off x="4702304" y="2461260"/>
              <a:ext cx="0" cy="909231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직선 화살표 연결선 161"/>
            <p:cNvCxnSpPr/>
            <p:nvPr/>
          </p:nvCxnSpPr>
          <p:spPr>
            <a:xfrm flipV="1">
              <a:off x="4824224" y="2438400"/>
              <a:ext cx="0" cy="909231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그룹 162"/>
          <p:cNvGrpSpPr/>
          <p:nvPr/>
        </p:nvGrpSpPr>
        <p:grpSpPr>
          <a:xfrm rot="5400000" flipH="1">
            <a:off x="6393726" y="1820434"/>
            <a:ext cx="97203" cy="565691"/>
            <a:chOff x="4702304" y="2438400"/>
            <a:chExt cx="121920" cy="932091"/>
          </a:xfrm>
        </p:grpSpPr>
        <p:cxnSp>
          <p:nvCxnSpPr>
            <p:cNvPr id="164" name="직선 화살표 연결선 163"/>
            <p:cNvCxnSpPr/>
            <p:nvPr/>
          </p:nvCxnSpPr>
          <p:spPr>
            <a:xfrm>
              <a:off x="4702304" y="2461260"/>
              <a:ext cx="0" cy="909231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직선 화살표 연결선 164"/>
            <p:cNvCxnSpPr/>
            <p:nvPr/>
          </p:nvCxnSpPr>
          <p:spPr>
            <a:xfrm flipV="1">
              <a:off x="4824224" y="2438400"/>
              <a:ext cx="0" cy="909231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그룹 165"/>
          <p:cNvGrpSpPr/>
          <p:nvPr/>
        </p:nvGrpSpPr>
        <p:grpSpPr>
          <a:xfrm rot="5400000" flipH="1">
            <a:off x="6364477" y="3981384"/>
            <a:ext cx="97203" cy="565691"/>
            <a:chOff x="4702304" y="2438400"/>
            <a:chExt cx="121920" cy="932091"/>
          </a:xfrm>
        </p:grpSpPr>
        <p:cxnSp>
          <p:nvCxnSpPr>
            <p:cNvPr id="167" name="직선 화살표 연결선 166"/>
            <p:cNvCxnSpPr/>
            <p:nvPr/>
          </p:nvCxnSpPr>
          <p:spPr>
            <a:xfrm>
              <a:off x="4702304" y="2461260"/>
              <a:ext cx="0" cy="909231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직선 화살표 연결선 167"/>
            <p:cNvCxnSpPr/>
            <p:nvPr/>
          </p:nvCxnSpPr>
          <p:spPr>
            <a:xfrm flipV="1">
              <a:off x="4824224" y="2438400"/>
              <a:ext cx="0" cy="909231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9" name="타원 168"/>
          <p:cNvSpPr/>
          <p:nvPr/>
        </p:nvSpPr>
        <p:spPr>
          <a:xfrm rot="10800000">
            <a:off x="1929558" y="29867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0" name="직사각형 169"/>
          <p:cNvSpPr/>
          <p:nvPr/>
        </p:nvSpPr>
        <p:spPr>
          <a:xfrm rot="10800000">
            <a:off x="3271" y="261937"/>
            <a:ext cx="2389609" cy="9905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1" name="직사각형 170"/>
          <p:cNvSpPr/>
          <p:nvPr/>
        </p:nvSpPr>
        <p:spPr>
          <a:xfrm rot="10800000">
            <a:off x="5358" y="335336"/>
            <a:ext cx="2393702" cy="838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2" name="TextBox 171"/>
          <p:cNvSpPr txBox="1"/>
          <p:nvPr/>
        </p:nvSpPr>
        <p:spPr>
          <a:xfrm>
            <a:off x="179512" y="332656"/>
            <a:ext cx="23918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Franklin Gothic Demi" pitchFamily="34" charset="0"/>
                <a:ea typeface="HY헤드라인M" pitchFamily="18" charset="-127"/>
              </a:rPr>
              <a:t>3</a:t>
            </a:r>
            <a:r>
              <a:rPr lang="en-US" altLang="ko-KR" sz="3200" dirty="0" smtClean="0">
                <a:latin typeface="Franklin Gothic Demi" pitchFamily="34" charset="0"/>
                <a:ea typeface="HY헤드라인M" pitchFamily="18" charset="-127"/>
              </a:rPr>
              <a:t>. P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rovision of MSD Service</a:t>
            </a:r>
          </a:p>
        </p:txBody>
      </p:sp>
    </p:spTree>
    <p:extLst>
      <p:ext uri="{BB962C8B-B14F-4D97-AF65-F5344CB8AC3E}">
        <p14:creationId xmlns:p14="http://schemas.microsoft.com/office/powerpoint/2010/main" val="75339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모서리가 둥근 직사각형 16"/>
          <p:cNvSpPr/>
          <p:nvPr/>
        </p:nvSpPr>
        <p:spPr>
          <a:xfrm>
            <a:off x="395536" y="620688"/>
            <a:ext cx="8352928" cy="5616624"/>
          </a:xfrm>
          <a:prstGeom prst="roundRect">
            <a:avLst>
              <a:gd name="adj" fmla="val 5644"/>
            </a:avLst>
          </a:prstGeom>
          <a:blipFill>
            <a:blip r:embed="rId3" cstate="print">
              <a:lum bright="50000" contrast="-50000"/>
            </a:blip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/>
          <p:cNvSpPr/>
          <p:nvPr/>
        </p:nvSpPr>
        <p:spPr>
          <a:xfrm>
            <a:off x="6314182" y="562845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755953" y="5591621"/>
            <a:ext cx="2389609" cy="9898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6752680" y="5662613"/>
            <a:ext cx="2393702" cy="84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 descr="사본 -해양수산부-국립해양조사원_영_좌우-[변환됨]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206" y="5772472"/>
            <a:ext cx="2448272" cy="607740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 rot="10800000">
            <a:off x="1929558" y="29867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 rot="10800000">
            <a:off x="3271" y="261937"/>
            <a:ext cx="2389609" cy="9905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 rot="10800000">
            <a:off x="5358" y="335336"/>
            <a:ext cx="2393702" cy="838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6535" y="1386775"/>
            <a:ext cx="4495505" cy="2361062"/>
          </a:xfrm>
          <a:prstGeom prst="rect">
            <a:avLst/>
          </a:prstGeom>
        </p:spPr>
      </p:pic>
      <p:grpSp>
        <p:nvGrpSpPr>
          <p:cNvPr id="40" name="그룹 174"/>
          <p:cNvGrpSpPr/>
          <p:nvPr/>
        </p:nvGrpSpPr>
        <p:grpSpPr>
          <a:xfrm>
            <a:off x="7111949" y="1834181"/>
            <a:ext cx="1400821" cy="1594819"/>
            <a:chOff x="1869632" y="3902394"/>
            <a:chExt cx="1517556" cy="1594819"/>
          </a:xfrm>
        </p:grpSpPr>
        <p:sp>
          <p:nvSpPr>
            <p:cNvPr id="41" name="모서리가 접힌 도형 40"/>
            <p:cNvSpPr/>
            <p:nvPr/>
          </p:nvSpPr>
          <p:spPr>
            <a:xfrm>
              <a:off x="1869632" y="3902394"/>
              <a:ext cx="1517556" cy="1594819"/>
            </a:xfrm>
            <a:prstGeom prst="foldedCorner">
              <a:avLst>
                <a:gd name="adj" fmla="val 8787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</a:endParaRPr>
            </a:p>
          </p:txBody>
        </p:sp>
        <p:pic>
          <p:nvPicPr>
            <p:cNvPr id="42" name="_x109742160" descr="EMB00001ce0190c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820" y="3970766"/>
              <a:ext cx="1429180" cy="1166805"/>
            </a:xfrm>
            <a:prstGeom prst="rect">
              <a:avLst/>
            </a:prstGeom>
            <a:noFill/>
          </p:spPr>
        </p:pic>
      </p:grpSp>
      <p:grpSp>
        <p:nvGrpSpPr>
          <p:cNvPr id="46" name="그룹 172"/>
          <p:cNvGrpSpPr/>
          <p:nvPr/>
        </p:nvGrpSpPr>
        <p:grpSpPr>
          <a:xfrm>
            <a:off x="3995936" y="4293096"/>
            <a:ext cx="1400821" cy="1594819"/>
            <a:chOff x="4976804" y="3902394"/>
            <a:chExt cx="1517556" cy="1594819"/>
          </a:xfrm>
        </p:grpSpPr>
        <p:sp>
          <p:nvSpPr>
            <p:cNvPr id="47" name="모서리가 접힌 도형 46"/>
            <p:cNvSpPr/>
            <p:nvPr/>
          </p:nvSpPr>
          <p:spPr>
            <a:xfrm>
              <a:off x="4976804" y="3902394"/>
              <a:ext cx="1517556" cy="1594819"/>
            </a:xfrm>
            <a:prstGeom prst="foldedCorner">
              <a:avLst>
                <a:gd name="adj" fmla="val 8787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</a:endParaRPr>
            </a:p>
          </p:txBody>
        </p:sp>
        <p:pic>
          <p:nvPicPr>
            <p:cNvPr id="48" name="_x109742160" descr="EMB00001ce0190e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5745" y="3970767"/>
              <a:ext cx="1399675" cy="1159160"/>
            </a:xfrm>
            <a:prstGeom prst="rect">
              <a:avLst/>
            </a:prstGeom>
            <a:noFill/>
          </p:spPr>
        </p:pic>
      </p:grpSp>
      <p:grpSp>
        <p:nvGrpSpPr>
          <p:cNvPr id="52" name="그룹 170"/>
          <p:cNvGrpSpPr/>
          <p:nvPr/>
        </p:nvGrpSpPr>
        <p:grpSpPr>
          <a:xfrm>
            <a:off x="6228184" y="4138437"/>
            <a:ext cx="1400821" cy="1594819"/>
            <a:chOff x="8072761" y="3902394"/>
            <a:chExt cx="1517556" cy="1594819"/>
          </a:xfrm>
        </p:grpSpPr>
        <p:sp>
          <p:nvSpPr>
            <p:cNvPr id="53" name="모서리가 접힌 도형 52"/>
            <p:cNvSpPr/>
            <p:nvPr/>
          </p:nvSpPr>
          <p:spPr>
            <a:xfrm>
              <a:off x="8072761" y="3902394"/>
              <a:ext cx="1517556" cy="1594819"/>
            </a:xfrm>
            <a:prstGeom prst="foldedCorner">
              <a:avLst>
                <a:gd name="adj" fmla="val 8787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</a:endParaRPr>
            </a:p>
          </p:txBody>
        </p:sp>
        <p:pic>
          <p:nvPicPr>
            <p:cNvPr id="54" name="_x109742160" descr="EMB00001ce01910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454" y="3970768"/>
              <a:ext cx="1414170" cy="1165738"/>
            </a:xfrm>
            <a:prstGeom prst="rect">
              <a:avLst/>
            </a:prstGeom>
            <a:noFill/>
          </p:spPr>
        </p:pic>
      </p:grpSp>
      <p:pic>
        <p:nvPicPr>
          <p:cNvPr id="55" name="그림 5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4427984" y="1064505"/>
            <a:ext cx="1008112" cy="2364495"/>
          </a:xfrm>
          <a:prstGeom prst="rect">
            <a:avLst/>
          </a:prstGeom>
          <a:effectLst>
            <a:outerShdw dist="25400" dir="2700000" algn="tl" rotWithShape="0">
              <a:prstClr val="black">
                <a:alpha val="96000"/>
              </a:prstClr>
            </a:outerShdw>
            <a:reflection blurRad="6350" stA="39000" endPos="9000" dir="5400000" sy="-100000" algn="bl" rotWithShape="0"/>
          </a:effectLst>
        </p:spPr>
      </p:pic>
      <p:grpSp>
        <p:nvGrpSpPr>
          <p:cNvPr id="64" name="그룹 198"/>
          <p:cNvGrpSpPr/>
          <p:nvPr/>
        </p:nvGrpSpPr>
        <p:grpSpPr>
          <a:xfrm>
            <a:off x="420480" y="3597611"/>
            <a:ext cx="1467068" cy="1594819"/>
            <a:chOff x="7866951" y="1636562"/>
            <a:chExt cx="1589324" cy="1594819"/>
          </a:xfrm>
        </p:grpSpPr>
        <p:sp>
          <p:nvSpPr>
            <p:cNvPr id="65" name="모서리가 접힌 도형 64"/>
            <p:cNvSpPr/>
            <p:nvPr/>
          </p:nvSpPr>
          <p:spPr>
            <a:xfrm>
              <a:off x="7911458" y="1636562"/>
              <a:ext cx="1517556" cy="1594819"/>
            </a:xfrm>
            <a:prstGeom prst="foldedCorner">
              <a:avLst>
                <a:gd name="adj" fmla="val 8787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66" name="직사각형 65"/>
            <p:cNvSpPr/>
            <p:nvPr/>
          </p:nvSpPr>
          <p:spPr>
            <a:xfrm>
              <a:off x="7866951" y="2905053"/>
              <a:ext cx="158932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00" dirty="0" smtClean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Franklin Gothic Demi" pitchFamily="34" charset="0"/>
                  <a:ea typeface="Rix고딕 M" panose="02020603020101020101" pitchFamily="18" charset="-127"/>
                </a:rPr>
                <a:t>Jurisdictional Sea Area</a:t>
              </a:r>
              <a:endParaRPr lang="ko-KR" altLang="en-US" sz="10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black"/>
                </a:solidFill>
                <a:latin typeface="Franklin Gothic Demi" pitchFamily="34" charset="0"/>
                <a:ea typeface="Rix고딕 M" panose="02020603020101020101" pitchFamily="18" charset="-127"/>
              </a:endParaRPr>
            </a:p>
          </p:txBody>
        </p:sp>
        <p:pic>
          <p:nvPicPr>
            <p:cNvPr id="67" name="_x109742160" descr="EMB00001ce01908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8429" y="1700842"/>
              <a:ext cx="1383446" cy="1155172"/>
            </a:xfrm>
            <a:prstGeom prst="rect">
              <a:avLst/>
            </a:prstGeom>
            <a:noFill/>
          </p:spPr>
        </p:pic>
      </p:grpSp>
      <p:sp>
        <p:nvSpPr>
          <p:cNvPr id="68" name="직사각형 67"/>
          <p:cNvSpPr/>
          <p:nvPr/>
        </p:nvSpPr>
        <p:spPr>
          <a:xfrm>
            <a:off x="7439632" y="3182779"/>
            <a:ext cx="9044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000" dirty="0">
                <a:latin typeface="Franklin Gothic Demi" pitchFamily="34" charset="0"/>
                <a:ea typeface="HY헤드라인M" pitchFamily="18" charset="-127"/>
              </a:rPr>
              <a:t>Marine Farm</a:t>
            </a:r>
            <a:endParaRPr lang="ko-KR" altLang="en-US" sz="1000" dirty="0">
              <a:latin typeface="Franklin Gothic Demi" pitchFamily="34" charset="0"/>
              <a:ea typeface="HY헤드라인M" pitchFamily="18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4431400" y="5559043"/>
            <a:ext cx="5453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000" dirty="0" smtClean="0">
                <a:latin typeface="Franklin Gothic Demi" pitchFamily="34" charset="0"/>
                <a:ea typeface="HY헤드라인M" pitchFamily="18" charset="-127"/>
              </a:rPr>
              <a:t>Wreck</a:t>
            </a:r>
          </a:p>
        </p:txBody>
      </p:sp>
      <p:sp>
        <p:nvSpPr>
          <p:cNvPr id="72" name="직사각형 71"/>
          <p:cNvSpPr/>
          <p:nvPr/>
        </p:nvSpPr>
        <p:spPr>
          <a:xfrm>
            <a:off x="6149578" y="5415027"/>
            <a:ext cx="15712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000" dirty="0" smtClean="0">
                <a:latin typeface="Franklin Gothic Demi" pitchFamily="34" charset="0"/>
                <a:ea typeface="HY헤드라인M" pitchFamily="18" charset="-127"/>
              </a:rPr>
              <a:t>Marine Leisure Facilities</a:t>
            </a:r>
          </a:p>
        </p:txBody>
      </p:sp>
      <p:grpSp>
        <p:nvGrpSpPr>
          <p:cNvPr id="36" name="그룹 175"/>
          <p:cNvGrpSpPr/>
          <p:nvPr/>
        </p:nvGrpSpPr>
        <p:grpSpPr>
          <a:xfrm>
            <a:off x="7308908" y="3655704"/>
            <a:ext cx="1400821" cy="1594819"/>
            <a:chOff x="307330" y="3902394"/>
            <a:chExt cx="1517556" cy="1594819"/>
          </a:xfrm>
        </p:grpSpPr>
        <p:sp>
          <p:nvSpPr>
            <p:cNvPr id="37" name="모서리가 접힌 도형 36"/>
            <p:cNvSpPr/>
            <p:nvPr/>
          </p:nvSpPr>
          <p:spPr>
            <a:xfrm>
              <a:off x="307330" y="3902394"/>
              <a:ext cx="1517556" cy="1594819"/>
            </a:xfrm>
            <a:prstGeom prst="foldedCorner">
              <a:avLst>
                <a:gd name="adj" fmla="val 8787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</a:endParaRPr>
            </a:p>
          </p:txBody>
        </p:sp>
        <p:pic>
          <p:nvPicPr>
            <p:cNvPr id="38" name="_x109742160" descr="EMB00001ce0190a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10" y="3970767"/>
              <a:ext cx="1445397" cy="1178736"/>
            </a:xfrm>
            <a:prstGeom prst="rect">
              <a:avLst/>
            </a:prstGeom>
          </p:spPr>
        </p:pic>
        <p:sp>
          <p:nvSpPr>
            <p:cNvPr id="39" name="직사각형 38"/>
            <p:cNvSpPr/>
            <p:nvPr/>
          </p:nvSpPr>
          <p:spPr>
            <a:xfrm>
              <a:off x="412984" y="5183089"/>
              <a:ext cx="130626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00" dirty="0" smtClean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Franklin Gothic Demi" pitchFamily="34" charset="0"/>
                  <a:ea typeface="Rix고딕 M" panose="02020603020101020101" pitchFamily="18" charset="-127"/>
                </a:rPr>
                <a:t>Aids to Navigation</a:t>
              </a:r>
              <a:endParaRPr lang="ko-KR" altLang="en-US" sz="10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black"/>
                </a:solidFill>
                <a:latin typeface="Franklin Gothic Demi" pitchFamily="34" charset="0"/>
                <a:ea typeface="Rix고딕 M" panose="02020603020101020101" pitchFamily="18" charset="-127"/>
              </a:endParaRPr>
            </a:p>
          </p:txBody>
        </p:sp>
      </p:grpSp>
      <p:grpSp>
        <p:nvGrpSpPr>
          <p:cNvPr id="43" name="그룹 173"/>
          <p:cNvGrpSpPr/>
          <p:nvPr/>
        </p:nvGrpSpPr>
        <p:grpSpPr>
          <a:xfrm>
            <a:off x="5544108" y="1360277"/>
            <a:ext cx="1400821" cy="1594819"/>
            <a:chOff x="3395201" y="3902394"/>
            <a:chExt cx="1517556" cy="1594819"/>
          </a:xfrm>
        </p:grpSpPr>
        <p:sp>
          <p:nvSpPr>
            <p:cNvPr id="44" name="모서리가 접힌 도형 43"/>
            <p:cNvSpPr/>
            <p:nvPr/>
          </p:nvSpPr>
          <p:spPr>
            <a:xfrm>
              <a:off x="3395201" y="3902394"/>
              <a:ext cx="1517556" cy="1594819"/>
            </a:xfrm>
            <a:prstGeom prst="foldedCorner">
              <a:avLst>
                <a:gd name="adj" fmla="val 8787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</a:endParaRPr>
            </a:p>
          </p:txBody>
        </p:sp>
        <p:pic>
          <p:nvPicPr>
            <p:cNvPr id="45" name="_x109742160" descr="EMB00001ce0190d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1832" y="3970768"/>
              <a:ext cx="1404295" cy="1159160"/>
            </a:xfrm>
            <a:prstGeom prst="rect">
              <a:avLst/>
            </a:prstGeom>
            <a:noFill/>
          </p:spPr>
        </p:pic>
      </p:grpSp>
      <p:sp>
        <p:nvSpPr>
          <p:cNvPr id="69" name="직사각형 68"/>
          <p:cNvSpPr/>
          <p:nvPr/>
        </p:nvSpPr>
        <p:spPr>
          <a:xfrm>
            <a:off x="5827271" y="2639063"/>
            <a:ext cx="80182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000" dirty="0">
                <a:latin typeface="Franklin Gothic Demi" pitchFamily="34" charset="0"/>
                <a:ea typeface="HY헤드라인M" pitchFamily="18" charset="-127"/>
              </a:rPr>
              <a:t>Fish Haven</a:t>
            </a:r>
            <a:endParaRPr lang="ko-KR" altLang="en-US" sz="1000" dirty="0">
              <a:latin typeface="Franklin Gothic Demi" pitchFamily="34" charset="0"/>
              <a:ea typeface="HY헤드라인M" pitchFamily="18" charset="-127"/>
            </a:endParaRPr>
          </a:p>
        </p:txBody>
      </p:sp>
      <p:grpSp>
        <p:nvGrpSpPr>
          <p:cNvPr id="49" name="그룹 171"/>
          <p:cNvGrpSpPr/>
          <p:nvPr/>
        </p:nvGrpSpPr>
        <p:grpSpPr>
          <a:xfrm>
            <a:off x="5076056" y="3634381"/>
            <a:ext cx="1400821" cy="1594819"/>
            <a:chOff x="6519823" y="3902394"/>
            <a:chExt cx="1517556" cy="1594819"/>
          </a:xfrm>
        </p:grpSpPr>
        <p:sp>
          <p:nvSpPr>
            <p:cNvPr id="50" name="모서리가 접힌 도형 49"/>
            <p:cNvSpPr/>
            <p:nvPr/>
          </p:nvSpPr>
          <p:spPr>
            <a:xfrm>
              <a:off x="6519823" y="3902394"/>
              <a:ext cx="1517556" cy="1594819"/>
            </a:xfrm>
            <a:prstGeom prst="foldedCorner">
              <a:avLst>
                <a:gd name="adj" fmla="val 8787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</a:endParaRPr>
            </a:p>
          </p:txBody>
        </p:sp>
        <p:pic>
          <p:nvPicPr>
            <p:cNvPr id="51" name="_x109742160" descr="EMB00001ce0190f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4287" y="3970767"/>
              <a:ext cx="1388629" cy="1165738"/>
            </a:xfrm>
            <a:prstGeom prst="rect">
              <a:avLst/>
            </a:prstGeom>
            <a:noFill/>
          </p:spPr>
        </p:pic>
      </p:grpSp>
      <p:sp>
        <p:nvSpPr>
          <p:cNvPr id="71" name="직사각형 70"/>
          <p:cNvSpPr/>
          <p:nvPr/>
        </p:nvSpPr>
        <p:spPr>
          <a:xfrm>
            <a:off x="5292080" y="4910971"/>
            <a:ext cx="11079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000" dirty="0" smtClean="0">
                <a:latin typeface="Franklin Gothic Demi" pitchFamily="34" charset="0"/>
                <a:ea typeface="HY헤드라인M" pitchFamily="18" charset="-127"/>
              </a:rPr>
              <a:t>Accident History</a:t>
            </a:r>
          </a:p>
        </p:txBody>
      </p:sp>
      <p:grpSp>
        <p:nvGrpSpPr>
          <p:cNvPr id="60" name="그룹 199"/>
          <p:cNvGrpSpPr/>
          <p:nvPr/>
        </p:nvGrpSpPr>
        <p:grpSpPr>
          <a:xfrm>
            <a:off x="1638537" y="4453113"/>
            <a:ext cx="1400821" cy="1594819"/>
            <a:chOff x="9478681" y="1636562"/>
            <a:chExt cx="1517556" cy="1594819"/>
          </a:xfrm>
        </p:grpSpPr>
        <p:sp>
          <p:nvSpPr>
            <p:cNvPr id="61" name="모서리가 접힌 도형 60"/>
            <p:cNvSpPr/>
            <p:nvPr/>
          </p:nvSpPr>
          <p:spPr>
            <a:xfrm>
              <a:off x="9478681" y="1636562"/>
              <a:ext cx="1517556" cy="1594819"/>
            </a:xfrm>
            <a:prstGeom prst="foldedCorner">
              <a:avLst>
                <a:gd name="adj" fmla="val 8787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9665951" y="2898207"/>
              <a:ext cx="1143022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50" dirty="0" smtClean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Franklin Gothic Demi" pitchFamily="34" charset="0"/>
                  <a:ea typeface="Rix고딕 M" panose="02020603020101020101" pitchFamily="18" charset="-127"/>
                </a:rPr>
                <a:t>Fairway &amp; Port</a:t>
              </a:r>
              <a:endParaRPr lang="ko-KR" altLang="en-US" sz="105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black"/>
                </a:solidFill>
                <a:latin typeface="Franklin Gothic Demi" pitchFamily="34" charset="0"/>
                <a:ea typeface="Rix고딕 M" panose="02020603020101020101" pitchFamily="18" charset="-127"/>
              </a:endParaRPr>
            </a:p>
          </p:txBody>
        </p:sp>
        <p:pic>
          <p:nvPicPr>
            <p:cNvPr id="63" name="_x109742160" descr="EMB00001ce01909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2262" y="1712135"/>
              <a:ext cx="1392691" cy="1143879"/>
            </a:xfrm>
            <a:prstGeom prst="rect">
              <a:avLst/>
            </a:prstGeom>
            <a:noFill/>
          </p:spPr>
        </p:pic>
      </p:grpSp>
      <p:grpSp>
        <p:nvGrpSpPr>
          <p:cNvPr id="56" name="그룹 197"/>
          <p:cNvGrpSpPr/>
          <p:nvPr/>
        </p:nvGrpSpPr>
        <p:grpSpPr>
          <a:xfrm>
            <a:off x="2647453" y="3717813"/>
            <a:ext cx="1400821" cy="1621745"/>
            <a:chOff x="6344235" y="1636562"/>
            <a:chExt cx="1517556" cy="1621745"/>
          </a:xfrm>
        </p:grpSpPr>
        <p:sp>
          <p:nvSpPr>
            <p:cNvPr id="57" name="모서리가 접힌 도형 56"/>
            <p:cNvSpPr/>
            <p:nvPr/>
          </p:nvSpPr>
          <p:spPr>
            <a:xfrm>
              <a:off x="6344235" y="1636562"/>
              <a:ext cx="1517556" cy="1594819"/>
            </a:xfrm>
            <a:prstGeom prst="foldedCorner">
              <a:avLst>
                <a:gd name="adj" fmla="val 8787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6385657" y="2858197"/>
              <a:ext cx="14347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00" dirty="0" smtClean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Franklin Gothic Demi" pitchFamily="34" charset="0"/>
                  <a:ea typeface="Rix고딕 M" panose="02020603020101020101" pitchFamily="18" charset="-127"/>
                </a:rPr>
                <a:t>Marine Environment</a:t>
              </a:r>
            </a:p>
            <a:p>
              <a:pPr algn="ctr"/>
              <a:r>
                <a:rPr lang="en-US" altLang="ko-KR" sz="1000" dirty="0" smtClean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Franklin Gothic Demi" pitchFamily="34" charset="0"/>
                  <a:ea typeface="Rix고딕 M" panose="02020603020101020101" pitchFamily="18" charset="-127"/>
                </a:rPr>
                <a:t>Protection Area</a:t>
              </a:r>
              <a:endParaRPr lang="ko-KR" altLang="en-US" sz="10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prstClr val="black"/>
                </a:solidFill>
                <a:latin typeface="Franklin Gothic Demi" pitchFamily="34" charset="0"/>
                <a:ea typeface="Rix고딕 M" panose="02020603020101020101" pitchFamily="18" charset="-127"/>
              </a:endParaRPr>
            </a:p>
          </p:txBody>
        </p:sp>
        <p:pic>
          <p:nvPicPr>
            <p:cNvPr id="59" name="_x109742160" descr="EMB00001ce0190b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3177" y="1717890"/>
              <a:ext cx="1385695" cy="1138124"/>
            </a:xfrm>
            <a:prstGeom prst="rect">
              <a:avLst/>
            </a:prstGeom>
            <a:noFill/>
          </p:spPr>
        </p:pic>
      </p:grpSp>
      <p:sp>
        <p:nvSpPr>
          <p:cNvPr id="73" name="모서리가 둥근 사각형 설명선 72"/>
          <p:cNvSpPr/>
          <p:nvPr/>
        </p:nvSpPr>
        <p:spPr>
          <a:xfrm>
            <a:off x="3275856" y="332656"/>
            <a:ext cx="4536504" cy="576064"/>
          </a:xfrm>
          <a:prstGeom prst="wedgeRoundRectCallout">
            <a:avLst>
              <a:gd name="adj1" fmla="val 970"/>
              <a:gd name="adj2" fmla="val 10879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TextBox 73"/>
          <p:cNvSpPr txBox="1"/>
          <p:nvPr/>
        </p:nvSpPr>
        <p:spPr>
          <a:xfrm>
            <a:off x="3347864" y="404664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0070C0"/>
                </a:solidFill>
                <a:latin typeface="Franklin Gothic Demi" pitchFamily="34" charset="0"/>
                <a:ea typeface="HY헤드라인M" pitchFamily="18" charset="-127"/>
              </a:rPr>
              <a:t>Marine Spatial Data Service</a:t>
            </a:r>
            <a:endParaRPr lang="en-US" altLang="ko-KR" sz="1400" dirty="0" smtClean="0">
              <a:solidFill>
                <a:srgbClr val="0070C0"/>
              </a:solidFill>
              <a:latin typeface="Franklin Gothic Demi" pitchFamily="34" charset="0"/>
              <a:ea typeface="HY헤드라인M" pitchFamily="18" charset="-127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79512" y="332656"/>
            <a:ext cx="23918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Franklin Gothic Demi" pitchFamily="34" charset="0"/>
                <a:ea typeface="HY헤드라인M" pitchFamily="18" charset="-127"/>
              </a:rPr>
              <a:t>3</a:t>
            </a:r>
            <a:r>
              <a:rPr lang="en-US" altLang="ko-KR" sz="3200" dirty="0" smtClean="0">
                <a:latin typeface="Franklin Gothic Demi" pitchFamily="34" charset="0"/>
                <a:ea typeface="HY헤드라인M" pitchFamily="18" charset="-127"/>
              </a:rPr>
              <a:t>. P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rovision of MSD Service</a:t>
            </a:r>
          </a:p>
        </p:txBody>
      </p:sp>
    </p:spTree>
    <p:extLst>
      <p:ext uri="{BB962C8B-B14F-4D97-AF65-F5344CB8AC3E}">
        <p14:creationId xmlns:p14="http://schemas.microsoft.com/office/powerpoint/2010/main" val="360769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모서리가 둥근 직사각형 9"/>
          <p:cNvSpPr/>
          <p:nvPr/>
        </p:nvSpPr>
        <p:spPr>
          <a:xfrm>
            <a:off x="395536" y="620688"/>
            <a:ext cx="8352928" cy="5616624"/>
          </a:xfrm>
          <a:prstGeom prst="roundRect">
            <a:avLst>
              <a:gd name="adj" fmla="val 5644"/>
            </a:avLst>
          </a:prstGeom>
          <a:blipFill>
            <a:blip r:embed="rId3" cstate="print">
              <a:lum bright="50000" contrast="-50000"/>
            </a:blip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 rot="10800000">
            <a:off x="1929558" y="29867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 rot="10800000">
            <a:off x="3271" y="261937"/>
            <a:ext cx="2389609" cy="9905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 rot="10800000">
            <a:off x="5358" y="335336"/>
            <a:ext cx="2393702" cy="838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6660232" y="2924944"/>
            <a:ext cx="18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Franklin Gothic Demi" pitchFamily="34" charset="0"/>
                <a:ea typeface="HY헤드라인M" pitchFamily="18" charset="-127"/>
              </a:rPr>
              <a:t>침수</a:t>
            </a:r>
            <a:r>
              <a:rPr lang="en-US" altLang="ko-KR" dirty="0" smtClean="0">
                <a:latin typeface="Franklin Gothic Demi" pitchFamily="34" charset="0"/>
                <a:ea typeface="HY헤드라인M" pitchFamily="18" charset="-127"/>
              </a:rPr>
              <a:t>, </a:t>
            </a:r>
            <a:r>
              <a:rPr lang="ko-KR" altLang="en-US" dirty="0" smtClean="0">
                <a:latin typeface="Franklin Gothic Demi" pitchFamily="34" charset="0"/>
                <a:ea typeface="HY헤드라인M" pitchFamily="18" charset="-127"/>
              </a:rPr>
              <a:t>재난정보</a:t>
            </a:r>
            <a:endParaRPr lang="en-US" altLang="ko-KR" dirty="0" smtClean="0">
              <a:latin typeface="Franklin Gothic Demi" pitchFamily="34" charset="0"/>
              <a:ea typeface="HY헤드라인M" pitchFamily="18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755577" y="3933234"/>
            <a:ext cx="1584176" cy="1512168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타원 30"/>
          <p:cNvSpPr/>
          <p:nvPr/>
        </p:nvSpPr>
        <p:spPr>
          <a:xfrm>
            <a:off x="2771801" y="3933234"/>
            <a:ext cx="1584176" cy="1512168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타원 31"/>
          <p:cNvSpPr/>
          <p:nvPr/>
        </p:nvSpPr>
        <p:spPr>
          <a:xfrm>
            <a:off x="4860033" y="3933234"/>
            <a:ext cx="1584176" cy="1512168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타원 32"/>
          <p:cNvSpPr/>
          <p:nvPr/>
        </p:nvSpPr>
        <p:spPr>
          <a:xfrm>
            <a:off x="6804249" y="3861226"/>
            <a:ext cx="1584176" cy="1512168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887289" y="549803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Franklin Gothic Demi" pitchFamily="34" charset="0"/>
                <a:ea typeface="HY헤드라인M" pitchFamily="18" charset="-127"/>
              </a:rPr>
              <a:t>Tide</a:t>
            </a:r>
          </a:p>
          <a:p>
            <a:pPr algn="ctr"/>
            <a:r>
              <a:rPr lang="en-US" altLang="ko-KR" dirty="0" smtClean="0">
                <a:latin typeface="Franklin Gothic Demi" pitchFamily="34" charset="0"/>
                <a:ea typeface="HY헤드라인M" pitchFamily="18" charset="-127"/>
              </a:rPr>
              <a:t>Data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939803" y="551897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Franklin Gothic Demi" pitchFamily="34" charset="0"/>
                <a:ea typeface="HY헤드라인M" pitchFamily="18" charset="-127"/>
              </a:rPr>
              <a:t>Current</a:t>
            </a:r>
          </a:p>
          <a:p>
            <a:pPr algn="ctr"/>
            <a:r>
              <a:rPr lang="en-US" altLang="ko-KR" dirty="0" smtClean="0">
                <a:latin typeface="Franklin Gothic Demi" pitchFamily="34" charset="0"/>
                <a:ea typeface="HY헤드라인M" pitchFamily="18" charset="-127"/>
              </a:rPr>
              <a:t>Data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804249" y="5445402"/>
            <a:ext cx="165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Franklin Gothic Demi" pitchFamily="34" charset="0"/>
                <a:ea typeface="HY헤드라인M" pitchFamily="18" charset="-127"/>
              </a:rPr>
              <a:t>Science Data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60033" y="5517410"/>
            <a:ext cx="165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Franklin Gothic Demi" pitchFamily="34" charset="0"/>
                <a:ea typeface="HY헤드라인M" pitchFamily="18" charset="-127"/>
              </a:rPr>
              <a:t>Forecast Data</a:t>
            </a: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178" y="1339988"/>
            <a:ext cx="3906090" cy="2161020"/>
          </a:xfrm>
          <a:prstGeom prst="rect">
            <a:avLst/>
          </a:prstGeom>
        </p:spPr>
      </p:pic>
      <p:grpSp>
        <p:nvGrpSpPr>
          <p:cNvPr id="29" name="그룹 28"/>
          <p:cNvGrpSpPr/>
          <p:nvPr/>
        </p:nvGrpSpPr>
        <p:grpSpPr>
          <a:xfrm>
            <a:off x="3635896" y="1144509"/>
            <a:ext cx="2583858" cy="2500515"/>
            <a:chOff x="6702877" y="2038804"/>
            <a:chExt cx="2799179" cy="2428507"/>
          </a:xfrm>
        </p:grpSpPr>
        <p:pic>
          <p:nvPicPr>
            <p:cNvPr id="39" name="Picture 4" descr="C:\Users\안장현\Desktop\[공유해] 시스템 캡쳐 화면\해양수산통계.PNG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702877" y="2432130"/>
              <a:ext cx="2799179" cy="2035181"/>
            </a:xfrm>
            <a:prstGeom prst="rect">
              <a:avLst/>
            </a:prstGeom>
            <a:noFill/>
            <a:effectLst>
              <a:outerShdw blurRad="50800" dist="25400" dir="5400000" algn="t" rotWithShape="0">
                <a:prstClr val="black">
                  <a:alpha val="2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그룹 39"/>
            <p:cNvGrpSpPr/>
            <p:nvPr/>
          </p:nvGrpSpPr>
          <p:grpSpPr>
            <a:xfrm>
              <a:off x="7982382" y="2038804"/>
              <a:ext cx="482404" cy="482430"/>
              <a:chOff x="1217386" y="669412"/>
              <a:chExt cx="1016001" cy="1016059"/>
            </a:xfrm>
            <a:effectLst/>
          </p:grpSpPr>
          <p:sp>
            <p:nvSpPr>
              <p:cNvPr id="41" name="자유형 40"/>
              <p:cNvSpPr/>
              <p:nvPr/>
            </p:nvSpPr>
            <p:spPr>
              <a:xfrm flipV="1">
                <a:off x="1217386" y="1116029"/>
                <a:ext cx="1016000" cy="569441"/>
              </a:xfrm>
              <a:custGeom>
                <a:avLst/>
                <a:gdLst>
                  <a:gd name="connsiteX0" fmla="*/ 0 w 1016000"/>
                  <a:gd name="connsiteY0" fmla="*/ 635000 h 635000"/>
                  <a:gd name="connsiteX1" fmla="*/ 1016000 w 1016000"/>
                  <a:gd name="connsiteY1" fmla="*/ 635000 h 635000"/>
                  <a:gd name="connsiteX2" fmla="*/ 996950 w 1016000"/>
                  <a:gd name="connsiteY2" fmla="*/ 0 h 635000"/>
                  <a:gd name="connsiteX3" fmla="*/ 768349 w 1016000"/>
                  <a:gd name="connsiteY3" fmla="*/ 0 h 635000"/>
                  <a:gd name="connsiteX4" fmla="*/ 714771 w 1016000"/>
                  <a:gd name="connsiteY4" fmla="*/ 92376 h 635000"/>
                  <a:gd name="connsiteX5" fmla="*/ 661193 w 1016000"/>
                  <a:gd name="connsiteY5" fmla="*/ 0 h 635000"/>
                  <a:gd name="connsiteX6" fmla="*/ 339724 w 1016000"/>
                  <a:gd name="connsiteY6" fmla="*/ 0 h 635000"/>
                  <a:gd name="connsiteX7" fmla="*/ 286146 w 1016000"/>
                  <a:gd name="connsiteY7" fmla="*/ 92376 h 635000"/>
                  <a:gd name="connsiteX8" fmla="*/ 232568 w 1016000"/>
                  <a:gd name="connsiteY8" fmla="*/ 0 h 635000"/>
                  <a:gd name="connsiteX9" fmla="*/ 19050 w 1016000"/>
                  <a:gd name="connsiteY9" fmla="*/ 0 h 63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16000" h="635000">
                    <a:moveTo>
                      <a:pt x="0" y="635000"/>
                    </a:moveTo>
                    <a:lnTo>
                      <a:pt x="1016000" y="635000"/>
                    </a:lnTo>
                    <a:lnTo>
                      <a:pt x="996950" y="0"/>
                    </a:lnTo>
                    <a:lnTo>
                      <a:pt x="768349" y="0"/>
                    </a:lnTo>
                    <a:lnTo>
                      <a:pt x="714771" y="92376"/>
                    </a:lnTo>
                    <a:lnTo>
                      <a:pt x="661193" y="0"/>
                    </a:lnTo>
                    <a:lnTo>
                      <a:pt x="339724" y="0"/>
                    </a:lnTo>
                    <a:lnTo>
                      <a:pt x="286146" y="92376"/>
                    </a:lnTo>
                    <a:lnTo>
                      <a:pt x="232568" y="0"/>
                    </a:lnTo>
                    <a:lnTo>
                      <a:pt x="19050" y="0"/>
                    </a:lnTo>
                    <a:close/>
                  </a:path>
                </a:pathLst>
              </a:custGeom>
              <a:solidFill>
                <a:srgbClr val="038CD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자유형 41"/>
              <p:cNvSpPr/>
              <p:nvPr/>
            </p:nvSpPr>
            <p:spPr>
              <a:xfrm>
                <a:off x="1217387" y="1533071"/>
                <a:ext cx="1016000" cy="152400"/>
              </a:xfrm>
              <a:custGeom>
                <a:avLst/>
                <a:gdLst>
                  <a:gd name="connsiteX0" fmla="*/ 13716 w 1016000"/>
                  <a:gd name="connsiteY0" fmla="*/ 0 h 152400"/>
                  <a:gd name="connsiteX1" fmla="*/ 1002284 w 1016000"/>
                  <a:gd name="connsiteY1" fmla="*/ 0 h 152400"/>
                  <a:gd name="connsiteX2" fmla="*/ 1016000 w 1016000"/>
                  <a:gd name="connsiteY2" fmla="*/ 152400 h 152400"/>
                  <a:gd name="connsiteX3" fmla="*/ 770729 w 1016000"/>
                  <a:gd name="connsiteY3" fmla="*/ 152400 h 152400"/>
                  <a:gd name="connsiteX4" fmla="*/ 717151 w 1016000"/>
                  <a:gd name="connsiteY4" fmla="*/ 60024 h 152400"/>
                  <a:gd name="connsiteX5" fmla="*/ 663573 w 1016000"/>
                  <a:gd name="connsiteY5" fmla="*/ 152400 h 152400"/>
                  <a:gd name="connsiteX6" fmla="*/ 346867 w 1016000"/>
                  <a:gd name="connsiteY6" fmla="*/ 152400 h 152400"/>
                  <a:gd name="connsiteX7" fmla="*/ 293289 w 1016000"/>
                  <a:gd name="connsiteY7" fmla="*/ 60024 h 152400"/>
                  <a:gd name="connsiteX8" fmla="*/ 239711 w 1016000"/>
                  <a:gd name="connsiteY8" fmla="*/ 152400 h 152400"/>
                  <a:gd name="connsiteX9" fmla="*/ 0 w 1016000"/>
                  <a:gd name="connsiteY9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16000" h="152400">
                    <a:moveTo>
                      <a:pt x="13716" y="0"/>
                    </a:moveTo>
                    <a:lnTo>
                      <a:pt x="1002284" y="0"/>
                    </a:lnTo>
                    <a:lnTo>
                      <a:pt x="1016000" y="152400"/>
                    </a:lnTo>
                    <a:lnTo>
                      <a:pt x="770729" y="152400"/>
                    </a:lnTo>
                    <a:lnTo>
                      <a:pt x="717151" y="60024"/>
                    </a:lnTo>
                    <a:lnTo>
                      <a:pt x="663573" y="152400"/>
                    </a:lnTo>
                    <a:lnTo>
                      <a:pt x="346867" y="152400"/>
                    </a:lnTo>
                    <a:lnTo>
                      <a:pt x="293289" y="60024"/>
                    </a:lnTo>
                    <a:lnTo>
                      <a:pt x="239711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자유형 42"/>
              <p:cNvSpPr/>
              <p:nvPr/>
            </p:nvSpPr>
            <p:spPr>
              <a:xfrm>
                <a:off x="1448546" y="669412"/>
                <a:ext cx="535064" cy="996977"/>
              </a:xfrm>
              <a:custGeom>
                <a:avLst/>
                <a:gdLst>
                  <a:gd name="connsiteX0" fmla="*/ 395719 w 791437"/>
                  <a:gd name="connsiteY0" fmla="*/ 0 h 1303639"/>
                  <a:gd name="connsiteX1" fmla="*/ 791437 w 791437"/>
                  <a:gd name="connsiteY1" fmla="*/ 216545 h 1303639"/>
                  <a:gd name="connsiteX2" fmla="*/ 616969 w 791437"/>
                  <a:gd name="connsiteY2" fmla="*/ 396106 h 1303639"/>
                  <a:gd name="connsiteX3" fmla="*/ 577392 w 791437"/>
                  <a:gd name="connsiteY3" fmla="*/ 407862 h 1303639"/>
                  <a:gd name="connsiteX4" fmla="*/ 605832 w 791437"/>
                  <a:gd name="connsiteY4" fmla="*/ 1213088 h 1303639"/>
                  <a:gd name="connsiteX5" fmla="*/ 553312 w 791437"/>
                  <a:gd name="connsiteY5" fmla="*/ 1303639 h 1303639"/>
                  <a:gd name="connsiteX6" fmla="*/ 236605 w 791437"/>
                  <a:gd name="connsiteY6" fmla="*/ 1303639 h 1303639"/>
                  <a:gd name="connsiteX7" fmla="*/ 185519 w 791437"/>
                  <a:gd name="connsiteY7" fmla="*/ 1215559 h 1303639"/>
                  <a:gd name="connsiteX8" fmla="*/ 214046 w 791437"/>
                  <a:gd name="connsiteY8" fmla="*/ 407863 h 1303639"/>
                  <a:gd name="connsiteX9" fmla="*/ 174469 w 791437"/>
                  <a:gd name="connsiteY9" fmla="*/ 396106 h 1303639"/>
                  <a:gd name="connsiteX10" fmla="*/ 0 w 791437"/>
                  <a:gd name="connsiteY10" fmla="*/ 216545 h 1303639"/>
                  <a:gd name="connsiteX11" fmla="*/ 395719 w 791437"/>
                  <a:gd name="connsiteY11" fmla="*/ 0 h 1303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1437" h="1303639">
                    <a:moveTo>
                      <a:pt x="395719" y="0"/>
                    </a:moveTo>
                    <a:cubicBezTo>
                      <a:pt x="614268" y="0"/>
                      <a:pt x="791437" y="96950"/>
                      <a:pt x="791437" y="216545"/>
                    </a:cubicBezTo>
                    <a:cubicBezTo>
                      <a:pt x="791437" y="291292"/>
                      <a:pt x="722230" y="357193"/>
                      <a:pt x="616969" y="396106"/>
                    </a:cubicBezTo>
                    <a:lnTo>
                      <a:pt x="577392" y="407862"/>
                    </a:lnTo>
                    <a:lnTo>
                      <a:pt x="605832" y="1213088"/>
                    </a:lnTo>
                    <a:lnTo>
                      <a:pt x="553312" y="1303639"/>
                    </a:lnTo>
                    <a:lnTo>
                      <a:pt x="236605" y="1303639"/>
                    </a:lnTo>
                    <a:lnTo>
                      <a:pt x="185519" y="1215559"/>
                    </a:lnTo>
                    <a:lnTo>
                      <a:pt x="214046" y="407863"/>
                    </a:lnTo>
                    <a:lnTo>
                      <a:pt x="174469" y="396106"/>
                    </a:lnTo>
                    <a:cubicBezTo>
                      <a:pt x="69207" y="357193"/>
                      <a:pt x="0" y="291292"/>
                      <a:pt x="0" y="216545"/>
                    </a:cubicBezTo>
                    <a:cubicBezTo>
                      <a:pt x="0" y="96950"/>
                      <a:pt x="177169" y="0"/>
                      <a:pt x="395719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4" name="그룹 43"/>
          <p:cNvGrpSpPr/>
          <p:nvPr/>
        </p:nvGrpSpPr>
        <p:grpSpPr>
          <a:xfrm>
            <a:off x="6291762" y="1102723"/>
            <a:ext cx="2323575" cy="2542301"/>
            <a:chOff x="5793519" y="1051435"/>
            <a:chExt cx="2430065" cy="2398285"/>
          </a:xfrm>
        </p:grpSpPr>
        <p:pic>
          <p:nvPicPr>
            <p:cNvPr id="45" name="Picture 3" descr="C:\Users\안장현\Desktop\[공유해] 시스템 캡쳐 화면\적지분석.PNG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93519" y="1459081"/>
              <a:ext cx="2430065" cy="1990639"/>
            </a:xfrm>
            <a:prstGeom prst="rect">
              <a:avLst/>
            </a:prstGeom>
            <a:noFill/>
            <a:effectLst>
              <a:outerShdw blurRad="50800" dist="25400" dir="5400000" algn="t" rotWithShape="0">
                <a:prstClr val="black">
                  <a:alpha val="2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6" name="그룹 45"/>
            <p:cNvGrpSpPr/>
            <p:nvPr/>
          </p:nvGrpSpPr>
          <p:grpSpPr>
            <a:xfrm>
              <a:off x="6767349" y="1051435"/>
              <a:ext cx="482404" cy="482430"/>
              <a:chOff x="1217386" y="669412"/>
              <a:chExt cx="1016001" cy="1016059"/>
            </a:xfrm>
            <a:effectLst/>
          </p:grpSpPr>
          <p:sp>
            <p:nvSpPr>
              <p:cNvPr id="47" name="자유형 46"/>
              <p:cNvSpPr/>
              <p:nvPr/>
            </p:nvSpPr>
            <p:spPr>
              <a:xfrm flipV="1">
                <a:off x="1217386" y="1116029"/>
                <a:ext cx="1016000" cy="569441"/>
              </a:xfrm>
              <a:custGeom>
                <a:avLst/>
                <a:gdLst>
                  <a:gd name="connsiteX0" fmla="*/ 0 w 1016000"/>
                  <a:gd name="connsiteY0" fmla="*/ 635000 h 635000"/>
                  <a:gd name="connsiteX1" fmla="*/ 1016000 w 1016000"/>
                  <a:gd name="connsiteY1" fmla="*/ 635000 h 635000"/>
                  <a:gd name="connsiteX2" fmla="*/ 996950 w 1016000"/>
                  <a:gd name="connsiteY2" fmla="*/ 0 h 635000"/>
                  <a:gd name="connsiteX3" fmla="*/ 768349 w 1016000"/>
                  <a:gd name="connsiteY3" fmla="*/ 0 h 635000"/>
                  <a:gd name="connsiteX4" fmla="*/ 714771 w 1016000"/>
                  <a:gd name="connsiteY4" fmla="*/ 92376 h 635000"/>
                  <a:gd name="connsiteX5" fmla="*/ 661193 w 1016000"/>
                  <a:gd name="connsiteY5" fmla="*/ 0 h 635000"/>
                  <a:gd name="connsiteX6" fmla="*/ 339724 w 1016000"/>
                  <a:gd name="connsiteY6" fmla="*/ 0 h 635000"/>
                  <a:gd name="connsiteX7" fmla="*/ 286146 w 1016000"/>
                  <a:gd name="connsiteY7" fmla="*/ 92376 h 635000"/>
                  <a:gd name="connsiteX8" fmla="*/ 232568 w 1016000"/>
                  <a:gd name="connsiteY8" fmla="*/ 0 h 635000"/>
                  <a:gd name="connsiteX9" fmla="*/ 19050 w 1016000"/>
                  <a:gd name="connsiteY9" fmla="*/ 0 h 63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16000" h="635000">
                    <a:moveTo>
                      <a:pt x="0" y="635000"/>
                    </a:moveTo>
                    <a:lnTo>
                      <a:pt x="1016000" y="635000"/>
                    </a:lnTo>
                    <a:lnTo>
                      <a:pt x="996950" y="0"/>
                    </a:lnTo>
                    <a:lnTo>
                      <a:pt x="768349" y="0"/>
                    </a:lnTo>
                    <a:lnTo>
                      <a:pt x="714771" y="92376"/>
                    </a:lnTo>
                    <a:lnTo>
                      <a:pt x="661193" y="0"/>
                    </a:lnTo>
                    <a:lnTo>
                      <a:pt x="339724" y="0"/>
                    </a:lnTo>
                    <a:lnTo>
                      <a:pt x="286146" y="92376"/>
                    </a:lnTo>
                    <a:lnTo>
                      <a:pt x="232568" y="0"/>
                    </a:lnTo>
                    <a:lnTo>
                      <a:pt x="19050" y="0"/>
                    </a:lnTo>
                    <a:close/>
                  </a:path>
                </a:pathLst>
              </a:custGeom>
              <a:solidFill>
                <a:srgbClr val="038CD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자유형 47"/>
              <p:cNvSpPr/>
              <p:nvPr/>
            </p:nvSpPr>
            <p:spPr>
              <a:xfrm>
                <a:off x="1217387" y="1533071"/>
                <a:ext cx="1016000" cy="152400"/>
              </a:xfrm>
              <a:custGeom>
                <a:avLst/>
                <a:gdLst>
                  <a:gd name="connsiteX0" fmla="*/ 13716 w 1016000"/>
                  <a:gd name="connsiteY0" fmla="*/ 0 h 152400"/>
                  <a:gd name="connsiteX1" fmla="*/ 1002284 w 1016000"/>
                  <a:gd name="connsiteY1" fmla="*/ 0 h 152400"/>
                  <a:gd name="connsiteX2" fmla="*/ 1016000 w 1016000"/>
                  <a:gd name="connsiteY2" fmla="*/ 152400 h 152400"/>
                  <a:gd name="connsiteX3" fmla="*/ 770729 w 1016000"/>
                  <a:gd name="connsiteY3" fmla="*/ 152400 h 152400"/>
                  <a:gd name="connsiteX4" fmla="*/ 717151 w 1016000"/>
                  <a:gd name="connsiteY4" fmla="*/ 60024 h 152400"/>
                  <a:gd name="connsiteX5" fmla="*/ 663573 w 1016000"/>
                  <a:gd name="connsiteY5" fmla="*/ 152400 h 152400"/>
                  <a:gd name="connsiteX6" fmla="*/ 346867 w 1016000"/>
                  <a:gd name="connsiteY6" fmla="*/ 152400 h 152400"/>
                  <a:gd name="connsiteX7" fmla="*/ 293289 w 1016000"/>
                  <a:gd name="connsiteY7" fmla="*/ 60024 h 152400"/>
                  <a:gd name="connsiteX8" fmla="*/ 239711 w 1016000"/>
                  <a:gd name="connsiteY8" fmla="*/ 152400 h 152400"/>
                  <a:gd name="connsiteX9" fmla="*/ 0 w 1016000"/>
                  <a:gd name="connsiteY9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16000" h="152400">
                    <a:moveTo>
                      <a:pt x="13716" y="0"/>
                    </a:moveTo>
                    <a:lnTo>
                      <a:pt x="1002284" y="0"/>
                    </a:lnTo>
                    <a:lnTo>
                      <a:pt x="1016000" y="152400"/>
                    </a:lnTo>
                    <a:lnTo>
                      <a:pt x="770729" y="152400"/>
                    </a:lnTo>
                    <a:lnTo>
                      <a:pt x="717151" y="60024"/>
                    </a:lnTo>
                    <a:lnTo>
                      <a:pt x="663573" y="152400"/>
                    </a:lnTo>
                    <a:lnTo>
                      <a:pt x="346867" y="152400"/>
                    </a:lnTo>
                    <a:lnTo>
                      <a:pt x="293289" y="60024"/>
                    </a:lnTo>
                    <a:lnTo>
                      <a:pt x="239711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자유형 48"/>
              <p:cNvSpPr/>
              <p:nvPr/>
            </p:nvSpPr>
            <p:spPr>
              <a:xfrm>
                <a:off x="1448546" y="669412"/>
                <a:ext cx="535064" cy="996977"/>
              </a:xfrm>
              <a:custGeom>
                <a:avLst/>
                <a:gdLst>
                  <a:gd name="connsiteX0" fmla="*/ 395719 w 791437"/>
                  <a:gd name="connsiteY0" fmla="*/ 0 h 1303639"/>
                  <a:gd name="connsiteX1" fmla="*/ 791437 w 791437"/>
                  <a:gd name="connsiteY1" fmla="*/ 216545 h 1303639"/>
                  <a:gd name="connsiteX2" fmla="*/ 616969 w 791437"/>
                  <a:gd name="connsiteY2" fmla="*/ 396106 h 1303639"/>
                  <a:gd name="connsiteX3" fmla="*/ 577392 w 791437"/>
                  <a:gd name="connsiteY3" fmla="*/ 407862 h 1303639"/>
                  <a:gd name="connsiteX4" fmla="*/ 605832 w 791437"/>
                  <a:gd name="connsiteY4" fmla="*/ 1213088 h 1303639"/>
                  <a:gd name="connsiteX5" fmla="*/ 553312 w 791437"/>
                  <a:gd name="connsiteY5" fmla="*/ 1303639 h 1303639"/>
                  <a:gd name="connsiteX6" fmla="*/ 236605 w 791437"/>
                  <a:gd name="connsiteY6" fmla="*/ 1303639 h 1303639"/>
                  <a:gd name="connsiteX7" fmla="*/ 185519 w 791437"/>
                  <a:gd name="connsiteY7" fmla="*/ 1215559 h 1303639"/>
                  <a:gd name="connsiteX8" fmla="*/ 214046 w 791437"/>
                  <a:gd name="connsiteY8" fmla="*/ 407863 h 1303639"/>
                  <a:gd name="connsiteX9" fmla="*/ 174469 w 791437"/>
                  <a:gd name="connsiteY9" fmla="*/ 396106 h 1303639"/>
                  <a:gd name="connsiteX10" fmla="*/ 0 w 791437"/>
                  <a:gd name="connsiteY10" fmla="*/ 216545 h 1303639"/>
                  <a:gd name="connsiteX11" fmla="*/ 395719 w 791437"/>
                  <a:gd name="connsiteY11" fmla="*/ 0 h 1303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1437" h="1303639">
                    <a:moveTo>
                      <a:pt x="395719" y="0"/>
                    </a:moveTo>
                    <a:cubicBezTo>
                      <a:pt x="614268" y="0"/>
                      <a:pt x="791437" y="96950"/>
                      <a:pt x="791437" y="216545"/>
                    </a:cubicBezTo>
                    <a:cubicBezTo>
                      <a:pt x="791437" y="291292"/>
                      <a:pt x="722230" y="357193"/>
                      <a:pt x="616969" y="396106"/>
                    </a:cubicBezTo>
                    <a:lnTo>
                      <a:pt x="577392" y="407862"/>
                    </a:lnTo>
                    <a:lnTo>
                      <a:pt x="605832" y="1213088"/>
                    </a:lnTo>
                    <a:lnTo>
                      <a:pt x="553312" y="1303639"/>
                    </a:lnTo>
                    <a:lnTo>
                      <a:pt x="236605" y="1303639"/>
                    </a:lnTo>
                    <a:lnTo>
                      <a:pt x="185519" y="1215559"/>
                    </a:lnTo>
                    <a:lnTo>
                      <a:pt x="214046" y="407863"/>
                    </a:lnTo>
                    <a:lnTo>
                      <a:pt x="174469" y="396106"/>
                    </a:lnTo>
                    <a:cubicBezTo>
                      <a:pt x="69207" y="357193"/>
                      <a:pt x="0" y="291292"/>
                      <a:pt x="0" y="216545"/>
                    </a:cubicBezTo>
                    <a:cubicBezTo>
                      <a:pt x="0" y="96950"/>
                      <a:pt x="177169" y="0"/>
                      <a:pt x="395719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50" name="TextBox 49"/>
          <p:cNvSpPr txBox="1"/>
          <p:nvPr/>
        </p:nvSpPr>
        <p:spPr>
          <a:xfrm>
            <a:off x="4090200" y="3286725"/>
            <a:ext cx="1656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Franklin Gothic Demi" pitchFamily="34" charset="0"/>
                <a:ea typeface="HY헤드라인M" pitchFamily="18" charset="-127"/>
              </a:rPr>
              <a:t>National Oceanic stats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621231" y="3212976"/>
            <a:ext cx="1656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Franklin Gothic Demi" pitchFamily="34" charset="0"/>
                <a:ea typeface="HY헤드라인M" pitchFamily="18" charset="-127"/>
              </a:rPr>
              <a:t>Density analysis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238825" y="3278669"/>
            <a:ext cx="165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Franklin Gothic Demi" pitchFamily="34" charset="0"/>
                <a:ea typeface="HY헤드라인M" pitchFamily="18" charset="-127"/>
              </a:rPr>
              <a:t>Stats by grid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79512" y="332656"/>
            <a:ext cx="23918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Franklin Gothic Demi" pitchFamily="34" charset="0"/>
                <a:ea typeface="HY헤드라인M" pitchFamily="18" charset="-127"/>
              </a:rPr>
              <a:t>3</a:t>
            </a:r>
            <a:r>
              <a:rPr lang="en-US" altLang="ko-KR" sz="3200" dirty="0" smtClean="0">
                <a:latin typeface="Franklin Gothic Demi" pitchFamily="34" charset="0"/>
                <a:ea typeface="HY헤드라인M" pitchFamily="18" charset="-127"/>
              </a:rPr>
              <a:t>. P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rovision of MSD Service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모서리가 둥근 직사각형 16"/>
          <p:cNvSpPr/>
          <p:nvPr/>
        </p:nvSpPr>
        <p:spPr>
          <a:xfrm>
            <a:off x="395536" y="620688"/>
            <a:ext cx="8352928" cy="5616624"/>
          </a:xfrm>
          <a:prstGeom prst="roundRect">
            <a:avLst>
              <a:gd name="adj" fmla="val 5644"/>
            </a:avLst>
          </a:prstGeom>
          <a:blipFill>
            <a:blip r:embed="rId3" cstate="print">
              <a:lum bright="50000" contrast="-50000"/>
            </a:blip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/>
          <p:cNvSpPr/>
          <p:nvPr/>
        </p:nvSpPr>
        <p:spPr>
          <a:xfrm>
            <a:off x="6314182" y="562845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755953" y="5591621"/>
            <a:ext cx="2389609" cy="9898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6752680" y="5662613"/>
            <a:ext cx="2393702" cy="84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 descr="사본 -해양수산부-국립해양조사원_영_좌우-[변환됨]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206" y="5772472"/>
            <a:ext cx="2448272" cy="607740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 rot="10800000">
            <a:off x="1929558" y="29867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 rot="10800000">
            <a:off x="3271" y="261937"/>
            <a:ext cx="2389609" cy="9905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 rot="10800000">
            <a:off x="5358" y="335336"/>
            <a:ext cx="2393702" cy="838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/>
          <p:cNvSpPr/>
          <p:nvPr/>
        </p:nvSpPr>
        <p:spPr>
          <a:xfrm>
            <a:off x="6948264" y="1052736"/>
            <a:ext cx="1332656" cy="1296144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모서리가 둥근 직사각형 56"/>
          <p:cNvSpPr/>
          <p:nvPr/>
        </p:nvSpPr>
        <p:spPr>
          <a:xfrm>
            <a:off x="2447764" y="1340768"/>
            <a:ext cx="4248472" cy="2232248"/>
          </a:xfrm>
          <a:prstGeom prst="roundRect">
            <a:avLst>
              <a:gd name="adj" fmla="val 8907"/>
            </a:avLst>
          </a:prstGeom>
          <a:solidFill>
            <a:schemeClr val="bg1"/>
          </a:solidFill>
          <a:ln w="76200">
            <a:solidFill>
              <a:srgbClr val="0066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모서리가 둥근 직사각형 29"/>
          <p:cNvSpPr/>
          <p:nvPr/>
        </p:nvSpPr>
        <p:spPr>
          <a:xfrm>
            <a:off x="899592" y="2240868"/>
            <a:ext cx="7344816" cy="3531604"/>
          </a:xfrm>
          <a:prstGeom prst="roundRect">
            <a:avLst>
              <a:gd name="adj" fmla="val 8907"/>
            </a:avLst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rgbClr val="0066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모서리가 둥근 직사각형 48"/>
          <p:cNvSpPr/>
          <p:nvPr/>
        </p:nvSpPr>
        <p:spPr>
          <a:xfrm>
            <a:off x="755576" y="2024844"/>
            <a:ext cx="3456384" cy="432048"/>
          </a:xfrm>
          <a:prstGeom prst="roundRect">
            <a:avLst>
              <a:gd name="adj" fmla="val 38710"/>
            </a:avLst>
          </a:prstGeom>
          <a:solidFill>
            <a:schemeClr val="bg1"/>
          </a:solidFill>
          <a:ln w="76200">
            <a:solidFill>
              <a:srgbClr val="0066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TextBox 49"/>
          <p:cNvSpPr txBox="1"/>
          <p:nvPr/>
        </p:nvSpPr>
        <p:spPr>
          <a:xfrm>
            <a:off x="755576" y="2096852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latin typeface="Franklin Gothic Demi" pitchFamily="34" charset="0"/>
                <a:ea typeface="HY헤드라인M" pitchFamily="18" charset="-127"/>
              </a:rPr>
              <a:t>Ministry of Oceans and Fisheries</a:t>
            </a:r>
          </a:p>
        </p:txBody>
      </p:sp>
      <p:sp>
        <p:nvSpPr>
          <p:cNvPr id="51" name="모서리가 둥근 직사각형 50"/>
          <p:cNvSpPr/>
          <p:nvPr/>
        </p:nvSpPr>
        <p:spPr>
          <a:xfrm>
            <a:off x="1187624" y="3392995"/>
            <a:ext cx="6768752" cy="2198625"/>
          </a:xfrm>
          <a:prstGeom prst="roundRect">
            <a:avLst>
              <a:gd name="adj" fmla="val 16304"/>
            </a:avLst>
          </a:prstGeom>
          <a:solidFill>
            <a:schemeClr val="tx2">
              <a:lumMod val="40000"/>
              <a:lumOff val="60000"/>
            </a:schemeClr>
          </a:solidFill>
          <a:ln w="76200">
            <a:solidFill>
              <a:srgbClr val="0066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모서리가 둥근 직사각형 47"/>
          <p:cNvSpPr/>
          <p:nvPr/>
        </p:nvSpPr>
        <p:spPr>
          <a:xfrm>
            <a:off x="1187624" y="3284984"/>
            <a:ext cx="4896544" cy="432048"/>
          </a:xfrm>
          <a:prstGeom prst="roundRect">
            <a:avLst>
              <a:gd name="adj" fmla="val 38710"/>
            </a:avLst>
          </a:prstGeom>
          <a:solidFill>
            <a:schemeClr val="bg1"/>
          </a:solidFill>
          <a:ln w="76200">
            <a:solidFill>
              <a:srgbClr val="0066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1110085" y="3356992"/>
            <a:ext cx="4830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latin typeface="Franklin Gothic Demi" pitchFamily="34" charset="0"/>
                <a:ea typeface="HY헤드라인M" pitchFamily="18" charset="-127"/>
              </a:rPr>
              <a:t>Korea Hydrographic and Oceanographic Agency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807518" y="2594434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MSP </a:t>
            </a:r>
            <a:r>
              <a:rPr lang="en-US" altLang="ko-KR" dirty="0" smtClean="0">
                <a:latin typeface="Franklin Gothic Demi" pitchFamily="34" charset="0"/>
                <a:ea typeface="HY헤드라인M" pitchFamily="18" charset="-127"/>
              </a:rPr>
              <a:t>(Governance, Planning, Integration)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817812" y="3975447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Franklin Gothic Demi" pitchFamily="34" charset="0"/>
                <a:ea typeface="HY헤드라인M" pitchFamily="18" charset="-127"/>
              </a:rPr>
              <a:t>MSDI 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(Oceans &amp; Fisheries Database </a:t>
            </a:r>
            <a:r>
              <a:rPr lang="en-US" altLang="ko-KR" sz="2000" dirty="0">
                <a:latin typeface="Franklin Gothic Demi" pitchFamily="34" charset="0"/>
                <a:ea typeface="HY헤드라인M" pitchFamily="18" charset="-127"/>
              </a:rPr>
              <a:t>F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ramework)</a:t>
            </a:r>
            <a:endParaRPr lang="en-US" altLang="ko-KR" sz="2400" dirty="0" smtClean="0">
              <a:latin typeface="Franklin Gothic Demi" pitchFamily="34" charset="0"/>
              <a:ea typeface="HY헤드라인M" pitchFamily="18" charset="-127"/>
            </a:endParaRPr>
          </a:p>
        </p:txBody>
      </p:sp>
      <p:pic>
        <p:nvPicPr>
          <p:cNvPr id="55" name="그림 54" descr="checkbox-checked-hi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481" y="3951808"/>
            <a:ext cx="432048" cy="432048"/>
          </a:xfrm>
          <a:prstGeom prst="rect">
            <a:avLst/>
          </a:prstGeom>
        </p:spPr>
      </p:pic>
      <p:pic>
        <p:nvPicPr>
          <p:cNvPr id="56" name="그림 55" descr="checkbox-checked-hi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61" y="2556334"/>
            <a:ext cx="432048" cy="432048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2483768" y="1486297"/>
            <a:ext cx="4151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solidFill>
                  <a:srgbClr val="0070C0"/>
                </a:solidFill>
                <a:latin typeface="Franklin Gothic Demi" pitchFamily="34" charset="0"/>
                <a:ea typeface="HY헤드라인M" pitchFamily="18" charset="-127"/>
              </a:rPr>
              <a:t>MSP Organizations in Korea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9512" y="332656"/>
            <a:ext cx="23918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Franklin Gothic Demi" pitchFamily="34" charset="0"/>
                <a:ea typeface="HY헤드라인M" pitchFamily="18" charset="-127"/>
              </a:rPr>
              <a:t>3</a:t>
            </a:r>
            <a:r>
              <a:rPr lang="en-US" altLang="ko-KR" sz="3200" dirty="0" smtClean="0">
                <a:latin typeface="Franklin Gothic Demi" pitchFamily="34" charset="0"/>
                <a:ea typeface="HY헤드라인M" pitchFamily="18" charset="-127"/>
              </a:rPr>
              <a:t>. P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rovision of MSD Service</a:t>
            </a:r>
          </a:p>
        </p:txBody>
      </p:sp>
      <p:sp>
        <p:nvSpPr>
          <p:cNvPr id="31" name="타원 30"/>
          <p:cNvSpPr/>
          <p:nvPr/>
        </p:nvSpPr>
        <p:spPr>
          <a:xfrm>
            <a:off x="1619672" y="4863439"/>
            <a:ext cx="198140" cy="156286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1763688" y="4695527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Franklin Gothic Demi" pitchFamily="34" charset="0"/>
                <a:ea typeface="HY헤드라인M" pitchFamily="18" charset="-127"/>
              </a:rPr>
              <a:t> Integration of Marine Spatial Data</a:t>
            </a:r>
            <a:endParaRPr lang="en-US" altLang="ko-KR" sz="1600" dirty="0" smtClean="0">
              <a:latin typeface="Franklin Gothic Demi" pitchFamily="34" charset="0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모서리가 둥근 직사각형 16"/>
          <p:cNvSpPr/>
          <p:nvPr/>
        </p:nvSpPr>
        <p:spPr>
          <a:xfrm>
            <a:off x="395536" y="620688"/>
            <a:ext cx="8352928" cy="5616624"/>
          </a:xfrm>
          <a:prstGeom prst="roundRect">
            <a:avLst>
              <a:gd name="adj" fmla="val 5644"/>
            </a:avLst>
          </a:prstGeom>
          <a:blipFill>
            <a:blip r:embed="rId3" cstate="print"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/>
          <p:cNvSpPr/>
          <p:nvPr/>
        </p:nvSpPr>
        <p:spPr>
          <a:xfrm>
            <a:off x="6314182" y="562845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755953" y="5591621"/>
            <a:ext cx="2389609" cy="9898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6752680" y="5662613"/>
            <a:ext cx="2393702" cy="84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 descr="사본 -해양수산부-국립해양조사원_영_좌우-[변환됨]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206" y="5772472"/>
            <a:ext cx="2448272" cy="607740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 rot="10800000">
            <a:off x="1929558" y="29867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 rot="10800000">
            <a:off x="3271" y="261937"/>
            <a:ext cx="2389609" cy="9905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 rot="10800000">
            <a:off x="5358" y="335336"/>
            <a:ext cx="2393702" cy="838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395536" y="1268760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00B050"/>
                </a:solidFill>
                <a:latin typeface="Franklin Gothic Demi" pitchFamily="34" charset="0"/>
                <a:ea typeface="HY헤드라인M" pitchFamily="18" charset="-127"/>
              </a:rPr>
              <a:t>Environment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7544" y="5589240"/>
            <a:ext cx="1728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00B050"/>
                </a:solidFill>
                <a:latin typeface="Franklin Gothic Demi" pitchFamily="34" charset="0"/>
                <a:ea typeface="HY헤드라인M" pitchFamily="18" charset="-127"/>
              </a:rPr>
              <a:t>Port Logistics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64288" y="1196752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00B050"/>
                </a:solidFill>
                <a:latin typeface="Franklin Gothic Demi" pitchFamily="34" charset="0"/>
                <a:ea typeface="HY헤드라인M" pitchFamily="18" charset="-127"/>
              </a:rPr>
              <a:t>Fisheries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80312" y="4941168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00B050"/>
                </a:solidFill>
                <a:latin typeface="Franklin Gothic Demi" pitchFamily="34" charset="0"/>
                <a:ea typeface="HY헤드라인M" pitchFamily="18" charset="-127"/>
              </a:rPr>
              <a:t>Safety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9512" y="332656"/>
            <a:ext cx="23918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Franklin Gothic Demi" pitchFamily="34" charset="0"/>
                <a:ea typeface="HY헤드라인M" pitchFamily="18" charset="-127"/>
              </a:rPr>
              <a:t>3</a:t>
            </a:r>
            <a:r>
              <a:rPr lang="en-US" altLang="ko-KR" sz="3200" dirty="0" smtClean="0">
                <a:latin typeface="Franklin Gothic Demi" pitchFamily="34" charset="0"/>
                <a:ea typeface="HY헤드라인M" pitchFamily="18" charset="-127"/>
              </a:rPr>
              <a:t>. P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rovision of MSD Service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모서리가 둥근 직사각형 16"/>
          <p:cNvSpPr/>
          <p:nvPr/>
        </p:nvSpPr>
        <p:spPr>
          <a:xfrm>
            <a:off x="395536" y="620688"/>
            <a:ext cx="8352928" cy="5616624"/>
          </a:xfrm>
          <a:prstGeom prst="roundRect">
            <a:avLst>
              <a:gd name="adj" fmla="val 5644"/>
            </a:avLst>
          </a:prstGeom>
          <a:blipFill dpi="0" rotWithShape="1">
            <a:blip r:embed="rId3" cstate="print">
              <a:lum bright="50000" contrast="-50000"/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/>
          <p:cNvSpPr/>
          <p:nvPr/>
        </p:nvSpPr>
        <p:spPr>
          <a:xfrm>
            <a:off x="6314182" y="562845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755953" y="5591621"/>
            <a:ext cx="2389609" cy="9898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6752680" y="5662613"/>
            <a:ext cx="2393702" cy="84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 descr="사본 -해양수산부-국립해양조사원_영_좌우-[변환됨]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206" y="5772472"/>
            <a:ext cx="2448272" cy="607740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 rot="10800000">
            <a:off x="1929558" y="29867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 rot="10800000">
            <a:off x="3271" y="261937"/>
            <a:ext cx="2389609" cy="9905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 rot="10800000">
            <a:off x="5358" y="335336"/>
            <a:ext cx="2393702" cy="838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모서리가 둥근 직사각형 29"/>
          <p:cNvSpPr/>
          <p:nvPr/>
        </p:nvSpPr>
        <p:spPr>
          <a:xfrm>
            <a:off x="899592" y="2564904"/>
            <a:ext cx="7344816" cy="2880320"/>
          </a:xfrm>
          <a:prstGeom prst="roundRect">
            <a:avLst>
              <a:gd name="adj" fmla="val 8907"/>
            </a:avLst>
          </a:prstGeom>
          <a:solidFill>
            <a:schemeClr val="bg1"/>
          </a:solidFill>
          <a:ln w="76200">
            <a:solidFill>
              <a:srgbClr val="0066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692871" y="2826821"/>
            <a:ext cx="633610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Franklin Gothic Demi" pitchFamily="34" charset="0"/>
                <a:ea typeface="HY헤드라인M" pitchFamily="18" charset="-127"/>
              </a:rPr>
              <a:t>Expand use of marine spatial data:</a:t>
            </a:r>
          </a:p>
          <a:p>
            <a:endParaRPr lang="en-US" altLang="ko-KR" sz="500" dirty="0" smtClean="0">
              <a:latin typeface="Franklin Gothic Demi" pitchFamily="34" charset="0"/>
              <a:ea typeface="HY헤드라인M" pitchFamily="18" charset="-127"/>
            </a:endParaRPr>
          </a:p>
          <a:p>
            <a:r>
              <a:rPr lang="en-US" altLang="ko-KR" sz="2400" dirty="0" smtClean="0">
                <a:latin typeface="Franklin Gothic Demi" pitchFamily="34" charset="0"/>
                <a:ea typeface="HY헤드라인M" pitchFamily="18" charset="-127"/>
              </a:rPr>
              <a:t>Chart production</a:t>
            </a:r>
            <a:r>
              <a:rPr lang="en-US" altLang="ko-KR" sz="2400" dirty="0">
                <a:latin typeface="Franklin Gothic Demi" pitchFamily="34" charset="0"/>
                <a:ea typeface="HY헤드라인M" pitchFamily="18" charset="-127"/>
              </a:rPr>
              <a:t> </a:t>
            </a:r>
            <a:r>
              <a:rPr lang="en-US" altLang="ko-KR" sz="2400" dirty="0" smtClean="0">
                <a:latin typeface="Franklin Gothic Demi" pitchFamily="34" charset="0"/>
                <a:ea typeface="HY헤드라인M" pitchFamily="18" charset="-127"/>
              </a:rPr>
              <a:t>→ </a:t>
            </a:r>
            <a:r>
              <a:rPr lang="en-US" altLang="ko-KR" sz="2400" dirty="0" smtClean="0">
                <a:solidFill>
                  <a:srgbClr val="0070C0"/>
                </a:solidFill>
                <a:latin typeface="Franklin Gothic Demi" pitchFamily="34" charset="0"/>
                <a:ea typeface="HY헤드라인M" pitchFamily="18" charset="-127"/>
              </a:rPr>
              <a:t>Ocean data industries</a:t>
            </a:r>
          </a:p>
        </p:txBody>
      </p:sp>
      <p:sp>
        <p:nvSpPr>
          <p:cNvPr id="24" name="타원 23"/>
          <p:cNvSpPr/>
          <p:nvPr/>
        </p:nvSpPr>
        <p:spPr>
          <a:xfrm>
            <a:off x="822053" y="1449310"/>
            <a:ext cx="580504" cy="574181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1115617" y="1409130"/>
            <a:ext cx="5904656" cy="651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1112343" y="1488531"/>
            <a:ext cx="5907929" cy="500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/>
          <p:cNvSpPr/>
          <p:nvPr/>
        </p:nvSpPr>
        <p:spPr>
          <a:xfrm>
            <a:off x="6948264" y="1052736"/>
            <a:ext cx="1332656" cy="1296144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5" name="그림 34" descr="checkbox-checked-hi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810" y="2814236"/>
            <a:ext cx="432048" cy="43204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5576" y="1484784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smtClean="0">
                <a:latin typeface="Franklin Gothic Demi" pitchFamily="34" charset="0"/>
                <a:ea typeface="HY헤드라인M" pitchFamily="18" charset="-127"/>
              </a:rPr>
              <a:t>Growing Marine Data Industry</a:t>
            </a:r>
            <a:endParaRPr lang="en-US" altLang="ko-KR" dirty="0" smtClean="0">
              <a:latin typeface="Franklin Gothic Demi" pitchFamily="34" charset="0"/>
              <a:ea typeface="HY헤드라인M" pitchFamily="18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611560" y="4221088"/>
            <a:ext cx="7920880" cy="1008112"/>
          </a:xfrm>
          <a:prstGeom prst="roundRect">
            <a:avLst>
              <a:gd name="adj" fmla="val 17411"/>
            </a:avLst>
          </a:prstGeom>
          <a:solidFill>
            <a:schemeClr val="bg1"/>
          </a:solidFill>
          <a:ln w="76200">
            <a:solidFill>
              <a:srgbClr val="0066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827584" y="4326195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solidFill>
                  <a:srgbClr val="0070C0"/>
                </a:solidFill>
                <a:latin typeface="Franklin Gothic Demi" pitchFamily="34" charset="0"/>
                <a:ea typeface="HY헤드라인M" pitchFamily="18" charset="-127"/>
              </a:rPr>
              <a:t>KHOA</a:t>
            </a:r>
            <a:r>
              <a:rPr lang="en-US" altLang="ko-KR" sz="2400" dirty="0" smtClean="0">
                <a:latin typeface="Franklin Gothic Demi" pitchFamily="34" charset="0"/>
                <a:ea typeface="HY헤드라인M" pitchFamily="18" charset="-127"/>
              </a:rPr>
              <a:t> is making a law and </a:t>
            </a:r>
            <a:r>
              <a:rPr lang="en-US" altLang="ko-KR" sz="2400" dirty="0">
                <a:latin typeface="Franklin Gothic Demi" pitchFamily="34" charset="0"/>
                <a:ea typeface="HY헤드라인M" pitchFamily="18" charset="-127"/>
              </a:rPr>
              <a:t>d</a:t>
            </a:r>
            <a:r>
              <a:rPr lang="en-US" altLang="ko-KR" sz="2400" dirty="0" smtClean="0">
                <a:latin typeface="Franklin Gothic Demi" pitchFamily="34" charset="0"/>
                <a:ea typeface="HY헤드라인M" pitchFamily="18" charset="-127"/>
              </a:rPr>
              <a:t>ata system </a:t>
            </a:r>
          </a:p>
          <a:p>
            <a:pPr algn="ctr"/>
            <a:r>
              <a:rPr lang="en-US" altLang="ko-KR" sz="2400" dirty="0" smtClean="0">
                <a:latin typeface="Franklin Gothic Demi" pitchFamily="34" charset="0"/>
                <a:ea typeface="HY헤드라인M" pitchFamily="18" charset="-127"/>
              </a:rPr>
              <a:t>for MSDI and marine data industrialization</a:t>
            </a:r>
          </a:p>
        </p:txBody>
      </p:sp>
      <p:pic>
        <p:nvPicPr>
          <p:cNvPr id="32" name="그림 31" descr="법제도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65" y="4404767"/>
            <a:ext cx="718641" cy="68041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9512" y="332656"/>
            <a:ext cx="23918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Franklin Gothic Demi" pitchFamily="34" charset="0"/>
                <a:ea typeface="HY헤드라인M" pitchFamily="18" charset="-127"/>
              </a:rPr>
              <a:t>3</a:t>
            </a:r>
            <a:r>
              <a:rPr lang="en-US" altLang="ko-KR" sz="3200" dirty="0" smtClean="0">
                <a:latin typeface="Franklin Gothic Demi" pitchFamily="34" charset="0"/>
                <a:ea typeface="HY헤드라인M" pitchFamily="18" charset="-127"/>
              </a:rPr>
              <a:t>. P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rovision of MSD Service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모서리가 둥근 직사각형 16"/>
          <p:cNvSpPr/>
          <p:nvPr/>
        </p:nvSpPr>
        <p:spPr>
          <a:xfrm>
            <a:off x="395536" y="620688"/>
            <a:ext cx="8352928" cy="5616624"/>
          </a:xfrm>
          <a:prstGeom prst="roundRect">
            <a:avLst>
              <a:gd name="adj" fmla="val 5644"/>
            </a:avLst>
          </a:prstGeom>
          <a:blipFill dpi="0" rotWithShape="1">
            <a:blip r:embed="rId3" cstate="print">
              <a:lum/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/>
          <p:cNvSpPr/>
          <p:nvPr/>
        </p:nvSpPr>
        <p:spPr>
          <a:xfrm>
            <a:off x="6314182" y="562845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755953" y="5591621"/>
            <a:ext cx="2389609" cy="9898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6752680" y="5662613"/>
            <a:ext cx="2393702" cy="84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 descr="사본 -해양수산부-국립해양조사원_영_좌우-[변환됨]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206" y="5772472"/>
            <a:ext cx="2448272" cy="607740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 rot="10800000">
            <a:off x="1929558" y="29867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 rot="10800000">
            <a:off x="3271" y="261937"/>
            <a:ext cx="2389609" cy="9905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 rot="10800000">
            <a:off x="5358" y="335336"/>
            <a:ext cx="2393702" cy="838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모서리가 둥근 사각형 설명선 20"/>
          <p:cNvSpPr/>
          <p:nvPr/>
        </p:nvSpPr>
        <p:spPr>
          <a:xfrm>
            <a:off x="6732239" y="508610"/>
            <a:ext cx="1679129" cy="471646"/>
          </a:xfrm>
          <a:prstGeom prst="wedgeRoundRectCallout">
            <a:avLst>
              <a:gd name="adj1" fmla="val 11664"/>
              <a:gd name="adj2" fmla="val 211474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6638528" y="580618"/>
            <a:ext cx="1965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0070C0"/>
                </a:solidFill>
                <a:latin typeface="Franklin Gothic Demi" pitchFamily="34" charset="0"/>
                <a:ea typeface="HY헤드라인M" pitchFamily="18" charset="-127"/>
              </a:rPr>
              <a:t>Market Place</a:t>
            </a:r>
            <a:endParaRPr lang="en-US" altLang="ko-KR" sz="1400" dirty="0" smtClean="0">
              <a:solidFill>
                <a:srgbClr val="0070C0"/>
              </a:solidFill>
              <a:latin typeface="Franklin Gothic Demi" pitchFamily="34" charset="0"/>
              <a:ea typeface="HY헤드라인M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332656"/>
            <a:ext cx="23918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Franklin Gothic Demi" pitchFamily="34" charset="0"/>
                <a:ea typeface="HY헤드라인M" pitchFamily="18" charset="-127"/>
              </a:rPr>
              <a:t>3</a:t>
            </a:r>
            <a:r>
              <a:rPr lang="en-US" altLang="ko-KR" sz="3200" dirty="0" smtClean="0">
                <a:latin typeface="Franklin Gothic Demi" pitchFamily="34" charset="0"/>
                <a:ea typeface="HY헤드라인M" pitchFamily="18" charset="-127"/>
              </a:rPr>
              <a:t>. P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rovision of MSD Service</a:t>
            </a:r>
          </a:p>
        </p:txBody>
      </p:sp>
      <p:sp>
        <p:nvSpPr>
          <p:cNvPr id="16" name="모서리가 둥근 사각형 설명선 15"/>
          <p:cNvSpPr/>
          <p:nvPr/>
        </p:nvSpPr>
        <p:spPr>
          <a:xfrm>
            <a:off x="5796136" y="1052736"/>
            <a:ext cx="1197165" cy="576064"/>
          </a:xfrm>
          <a:prstGeom prst="wedgeRoundRectCallout">
            <a:avLst>
              <a:gd name="adj1" fmla="val -54376"/>
              <a:gd name="adj2" fmla="val 116621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5874642" y="1138461"/>
            <a:ext cx="1145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0070C0"/>
                </a:solidFill>
                <a:latin typeface="Franklin Gothic Demi" pitchFamily="34" charset="0"/>
                <a:ea typeface="HY헤드라인M" pitchFamily="18" charset="-127"/>
              </a:rPr>
              <a:t>Factory</a:t>
            </a:r>
            <a:endParaRPr lang="en-US" altLang="ko-KR" sz="1400" dirty="0" smtClean="0">
              <a:solidFill>
                <a:srgbClr val="0070C0"/>
              </a:solidFill>
              <a:latin typeface="Franklin Gothic Demi" pitchFamily="34" charset="0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타원 12"/>
          <p:cNvSpPr/>
          <p:nvPr/>
        </p:nvSpPr>
        <p:spPr>
          <a:xfrm rot="10800000">
            <a:off x="1929558" y="29867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 rot="10800000">
            <a:off x="3271" y="261937"/>
            <a:ext cx="2389609" cy="9905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 rot="10800000">
            <a:off x="5358" y="335336"/>
            <a:ext cx="2393702" cy="838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Picture 3" descr="C:\Users\안장현\Desktop\noname01.bm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964" b="13221"/>
          <a:stretch>
            <a:fillRect/>
          </a:stretch>
        </p:blipFill>
        <p:spPr bwMode="auto">
          <a:xfrm>
            <a:off x="589166" y="2917754"/>
            <a:ext cx="3170404" cy="1944216"/>
          </a:xfrm>
          <a:prstGeom prst="rect">
            <a:avLst/>
          </a:prstGeom>
          <a:noFill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4321" y="1112550"/>
            <a:ext cx="3017622" cy="1548172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안장현\Desktop\10해도과2015\04정부3.0박람회\이미지\울릉도스크린샷\코스 전체_Bird View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4828" y="3861048"/>
            <a:ext cx="5103361" cy="2833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26" name="Picture 5" descr="C:\Users\안장현\Desktop\10해도과2015\04정부3.0박람회\이미지\교체1-2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5128" y="4861970"/>
            <a:ext cx="2643260" cy="1800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3413" y="2636912"/>
            <a:ext cx="2375226" cy="1457853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glow rad="63500">
              <a:schemeClr val="bg1">
                <a:alpha val="37000"/>
              </a:schemeClr>
            </a:glow>
          </a:effectLst>
          <a:extLst/>
        </p:spPr>
      </p:pic>
      <p:pic>
        <p:nvPicPr>
          <p:cNvPr id="30" name="_x191706320" descr="EMB0000190c13c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2698917"/>
            <a:ext cx="2172532" cy="174375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5" name="_x184277240" descr="EMB000005d85f73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94567" y="859378"/>
            <a:ext cx="2659754" cy="166479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glow rad="25400">
              <a:schemeClr val="bg1">
                <a:alpha val="26000"/>
              </a:schemeClr>
            </a:glow>
          </a:effectLst>
          <a:extLst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229785"/>
            <a:ext cx="2599034" cy="185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9512" y="332656"/>
            <a:ext cx="23918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Franklin Gothic Demi" pitchFamily="34" charset="0"/>
                <a:ea typeface="HY헤드라인M" pitchFamily="18" charset="-127"/>
              </a:rPr>
              <a:t>3</a:t>
            </a:r>
            <a:r>
              <a:rPr lang="en-US" altLang="ko-KR" sz="3200" dirty="0" smtClean="0">
                <a:latin typeface="Franklin Gothic Demi" pitchFamily="34" charset="0"/>
                <a:ea typeface="HY헤드라인M" pitchFamily="18" charset="-127"/>
              </a:rPr>
              <a:t>. P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rovision of MSD Service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모서리가 둥근 직사각형 16"/>
          <p:cNvSpPr/>
          <p:nvPr/>
        </p:nvSpPr>
        <p:spPr>
          <a:xfrm>
            <a:off x="395536" y="620688"/>
            <a:ext cx="8352928" cy="5760640"/>
          </a:xfrm>
          <a:prstGeom prst="roundRect">
            <a:avLst>
              <a:gd name="adj" fmla="val 5644"/>
            </a:avLst>
          </a:prstGeom>
          <a:blipFill dpi="0" rotWithShape="1">
            <a:blip r:embed="rId3" cstate="screen">
              <a:lum bright="50000" contrast="-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 rot="10800000">
            <a:off x="1929558" y="29867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 rot="10800000">
            <a:off x="3271" y="261937"/>
            <a:ext cx="2389609" cy="9905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 rot="10800000">
            <a:off x="5358" y="335336"/>
            <a:ext cx="2393702" cy="838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58" y="404664"/>
            <a:ext cx="2982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latin typeface="Franklin Gothic Demi" pitchFamily="34" charset="0"/>
                <a:ea typeface="HY헤드라인M" pitchFamily="18" charset="-127"/>
              </a:rPr>
              <a:t>4. W</a:t>
            </a:r>
            <a:r>
              <a:rPr lang="en-US" altLang="ko-KR" sz="2400" dirty="0" smtClean="0">
                <a:latin typeface="Franklin Gothic Demi" pitchFamily="34" charset="0"/>
                <a:ea typeface="HY헤드라인M" pitchFamily="18" charset="-127"/>
              </a:rPr>
              <a:t>ays Forward</a:t>
            </a:r>
          </a:p>
        </p:txBody>
      </p:sp>
      <p:sp>
        <p:nvSpPr>
          <p:cNvPr id="21" name="타원 20"/>
          <p:cNvSpPr/>
          <p:nvPr/>
        </p:nvSpPr>
        <p:spPr>
          <a:xfrm>
            <a:off x="822053" y="1449310"/>
            <a:ext cx="580504" cy="574181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1115616" y="1446487"/>
            <a:ext cx="5904656" cy="61436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1112343" y="1488531"/>
            <a:ext cx="5907929" cy="500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665468" y="1522834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latin typeface="Franklin Gothic Demi" pitchFamily="34" charset="0"/>
                <a:ea typeface="HY헤드라인M" pitchFamily="18" charset="-127"/>
              </a:rPr>
              <a:t>3</a:t>
            </a:r>
            <a:r>
              <a:rPr lang="en-US" altLang="ko-KR" sz="2400" baseline="30000" dirty="0" smtClean="0">
                <a:latin typeface="Franklin Gothic Demi" pitchFamily="34" charset="0"/>
                <a:ea typeface="HY헤드라인M" pitchFamily="18" charset="-127"/>
              </a:rPr>
              <a:t>rd</a:t>
            </a:r>
            <a:r>
              <a:rPr lang="en-US" altLang="ko-KR" sz="2400" dirty="0" smtClean="0">
                <a:latin typeface="Franklin Gothic Demi" pitchFamily="34" charset="0"/>
                <a:ea typeface="HY헤드라인M" pitchFamily="18" charset="-127"/>
              </a:rPr>
              <a:t> EAHC Steering Committee Mtg.</a:t>
            </a:r>
            <a:endParaRPr lang="en-US" altLang="ko-KR" sz="1600" dirty="0" smtClean="0">
              <a:latin typeface="Franklin Gothic Demi" pitchFamily="34" charset="0"/>
              <a:ea typeface="HY헤드라인M" pitchFamily="18" charset="-127"/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899592" y="2996952"/>
            <a:ext cx="7344816" cy="3161496"/>
          </a:xfrm>
          <a:prstGeom prst="roundRect">
            <a:avLst>
              <a:gd name="adj" fmla="val 8907"/>
            </a:avLst>
          </a:prstGeom>
          <a:solidFill>
            <a:schemeClr val="bg1"/>
          </a:solidFill>
          <a:ln w="76200">
            <a:solidFill>
              <a:srgbClr val="0066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686744" y="3356992"/>
            <a:ext cx="6336109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400" dirty="0" smtClean="0">
              <a:latin typeface="Franklin Gothic Demi" panose="020B0703020102020204" pitchFamily="34" charset="0"/>
              <a:ea typeface="HY헤드라인M" pitchFamily="18" charset="-127"/>
            </a:endParaRPr>
          </a:p>
          <a:p>
            <a:r>
              <a:rPr lang="en-US" altLang="ko-KR" sz="2000" dirty="0" smtClean="0">
                <a:latin typeface="Franklin Gothic Demi" panose="020B0703020102020204" pitchFamily="34" charset="0"/>
              </a:rPr>
              <a:t>Harmonization </a:t>
            </a:r>
            <a:r>
              <a:rPr lang="en-US" altLang="ko-KR" sz="2000" dirty="0">
                <a:latin typeface="Franklin Gothic Demi" panose="020B0703020102020204" pitchFamily="34" charset="0"/>
              </a:rPr>
              <a:t>of </a:t>
            </a:r>
            <a:r>
              <a:rPr lang="en-US" altLang="ko-KR" sz="2000" dirty="0" smtClean="0">
                <a:latin typeface="Franklin Gothic Demi" panose="020B0703020102020204" pitchFamily="34" charset="0"/>
              </a:rPr>
              <a:t>regional data, some of which is already shown on nautical chart</a:t>
            </a:r>
            <a:r>
              <a:rPr lang="en-US" altLang="ko-KR" sz="2000" dirty="0">
                <a:latin typeface="Franklin Gothic Demi" panose="020B0703020102020204" pitchFamily="34" charset="0"/>
              </a:rPr>
              <a:t>s</a:t>
            </a:r>
            <a:endParaRPr lang="en-US" altLang="ko-KR" sz="2000" dirty="0" smtClean="0">
              <a:latin typeface="Franklin Gothic Demi" panose="020B0703020102020204" pitchFamily="34" charset="0"/>
            </a:endParaRPr>
          </a:p>
          <a:p>
            <a:endParaRPr lang="en-US" altLang="ko-KR" sz="1100" dirty="0" smtClean="0">
              <a:latin typeface="Franklin Gothic Demi" panose="020B0703020102020204" pitchFamily="34" charset="0"/>
            </a:endParaRPr>
          </a:p>
          <a:p>
            <a:r>
              <a:rPr lang="en-US" altLang="ko-KR" sz="2000" dirty="0" smtClean="0">
                <a:latin typeface="Franklin Gothic Demi" panose="020B0703020102020204" pitchFamily="34" charset="0"/>
              </a:rPr>
              <a:t>The same information could be used to form the basic database to kick start the MSDIWG</a:t>
            </a:r>
          </a:p>
          <a:p>
            <a:r>
              <a:rPr lang="en-US" altLang="ko-KR" sz="2000" dirty="0" smtClean="0">
                <a:latin typeface="Franklin Gothic Demi" panose="020B0703020102020204" pitchFamily="34" charset="0"/>
              </a:rPr>
              <a:t>which </a:t>
            </a:r>
            <a:r>
              <a:rPr lang="en-US" altLang="ko-KR" sz="2000" dirty="0">
                <a:latin typeface="Franklin Gothic Demi" panose="020B0703020102020204" pitchFamily="34" charset="0"/>
              </a:rPr>
              <a:t>will benefit other users</a:t>
            </a:r>
            <a:r>
              <a:rPr lang="en-US" altLang="ko-KR" sz="2000" dirty="0" smtClean="0">
                <a:latin typeface="Franklin Gothic Demi" panose="020B0703020102020204" pitchFamily="34" charset="0"/>
              </a:rPr>
              <a:t>.</a:t>
            </a:r>
          </a:p>
          <a:p>
            <a:endParaRPr lang="en-US" altLang="ko-KR" sz="2000" dirty="0" smtClean="0">
              <a:latin typeface="Franklin Gothic Demi" panose="020B0703020102020204" pitchFamily="34" charset="0"/>
            </a:endParaRPr>
          </a:p>
          <a:p>
            <a:r>
              <a:rPr lang="en-US" altLang="ko-KR" dirty="0" smtClean="0">
                <a:latin typeface="Franklin Gothic Demi" panose="020B0703020102020204" pitchFamily="34" charset="0"/>
              </a:rPr>
              <a:t>Decision No. 3: ROK </a:t>
            </a:r>
            <a:r>
              <a:rPr lang="en-US" altLang="ko-KR" dirty="0">
                <a:latin typeface="Franklin Gothic Demi" panose="020B0703020102020204" pitchFamily="34" charset="0"/>
              </a:rPr>
              <a:t>will lead </a:t>
            </a:r>
            <a:r>
              <a:rPr lang="en-US" altLang="ko-KR" dirty="0" smtClean="0">
                <a:latin typeface="Franklin Gothic Demi" panose="020B0703020102020204" pitchFamily="34" charset="0"/>
              </a:rPr>
              <a:t>the EAHC </a:t>
            </a:r>
            <a:r>
              <a:rPr lang="en-US" altLang="ko-KR" dirty="0">
                <a:latin typeface="Franklin Gothic Demi" panose="020B0703020102020204" pitchFamily="34" charset="0"/>
              </a:rPr>
              <a:t>MSDIWG.</a:t>
            </a:r>
            <a:endParaRPr lang="en-US" altLang="ko-KR" dirty="0" smtClean="0">
              <a:latin typeface="Franklin Gothic Demi" pitchFamily="34" charset="0"/>
              <a:ea typeface="HY헤드라인M" pitchFamily="18" charset="-127"/>
            </a:endParaRPr>
          </a:p>
        </p:txBody>
      </p:sp>
      <p:pic>
        <p:nvPicPr>
          <p:cNvPr id="35" name="그림 34" descr="checkbox-checked-hi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696" y="3381782"/>
            <a:ext cx="432048" cy="432048"/>
          </a:xfrm>
          <a:prstGeom prst="rect">
            <a:avLst/>
          </a:prstGeom>
        </p:spPr>
      </p:pic>
      <p:sp>
        <p:nvSpPr>
          <p:cNvPr id="39" name="모서리가 둥근 직사각형 38"/>
          <p:cNvSpPr/>
          <p:nvPr/>
        </p:nvSpPr>
        <p:spPr>
          <a:xfrm>
            <a:off x="683568" y="2708920"/>
            <a:ext cx="6336704" cy="576064"/>
          </a:xfrm>
          <a:prstGeom prst="roundRect">
            <a:avLst>
              <a:gd name="adj" fmla="val 38710"/>
            </a:avLst>
          </a:prstGeom>
          <a:solidFill>
            <a:schemeClr val="bg1"/>
          </a:solidFill>
          <a:ln w="76200">
            <a:solidFill>
              <a:srgbClr val="0066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TextBox 39"/>
          <p:cNvSpPr txBox="1"/>
          <p:nvPr/>
        </p:nvSpPr>
        <p:spPr>
          <a:xfrm>
            <a:off x="827584" y="2780928"/>
            <a:ext cx="60082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200" dirty="0" smtClean="0">
                <a:solidFill>
                  <a:srgbClr val="0070C0"/>
                </a:solidFill>
                <a:latin typeface="Franklin Gothic Demi" pitchFamily="34" charset="0"/>
                <a:ea typeface="HY헤드라인M" pitchFamily="18" charset="-127"/>
              </a:rPr>
              <a:t>East Asia Hydrographic Commission MSDIWG</a:t>
            </a:r>
            <a:endParaRPr lang="en-US" altLang="ko-KR" sz="2200" dirty="0" smtClean="0">
              <a:latin typeface="Franklin Gothic Demi" pitchFamily="34" charset="0"/>
              <a:ea typeface="HY헤드라인M" pitchFamily="18" charset="-127"/>
            </a:endParaRPr>
          </a:p>
        </p:txBody>
      </p:sp>
      <p:pic>
        <p:nvPicPr>
          <p:cNvPr id="2051" name="_x195382872" descr="EMB00000db40f9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4020" y="854302"/>
            <a:ext cx="3040428" cy="172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그림 28" descr="checkbox-checked-hi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876" y="5371768"/>
            <a:ext cx="432048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그림 46" descr="그림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타원 34"/>
          <p:cNvSpPr/>
          <p:nvPr/>
        </p:nvSpPr>
        <p:spPr>
          <a:xfrm>
            <a:off x="6314182" y="562845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6755953" y="5591621"/>
            <a:ext cx="2389609" cy="9898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6752680" y="5662613"/>
            <a:ext cx="2393702" cy="84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8" name="그림 37" descr="사본 -해양수산부-국립해양조사원_영_좌우-[변환됨]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206" y="5772472"/>
            <a:ext cx="2448272" cy="607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모서리가 둥근 직사각형 16"/>
          <p:cNvSpPr/>
          <p:nvPr/>
        </p:nvSpPr>
        <p:spPr>
          <a:xfrm>
            <a:off x="395536" y="620688"/>
            <a:ext cx="8352928" cy="5616624"/>
          </a:xfrm>
          <a:prstGeom prst="roundRect">
            <a:avLst>
              <a:gd name="adj" fmla="val 5644"/>
            </a:avLst>
          </a:prstGeom>
          <a:blipFill dpi="0" rotWithShape="1">
            <a:blip r:embed="rId3" cstate="screen">
              <a:lum bright="50000" contrast="-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/>
          <p:cNvSpPr/>
          <p:nvPr/>
        </p:nvSpPr>
        <p:spPr>
          <a:xfrm>
            <a:off x="6314182" y="562845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755953" y="5591621"/>
            <a:ext cx="2389609" cy="9898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6752680" y="5662613"/>
            <a:ext cx="2393702" cy="84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 descr="사본 -해양수산부-국립해양조사원_영_좌우-[변환됨]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206" y="5772472"/>
            <a:ext cx="2448272" cy="607740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 rot="10800000">
            <a:off x="1929558" y="29867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 rot="10800000">
            <a:off x="3271" y="261937"/>
            <a:ext cx="2389609" cy="9905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 rot="10800000">
            <a:off x="5358" y="335336"/>
            <a:ext cx="2393702" cy="838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모서리가 둥근 직사각형 26"/>
          <p:cNvSpPr/>
          <p:nvPr/>
        </p:nvSpPr>
        <p:spPr>
          <a:xfrm>
            <a:off x="899592" y="1340768"/>
            <a:ext cx="7344816" cy="4247860"/>
          </a:xfrm>
          <a:prstGeom prst="roundRect">
            <a:avLst>
              <a:gd name="adj" fmla="val 8907"/>
            </a:avLst>
          </a:prstGeom>
          <a:solidFill>
            <a:schemeClr val="bg1"/>
          </a:solidFill>
          <a:ln w="76200">
            <a:solidFill>
              <a:srgbClr val="0066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686744" y="1506850"/>
            <a:ext cx="63361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400" dirty="0" smtClean="0">
              <a:latin typeface="Franklin Gothic Demi" pitchFamily="34" charset="0"/>
              <a:ea typeface="HY헤드라인M" pitchFamily="18" charset="-127"/>
            </a:endParaRPr>
          </a:p>
          <a:p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WG Membership: 7 Member States</a:t>
            </a:r>
          </a:p>
          <a:p>
            <a:endParaRPr lang="en-US" altLang="ko-KR" sz="400" dirty="0" smtClean="0">
              <a:latin typeface="Franklin Gothic Demi" pitchFamily="34" charset="0"/>
              <a:ea typeface="HY헤드라인M" pitchFamily="18" charset="-127"/>
            </a:endParaRPr>
          </a:p>
          <a:p>
            <a:r>
              <a:rPr lang="en-US" altLang="ko-KR" dirty="0">
                <a:latin typeface="Franklin Gothic Demi" pitchFamily="34" charset="0"/>
                <a:ea typeface="HY헤드라인M" pitchFamily="18" charset="-127"/>
              </a:rPr>
              <a:t>(Korea, Japan, Philippines, Indonesia, Thailand, China, Brunei) </a:t>
            </a:r>
            <a:endParaRPr lang="en-US" altLang="ko-KR" dirty="0" smtClean="0">
              <a:latin typeface="Franklin Gothic Demi" pitchFamily="34" charset="0"/>
              <a:ea typeface="HY헤드라인M" pitchFamily="18" charset="-127"/>
            </a:endParaRPr>
          </a:p>
        </p:txBody>
      </p:sp>
      <p:pic>
        <p:nvPicPr>
          <p:cNvPr id="35" name="그림 34" descr="checkbox-checked-hi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696" y="1484784"/>
            <a:ext cx="432048" cy="432048"/>
          </a:xfrm>
          <a:prstGeom prst="rect">
            <a:avLst/>
          </a:prstGeom>
        </p:spPr>
      </p:pic>
      <p:pic>
        <p:nvPicPr>
          <p:cNvPr id="37" name="그림 36" descr="checkbox-checked-hi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696" y="2664751"/>
            <a:ext cx="432048" cy="432048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686744" y="2664751"/>
            <a:ext cx="633610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Franklin Gothic Demi" pitchFamily="34" charset="0"/>
                <a:ea typeface="HY헤드라인M" pitchFamily="18" charset="-127"/>
              </a:rPr>
              <a:t>Draft Terms</a:t>
            </a:r>
            <a:r>
              <a:rPr lang="ko-KR" altLang="en-US" sz="2400" dirty="0" smtClean="0">
                <a:latin typeface="Franklin Gothic Demi" pitchFamily="34" charset="0"/>
                <a:ea typeface="HY헤드라인M" pitchFamily="18" charset="-127"/>
              </a:rPr>
              <a:t> </a:t>
            </a:r>
            <a:r>
              <a:rPr lang="en-US" altLang="ko-KR" sz="2400" dirty="0" smtClean="0">
                <a:latin typeface="Franklin Gothic Demi" pitchFamily="34" charset="0"/>
                <a:ea typeface="HY헤드라인M" pitchFamily="18" charset="-127"/>
              </a:rPr>
              <a:t>of</a:t>
            </a:r>
            <a:r>
              <a:rPr lang="ko-KR" altLang="en-US" sz="2400" dirty="0" smtClean="0">
                <a:latin typeface="Franklin Gothic Demi" pitchFamily="34" charset="0"/>
                <a:ea typeface="HY헤드라인M" pitchFamily="18" charset="-127"/>
              </a:rPr>
              <a:t> </a:t>
            </a:r>
            <a:r>
              <a:rPr lang="en-US" altLang="ko-KR" sz="2400" dirty="0" smtClean="0">
                <a:latin typeface="Franklin Gothic Demi" pitchFamily="34" charset="0"/>
                <a:ea typeface="HY헤드라인M" pitchFamily="18" charset="-127"/>
              </a:rPr>
              <a:t>Reference of EAHC MSDIWG</a:t>
            </a:r>
            <a:endParaRPr lang="en-US" altLang="ko-KR" sz="500" dirty="0">
              <a:latin typeface="Franklin Gothic Demi" pitchFamily="34" charset="0"/>
              <a:ea typeface="HY헤드라인M" pitchFamily="18" charset="-127"/>
            </a:endParaRPr>
          </a:p>
          <a:p>
            <a:pPr marL="457200" indent="-457200">
              <a:buAutoNum type="arabicPeriod"/>
            </a:pPr>
            <a:r>
              <a:rPr lang="en-US" altLang="ko-KR" sz="2000" dirty="0">
                <a:latin typeface="Franklin Gothic Demi" pitchFamily="34" charset="0"/>
                <a:ea typeface="HY헤드라인M" pitchFamily="18" charset="-127"/>
              </a:rPr>
              <a:t>Support MSDI activities of EAHC Member States</a:t>
            </a:r>
          </a:p>
          <a:p>
            <a:pPr marL="457200" indent="-457200">
              <a:buAutoNum type="arabicPeriod"/>
            </a:pPr>
            <a:r>
              <a:rPr lang="en-US" altLang="ko-KR" sz="2000" dirty="0">
                <a:latin typeface="Franklin Gothic Demi" pitchFamily="34" charset="0"/>
                <a:ea typeface="HY헤드라인M" pitchFamily="18" charset="-127"/>
              </a:rPr>
              <a:t>Monitor and share work on national MSDI</a:t>
            </a:r>
          </a:p>
          <a:p>
            <a:pPr marL="457200" indent="-457200">
              <a:buAutoNum type="arabicPeriod"/>
            </a:pP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Promote the use of IHO standards</a:t>
            </a:r>
          </a:p>
          <a:p>
            <a:pPr marL="457200" indent="-457200">
              <a:buAutoNum type="arabicPeriod"/>
            </a:pP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Monitor regional MSDI Center activities</a:t>
            </a:r>
          </a:p>
          <a:p>
            <a:pPr marL="457200" indent="-457200">
              <a:buAutoNum type="arabicPeriod"/>
            </a:pP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Identify any EAHC capacity building requirements on MSDI</a:t>
            </a:r>
          </a:p>
          <a:p>
            <a:pPr marL="457200" indent="-457200">
              <a:buAutoNum type="arabicPeriod"/>
            </a:pP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Use meetings or workshops if required.</a:t>
            </a:r>
          </a:p>
          <a:p>
            <a:pPr marL="457200" indent="-457200">
              <a:buAutoNum type="arabicPeriod"/>
            </a:pP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Submit a report to the EAHC Steering Committee</a:t>
            </a:r>
            <a:endParaRPr lang="en-US" altLang="ko-KR" sz="2000" dirty="0">
              <a:latin typeface="Franklin Gothic Demi" pitchFamily="34" charset="0"/>
              <a:ea typeface="HY헤드라인M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58" y="404664"/>
            <a:ext cx="2982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latin typeface="Franklin Gothic Demi" pitchFamily="34" charset="0"/>
                <a:ea typeface="HY헤드라인M" pitchFamily="18" charset="-127"/>
              </a:rPr>
              <a:t>4. W</a:t>
            </a:r>
            <a:r>
              <a:rPr lang="en-US" altLang="ko-KR" sz="2400" dirty="0" smtClean="0">
                <a:latin typeface="Franklin Gothic Demi" pitchFamily="34" charset="0"/>
                <a:ea typeface="HY헤드라인M" pitchFamily="18" charset="-127"/>
              </a:rPr>
              <a:t>ays Forward</a:t>
            </a:r>
          </a:p>
        </p:txBody>
      </p:sp>
    </p:spTree>
    <p:extLst>
      <p:ext uri="{BB962C8B-B14F-4D97-AF65-F5344CB8AC3E}">
        <p14:creationId xmlns:p14="http://schemas.microsoft.com/office/powerpoint/2010/main" val="44387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모서리가 둥근 직사각형 30"/>
          <p:cNvSpPr/>
          <p:nvPr/>
        </p:nvSpPr>
        <p:spPr>
          <a:xfrm>
            <a:off x="395536" y="620688"/>
            <a:ext cx="8352928" cy="5616624"/>
          </a:xfrm>
          <a:prstGeom prst="roundRect">
            <a:avLst>
              <a:gd name="adj" fmla="val 5644"/>
            </a:avLst>
          </a:prstGeom>
          <a:blipFill dpi="0" rotWithShape="1">
            <a:blip r:embed="rId3" cstate="screen">
              <a:lum bright="50000" contrast="-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433388" y="1340768"/>
            <a:ext cx="8279606" cy="108012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/>
          <p:cNvSpPr/>
          <p:nvPr/>
        </p:nvSpPr>
        <p:spPr>
          <a:xfrm>
            <a:off x="6314182" y="562845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755953" y="5591621"/>
            <a:ext cx="2389609" cy="9898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6752680" y="5662613"/>
            <a:ext cx="2393702" cy="84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 descr="사본 -해양수산부-국립해양조사원_영_좌우-[변환됨]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206" y="5772472"/>
            <a:ext cx="2448272" cy="607740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 rot="10800000">
            <a:off x="1929558" y="29867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 rot="10800000">
            <a:off x="3271" y="261937"/>
            <a:ext cx="2389609" cy="9905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 rot="10800000">
            <a:off x="5358" y="335336"/>
            <a:ext cx="2393702" cy="838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13606" y="390525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 smtClean="0">
                <a:latin typeface="Franklin Gothic Demi" pitchFamily="34" charset="0"/>
                <a:ea typeface="HY헤드라인M" pitchFamily="18" charset="-127"/>
              </a:rPr>
              <a:t>Q&amp;A</a:t>
            </a:r>
            <a:endParaRPr lang="en-US" altLang="ko-KR" sz="2800" dirty="0" smtClean="0">
              <a:latin typeface="Franklin Gothic Demi" pitchFamily="34" charset="0"/>
              <a:ea typeface="HY헤드라인M" pitchFamily="18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683568" y="2852936"/>
            <a:ext cx="1584176" cy="1512168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/>
          <p:cNvSpPr/>
          <p:nvPr/>
        </p:nvSpPr>
        <p:spPr>
          <a:xfrm>
            <a:off x="2771800" y="2852936"/>
            <a:ext cx="1584176" cy="1512168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/>
          <p:cNvSpPr/>
          <p:nvPr/>
        </p:nvSpPr>
        <p:spPr>
          <a:xfrm>
            <a:off x="4860032" y="2852936"/>
            <a:ext cx="1584176" cy="1512168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>
            <a:off x="6876256" y="2852936"/>
            <a:ext cx="1584176" cy="1512168"/>
          </a:xfrm>
          <a:prstGeom prst="ellipse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모서리가 둥근 직사각형 26"/>
          <p:cNvSpPr/>
          <p:nvPr/>
        </p:nvSpPr>
        <p:spPr>
          <a:xfrm>
            <a:off x="539552" y="4545124"/>
            <a:ext cx="1800200" cy="515020"/>
          </a:xfrm>
          <a:prstGeom prst="roundRect">
            <a:avLst>
              <a:gd name="adj" fmla="val 8907"/>
            </a:avLst>
          </a:prstGeom>
          <a:solidFill>
            <a:schemeClr val="bg1"/>
          </a:solidFill>
          <a:ln w="762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모서리가 둥근 직사각형 27"/>
          <p:cNvSpPr/>
          <p:nvPr/>
        </p:nvSpPr>
        <p:spPr>
          <a:xfrm>
            <a:off x="6804248" y="4545124"/>
            <a:ext cx="1800200" cy="515020"/>
          </a:xfrm>
          <a:prstGeom prst="roundRect">
            <a:avLst>
              <a:gd name="adj" fmla="val 8907"/>
            </a:avLst>
          </a:prstGeom>
          <a:solidFill>
            <a:schemeClr val="bg1"/>
          </a:solidFill>
          <a:ln w="7620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2627784" y="4545124"/>
            <a:ext cx="1800200" cy="513321"/>
          </a:xfrm>
          <a:prstGeom prst="roundRect">
            <a:avLst>
              <a:gd name="adj" fmla="val 8907"/>
            </a:avLst>
          </a:prstGeom>
          <a:solidFill>
            <a:schemeClr val="bg1"/>
          </a:solidFill>
          <a:ln w="7620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모서리가 둥근 직사각형 29"/>
          <p:cNvSpPr/>
          <p:nvPr/>
        </p:nvSpPr>
        <p:spPr>
          <a:xfrm>
            <a:off x="4716016" y="4545124"/>
            <a:ext cx="1800200" cy="864096"/>
          </a:xfrm>
          <a:prstGeom prst="roundRect">
            <a:avLst>
              <a:gd name="adj" fmla="val 8907"/>
            </a:avLst>
          </a:prstGeom>
          <a:solidFill>
            <a:schemeClr val="bg1"/>
          </a:solidFill>
          <a:ln w="7620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645096" y="459678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Mr. Kim </a:t>
            </a:r>
          </a:p>
          <a:p>
            <a:pPr algn="ctr"/>
            <a:endParaRPr lang="en-US" altLang="ko-KR" sz="400" dirty="0" smtClean="0">
              <a:latin typeface="Franklin Gothic Demi" pitchFamily="34" charset="0"/>
              <a:ea typeface="HY헤드라인M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71266" y="4591050"/>
            <a:ext cx="1756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Mr. Lee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88024" y="4685655"/>
            <a:ext cx="16661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Tony</a:t>
            </a:r>
          </a:p>
          <a:p>
            <a:pPr algn="ctr"/>
            <a:r>
              <a:rPr lang="en-US" altLang="ko-KR" sz="1400" dirty="0" smtClean="0">
                <a:latin typeface="Franklin Gothic Demi" pitchFamily="34" charset="0"/>
                <a:ea typeface="HY헤드라인M" pitchFamily="18" charset="-127"/>
              </a:rPr>
              <a:t>oceanjh@korea.kr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49455" y="4598479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Mr. Shin</a:t>
            </a:r>
          </a:p>
          <a:p>
            <a:pPr algn="ctr"/>
            <a:endParaRPr lang="en-US" altLang="ko-KR" sz="400" dirty="0" smtClean="0">
              <a:latin typeface="Franklin Gothic Demi" pitchFamily="34" charset="0"/>
              <a:ea typeface="HY헤드라인M" pitchFamily="18" charset="-127"/>
            </a:endParaRPr>
          </a:p>
        </p:txBody>
      </p:sp>
      <p:cxnSp>
        <p:nvCxnSpPr>
          <p:cNvPr id="34" name="직선 연결선 33"/>
          <p:cNvCxnSpPr>
            <a:stCxn id="12" idx="4"/>
          </p:cNvCxnSpPr>
          <p:nvPr/>
        </p:nvCxnSpPr>
        <p:spPr>
          <a:xfrm>
            <a:off x="1475656" y="4365104"/>
            <a:ext cx="0" cy="216024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3563888" y="4365104"/>
            <a:ext cx="0" cy="216024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>
            <a:off x="5652120" y="4365104"/>
            <a:ext cx="0" cy="216024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7668344" y="4365104"/>
            <a:ext cx="0" cy="216024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67544" y="1340768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smtClean="0">
                <a:solidFill>
                  <a:srgbClr val="0070C0"/>
                </a:solidFill>
                <a:latin typeface="Franklin Gothic Demi" pitchFamily="34" charset="0"/>
                <a:ea typeface="HY헤드라인M" pitchFamily="18" charset="-127"/>
              </a:rPr>
              <a:t>Marine Spatial Information Team</a:t>
            </a:r>
          </a:p>
          <a:p>
            <a:pPr algn="ctr"/>
            <a:endParaRPr lang="en-US" altLang="ko-KR" sz="800" dirty="0" smtClean="0">
              <a:solidFill>
                <a:srgbClr val="0070C0"/>
              </a:solidFill>
              <a:latin typeface="Franklin Gothic Demi" pitchFamily="34" charset="0"/>
              <a:ea typeface="HY헤드라인M" pitchFamily="18" charset="-127"/>
            </a:endParaRPr>
          </a:p>
          <a:p>
            <a:pPr algn="ctr"/>
            <a:r>
              <a:rPr lang="en-US" altLang="ko-KR" sz="2400" dirty="0" smtClean="0">
                <a:latin typeface="Franklin Gothic Demi" pitchFamily="34" charset="0"/>
                <a:ea typeface="HY헤드라인M" pitchFamily="18" charset="-127"/>
              </a:rPr>
              <a:t>(in Nautical Chart Division, KHOA)</a:t>
            </a:r>
            <a:endParaRPr lang="en-US" altLang="ko-KR" sz="1600" dirty="0" smtClean="0">
              <a:latin typeface="Franklin Gothic Demi" pitchFamily="34" charset="0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그림 46" descr="그림1.jpg"/>
          <p:cNvPicPr>
            <a:picLocks noChangeAspect="1"/>
          </p:cNvPicPr>
          <p:nvPr/>
        </p:nvPicPr>
        <p:blipFill>
          <a:blip r:embed="rId3" cstate="screen">
            <a:lum bright="25000" contrast="-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" name="직사각형 24"/>
          <p:cNvSpPr/>
          <p:nvPr/>
        </p:nvSpPr>
        <p:spPr>
          <a:xfrm>
            <a:off x="5327576" y="4365104"/>
            <a:ext cx="3816424" cy="9898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4572000" y="3140968"/>
            <a:ext cx="4572000" cy="9898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3923928" y="1916832"/>
            <a:ext cx="5220072" cy="99013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3347864" y="692696"/>
            <a:ext cx="5796136" cy="990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2915816" y="730249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3923928" y="836712"/>
            <a:ext cx="5220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chemeClr val="bg1"/>
                </a:solidFill>
                <a:latin typeface="Franklin Gothic Demi" pitchFamily="34" charset="0"/>
                <a:ea typeface="HY헤드라인M" pitchFamily="18" charset="-127"/>
              </a:rPr>
              <a:t>P</a:t>
            </a:r>
            <a:r>
              <a:rPr lang="en-US" altLang="ko-KR" sz="2400" dirty="0" smtClean="0">
                <a:solidFill>
                  <a:schemeClr val="bg1"/>
                </a:solidFill>
                <a:latin typeface="Franklin Gothic Demi" pitchFamily="34" charset="0"/>
                <a:ea typeface="HY헤드라인M" pitchFamily="18" charset="-127"/>
              </a:rPr>
              <a:t>roduction &amp; Management of MSD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3284" y="2047503"/>
            <a:ext cx="4423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chemeClr val="bg1"/>
                </a:solidFill>
                <a:latin typeface="Franklin Gothic Demi" pitchFamily="34" charset="0"/>
                <a:ea typeface="HY헤드라인M" pitchFamily="18" charset="-127"/>
              </a:rPr>
              <a:t>C</a:t>
            </a:r>
            <a:r>
              <a:rPr lang="en-US" altLang="ko-KR" sz="2400" dirty="0" smtClean="0">
                <a:solidFill>
                  <a:schemeClr val="bg1"/>
                </a:solidFill>
                <a:latin typeface="Franklin Gothic Demi" pitchFamily="34" charset="0"/>
                <a:ea typeface="HY헤드라인M" pitchFamily="18" charset="-127"/>
              </a:rPr>
              <a:t>hanges occurred from MSDI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56498" y="3266703"/>
            <a:ext cx="3787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chemeClr val="bg1"/>
                </a:solidFill>
                <a:latin typeface="Franklin Gothic Demi" pitchFamily="34" charset="0"/>
                <a:ea typeface="HY헤드라인M" pitchFamily="18" charset="-127"/>
              </a:rPr>
              <a:t>P</a:t>
            </a:r>
            <a:r>
              <a:rPr lang="en-US" altLang="ko-KR" sz="2400" dirty="0" smtClean="0">
                <a:solidFill>
                  <a:schemeClr val="bg1"/>
                </a:solidFill>
                <a:latin typeface="Franklin Gothic Demi" pitchFamily="34" charset="0"/>
                <a:ea typeface="HY헤드라인M" pitchFamily="18" charset="-127"/>
              </a:rPr>
              <a:t>rovision of MSD Service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51984" y="4509120"/>
            <a:ext cx="2992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chemeClr val="bg1"/>
                </a:solidFill>
                <a:latin typeface="Franklin Gothic Demi" pitchFamily="34" charset="0"/>
                <a:ea typeface="HY헤드라인M" pitchFamily="18" charset="-127"/>
              </a:rPr>
              <a:t>W</a:t>
            </a:r>
            <a:r>
              <a:rPr lang="en-US" altLang="ko-KR" sz="2400" dirty="0" smtClean="0">
                <a:solidFill>
                  <a:schemeClr val="bg1"/>
                </a:solidFill>
                <a:latin typeface="Franklin Gothic Demi" pitchFamily="34" charset="0"/>
                <a:ea typeface="HY헤드라인M" pitchFamily="18" charset="-127"/>
              </a:rPr>
              <a:t>ays Forward</a:t>
            </a:r>
          </a:p>
        </p:txBody>
      </p:sp>
      <p:sp>
        <p:nvSpPr>
          <p:cNvPr id="18" name="타원 17"/>
          <p:cNvSpPr/>
          <p:nvPr/>
        </p:nvSpPr>
        <p:spPr>
          <a:xfrm>
            <a:off x="3478385" y="1953519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>
            <a:off x="4119166" y="3179342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>
            <a:off x="4868267" y="4403650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타원 34"/>
          <p:cNvSpPr/>
          <p:nvPr/>
        </p:nvSpPr>
        <p:spPr>
          <a:xfrm>
            <a:off x="6314182" y="562845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6755953" y="5591621"/>
            <a:ext cx="2389609" cy="9898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6752680" y="5662613"/>
            <a:ext cx="2393702" cy="84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8" name="그림 37" descr="사본 -해양수산부-국립해양조사원_영_좌우-[변환됨]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206" y="5772472"/>
            <a:ext cx="2448272" cy="607740"/>
          </a:xfrm>
          <a:prstGeom prst="rect">
            <a:avLst/>
          </a:prstGeom>
        </p:spPr>
      </p:pic>
      <p:sp>
        <p:nvSpPr>
          <p:cNvPr id="40" name="직사각형 39"/>
          <p:cNvSpPr/>
          <p:nvPr/>
        </p:nvSpPr>
        <p:spPr>
          <a:xfrm rot="10800000">
            <a:off x="0" y="2934084"/>
            <a:ext cx="2843808" cy="9898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타원 40"/>
          <p:cNvSpPr/>
          <p:nvPr/>
        </p:nvSpPr>
        <p:spPr>
          <a:xfrm rot="10800000">
            <a:off x="2393999" y="2973772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251520" y="2917393"/>
            <a:ext cx="1942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 smtClean="0">
                <a:solidFill>
                  <a:schemeClr val="bg1"/>
                </a:solidFill>
                <a:latin typeface="Franklin Gothic Demi" pitchFamily="34" charset="0"/>
                <a:ea typeface="HY헤드라인M" pitchFamily="18" charset="-127"/>
              </a:rPr>
              <a:t>T</a:t>
            </a:r>
            <a:r>
              <a:rPr lang="en-US" altLang="ko-KR" sz="2400" dirty="0" smtClean="0">
                <a:solidFill>
                  <a:schemeClr val="bg1"/>
                </a:solidFill>
                <a:latin typeface="Franklin Gothic Demi" pitchFamily="34" charset="0"/>
                <a:ea typeface="HY헤드라인M" pitchFamily="18" charset="-127"/>
              </a:rPr>
              <a:t>able of Contents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082677" y="828675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 smtClean="0">
                <a:latin typeface="Franklin Gothic Demi" pitchFamily="34" charset="0"/>
                <a:ea typeface="HY헤드라인M" pitchFamily="18" charset="-127"/>
              </a:rPr>
              <a:t>1</a:t>
            </a:r>
            <a:endParaRPr lang="en-US" altLang="ko-KR" sz="2800" dirty="0" smtClean="0">
              <a:latin typeface="Franklin Gothic Demi" pitchFamily="34" charset="0"/>
              <a:ea typeface="HY헤드라인M" pitchFamily="18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35896" y="2060848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 smtClean="0">
                <a:latin typeface="Franklin Gothic Demi" pitchFamily="34" charset="0"/>
                <a:ea typeface="HY헤드라인M" pitchFamily="18" charset="-127"/>
              </a:rPr>
              <a:t>2</a:t>
            </a:r>
            <a:endParaRPr lang="en-US" altLang="ko-KR" sz="2800" dirty="0" smtClean="0">
              <a:latin typeface="Franklin Gothic Demi" pitchFamily="34" charset="0"/>
              <a:ea typeface="HY헤드라인M" pitchFamily="18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83968" y="3284984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 smtClean="0">
                <a:latin typeface="Franklin Gothic Demi" pitchFamily="34" charset="0"/>
                <a:ea typeface="HY헤드라인M" pitchFamily="18" charset="-127"/>
              </a:rPr>
              <a:t>3</a:t>
            </a:r>
            <a:endParaRPr lang="en-US" altLang="ko-KR" sz="2800" dirty="0" smtClean="0">
              <a:latin typeface="Franklin Gothic Demi" pitchFamily="34" charset="0"/>
              <a:ea typeface="HY헤드라인M" pitchFamily="18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029969" y="4482827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 smtClean="0">
                <a:latin typeface="Franklin Gothic Demi" pitchFamily="34" charset="0"/>
                <a:ea typeface="HY헤드라인M" pitchFamily="18" charset="-127"/>
              </a:rPr>
              <a:t>4</a:t>
            </a:r>
            <a:endParaRPr lang="en-US" altLang="ko-KR" sz="2800" dirty="0" smtClean="0">
              <a:latin typeface="Franklin Gothic Demi" pitchFamily="34" charset="0"/>
              <a:ea typeface="HY헤드라인M" pitchFamily="18" charset="-127"/>
            </a:endParaRPr>
          </a:p>
        </p:txBody>
      </p:sp>
      <p:pic>
        <p:nvPicPr>
          <p:cNvPr id="27" name="그림 26" descr="표준화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3212977"/>
            <a:ext cx="576064" cy="473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395536" y="620688"/>
            <a:ext cx="8352928" cy="5616624"/>
          </a:xfrm>
          <a:prstGeom prst="roundRect">
            <a:avLst>
              <a:gd name="adj" fmla="val 5644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/>
          <p:cNvSpPr/>
          <p:nvPr/>
        </p:nvSpPr>
        <p:spPr>
          <a:xfrm>
            <a:off x="6314182" y="562845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755953" y="5591621"/>
            <a:ext cx="2389609" cy="9898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6752680" y="5662613"/>
            <a:ext cx="2393702" cy="84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 descr="사본 -해양수산부-국립해양조사원_영_좌우-[변환됨]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206" y="5772472"/>
            <a:ext cx="2448272" cy="607740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 rot="10800000">
            <a:off x="1929558" y="29867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 rot="10800000">
            <a:off x="3271" y="261937"/>
            <a:ext cx="2389609" cy="9905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 rot="10800000">
            <a:off x="5358" y="335336"/>
            <a:ext cx="2393702" cy="838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260648"/>
            <a:ext cx="26997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atin typeface="Franklin Gothic Demi" pitchFamily="34" charset="0"/>
                <a:ea typeface="HY헤드라인M" pitchFamily="18" charset="-127"/>
              </a:rPr>
              <a:t>1. P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roduction &amp; Management of MSD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9552" y="4797152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 smtClean="0">
                <a:solidFill>
                  <a:schemeClr val="bg1"/>
                </a:solidFill>
                <a:latin typeface="Franklin Gothic Demi" pitchFamily="34" charset="0"/>
                <a:ea typeface="HY헤드라인M" pitchFamily="18" charset="-127"/>
              </a:rPr>
              <a:t>Observation, Survey Data Product</a:t>
            </a:r>
            <a:endParaRPr lang="en-US" altLang="ko-KR" sz="2800" dirty="0" smtClean="0">
              <a:solidFill>
                <a:schemeClr val="bg1"/>
              </a:solidFill>
              <a:latin typeface="Franklin Gothic Demi" pitchFamily="34" charset="0"/>
              <a:ea typeface="HY헤드라인M" pitchFamily="18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6660232" y="3140968"/>
            <a:ext cx="1728192" cy="1656184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/>
          <p:cNvSpPr/>
          <p:nvPr/>
        </p:nvSpPr>
        <p:spPr>
          <a:xfrm>
            <a:off x="6660232" y="836712"/>
            <a:ext cx="1728192" cy="1656184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>
            <a:off x="755576" y="1772816"/>
            <a:ext cx="1728192" cy="1656184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/>
          <p:cNvSpPr/>
          <p:nvPr/>
        </p:nvSpPr>
        <p:spPr>
          <a:xfrm>
            <a:off x="3419872" y="836712"/>
            <a:ext cx="1728192" cy="1656184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395536" y="620688"/>
            <a:ext cx="8352928" cy="5616624"/>
          </a:xfrm>
          <a:prstGeom prst="roundRect">
            <a:avLst>
              <a:gd name="adj" fmla="val 5644"/>
            </a:avLst>
          </a:prstGeom>
          <a:blipFill>
            <a:blip r:embed="rId3" cstate="screen">
              <a:lum bright="50000" contrast="-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/>
          <p:cNvSpPr/>
          <p:nvPr/>
        </p:nvSpPr>
        <p:spPr>
          <a:xfrm>
            <a:off x="6314182" y="562845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755953" y="5591621"/>
            <a:ext cx="2389609" cy="9898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6752680" y="5662613"/>
            <a:ext cx="2393702" cy="84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 descr="사본 -해양수산부-국립해양조사원_영_좌우-[변환됨]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206" y="5772472"/>
            <a:ext cx="2448272" cy="607740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 rot="10800000">
            <a:off x="1929558" y="29867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 rot="10800000">
            <a:off x="3271" y="261937"/>
            <a:ext cx="2389609" cy="9905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 rot="10800000">
            <a:off x="5358" y="335336"/>
            <a:ext cx="2393702" cy="838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043608" y="1412776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Franklin Gothic Demi" pitchFamily="34" charset="0"/>
                <a:ea typeface="HY헤드라인M" pitchFamily="18" charset="-127"/>
              </a:rPr>
              <a:t>       Korea Ocean Observing Networks</a:t>
            </a:r>
          </a:p>
          <a:p>
            <a:endParaRPr lang="en-US" altLang="ko-KR" sz="800" dirty="0" smtClean="0">
              <a:latin typeface="Franklin Gothic Demi" pitchFamily="34" charset="0"/>
              <a:ea typeface="HY헤드라인M" pitchFamily="18" charset="-127"/>
            </a:endParaRPr>
          </a:p>
          <a:p>
            <a:r>
              <a:rPr lang="en-US" altLang="ko-KR" sz="2000" dirty="0" smtClean="0">
                <a:solidFill>
                  <a:srgbClr val="FF0000"/>
                </a:solidFill>
                <a:latin typeface="Franklin Gothic Demi" pitchFamily="34" charset="0"/>
                <a:ea typeface="HY헤드라인M" pitchFamily="18" charset="-127"/>
              </a:rPr>
              <a:t>         125 Points 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of </a:t>
            </a:r>
            <a:r>
              <a:rPr lang="en-US" altLang="ko-KR" sz="2000" dirty="0" smtClean="0">
                <a:solidFill>
                  <a:srgbClr val="0070C0"/>
                </a:solidFill>
                <a:latin typeface="Franklin Gothic Demi" pitchFamily="34" charset="0"/>
                <a:ea typeface="HY헤드라인M" pitchFamily="18" charset="-127"/>
              </a:rPr>
              <a:t>Observatories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, </a:t>
            </a:r>
            <a:r>
              <a:rPr lang="en-US" altLang="ko-KR" sz="2000" dirty="0" smtClean="0">
                <a:solidFill>
                  <a:srgbClr val="0070C0"/>
                </a:solidFill>
                <a:latin typeface="Franklin Gothic Demi" pitchFamily="34" charset="0"/>
                <a:ea typeface="HY헤드라인M" pitchFamily="18" charset="-127"/>
              </a:rPr>
              <a:t>Buoys</a:t>
            </a:r>
            <a:r>
              <a:rPr lang="en-US" altLang="ko-KR" sz="2000" dirty="0">
                <a:latin typeface="Franklin Gothic Demi" pitchFamily="34" charset="0"/>
                <a:ea typeface="HY헤드라인M" pitchFamily="18" charset="-127"/>
              </a:rPr>
              <a:t> 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and </a:t>
            </a:r>
            <a:r>
              <a:rPr lang="en-US" altLang="ko-KR" sz="2000" dirty="0" smtClean="0">
                <a:solidFill>
                  <a:srgbClr val="0070C0"/>
                </a:solidFill>
                <a:latin typeface="Franklin Gothic Demi" pitchFamily="34" charset="0"/>
                <a:ea typeface="HY헤드라인M" pitchFamily="18" charset="-127"/>
              </a:rPr>
              <a:t>Research Stations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 </a:t>
            </a:r>
          </a:p>
        </p:txBody>
      </p:sp>
      <p:sp>
        <p:nvSpPr>
          <p:cNvPr id="19" name="모서리가 둥근 직사각형 18"/>
          <p:cNvSpPr/>
          <p:nvPr/>
        </p:nvSpPr>
        <p:spPr>
          <a:xfrm>
            <a:off x="928750" y="2509689"/>
            <a:ext cx="7272808" cy="991319"/>
          </a:xfrm>
          <a:prstGeom prst="roundRect">
            <a:avLst>
              <a:gd name="adj" fmla="val 17487"/>
            </a:avLst>
          </a:prstGeom>
          <a:solidFill>
            <a:schemeClr val="bg1"/>
          </a:solidFill>
          <a:ln w="76200">
            <a:solidFill>
              <a:srgbClr val="0066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971600" y="2598003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latin typeface="Franklin Gothic Demi" pitchFamily="34" charset="0"/>
                <a:ea typeface="HY헤드라인M" pitchFamily="18" charset="-127"/>
              </a:rPr>
              <a:t>Real Time Data: Tide, Current, Wave, Salinity, Water Temperature, Atmosphere, Wind… etc.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39416" y="3717032"/>
            <a:ext cx="7421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smtClean="0">
                <a:latin typeface="Franklin Gothic Demi" pitchFamily="34" charset="0"/>
                <a:ea typeface="HY헤드라인M" pitchFamily="18" charset="-127"/>
              </a:rPr>
              <a:t>Basic &amp; Coastal Survey</a:t>
            </a:r>
          </a:p>
          <a:p>
            <a:endParaRPr lang="en-US" altLang="ko-KR" sz="800" dirty="0" smtClean="0">
              <a:latin typeface="Franklin Gothic Demi" pitchFamily="34" charset="0"/>
              <a:ea typeface="HY헤드라인M" pitchFamily="18" charset="-127"/>
            </a:endParaRPr>
          </a:p>
          <a:p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          Total </a:t>
            </a:r>
            <a:r>
              <a:rPr lang="en-US" altLang="ko-KR" sz="2000" dirty="0" smtClean="0">
                <a:solidFill>
                  <a:srgbClr val="FF0000"/>
                </a:solidFill>
                <a:latin typeface="Franklin Gothic Demi" pitchFamily="34" charset="0"/>
                <a:ea typeface="HY헤드라인M" pitchFamily="18" charset="-127"/>
              </a:rPr>
              <a:t>343,000 </a:t>
            </a:r>
            <a:r>
              <a:rPr lang="en-US" altLang="ko-KR" sz="2000" dirty="0" smtClean="0">
                <a:solidFill>
                  <a:srgbClr val="FF0000"/>
                </a:solidFill>
                <a:latin typeface="Franklin Gothic Demi" pitchFamily="34" charset="0"/>
                <a:ea typeface="맑은 고딕"/>
              </a:rPr>
              <a:t>㎢ 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(1,157,000 </a:t>
            </a:r>
            <a:r>
              <a:rPr lang="en-US" altLang="ko-KR" sz="2000" dirty="0" smtClean="0">
                <a:latin typeface="Franklin Gothic Demi" pitchFamily="34" charset="0"/>
              </a:rPr>
              <a:t>㎞ )</a:t>
            </a:r>
            <a:r>
              <a:rPr lang="en-US" altLang="ko-KR" sz="2000" dirty="0" smtClean="0">
                <a:solidFill>
                  <a:srgbClr val="FF0000"/>
                </a:solidFill>
                <a:latin typeface="Franklin Gothic Demi" pitchFamily="34" charset="0"/>
                <a:ea typeface="HY헤드라인M" pitchFamily="18" charset="-127"/>
              </a:rPr>
              <a:t> 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of </a:t>
            </a:r>
            <a:r>
              <a:rPr lang="en-US" altLang="ko-KR" sz="2000" dirty="0" smtClean="0">
                <a:solidFill>
                  <a:srgbClr val="0070C0"/>
                </a:solidFill>
                <a:latin typeface="Franklin Gothic Demi" pitchFamily="34" charset="0"/>
                <a:ea typeface="HY헤드라인M" pitchFamily="18" charset="-127"/>
              </a:rPr>
              <a:t>Survey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 Data</a:t>
            </a:r>
          </a:p>
        </p:txBody>
      </p:sp>
      <p:sp>
        <p:nvSpPr>
          <p:cNvPr id="23" name="모서리가 둥근 직사각형 22"/>
          <p:cNvSpPr/>
          <p:nvPr/>
        </p:nvSpPr>
        <p:spPr>
          <a:xfrm>
            <a:off x="935596" y="4757166"/>
            <a:ext cx="7272808" cy="630908"/>
          </a:xfrm>
          <a:prstGeom prst="roundRect">
            <a:avLst>
              <a:gd name="adj" fmla="val 28395"/>
            </a:avLst>
          </a:prstGeom>
          <a:solidFill>
            <a:schemeClr val="bg1"/>
          </a:solidFill>
          <a:ln w="76200">
            <a:solidFill>
              <a:srgbClr val="0066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969318" y="4833367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latin typeface="Franklin Gothic Demi" pitchFamily="34" charset="0"/>
                <a:ea typeface="HY헤드라인M" pitchFamily="18" charset="-127"/>
              </a:rPr>
              <a:t>Soundings, Coastlines, Magnetic… etc</a:t>
            </a:r>
            <a:r>
              <a:rPr lang="en-US" altLang="ko-KR" sz="2400" dirty="0">
                <a:latin typeface="Franklin Gothic Demi" pitchFamily="34" charset="0"/>
                <a:ea typeface="HY헤드라인M" pitchFamily="18" charset="-127"/>
              </a:rPr>
              <a:t>.</a:t>
            </a:r>
            <a:endParaRPr lang="en-US" altLang="ko-KR" sz="2400" dirty="0" smtClean="0">
              <a:latin typeface="Franklin Gothic Demi" pitchFamily="34" charset="0"/>
              <a:ea typeface="HY헤드라인M" pitchFamily="18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683568" y="1484784"/>
            <a:ext cx="864096" cy="792088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/>
          <p:cNvSpPr/>
          <p:nvPr/>
        </p:nvSpPr>
        <p:spPr>
          <a:xfrm>
            <a:off x="683568" y="3789040"/>
            <a:ext cx="864096" cy="792088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/>
          <p:cNvSpPr/>
          <p:nvPr/>
        </p:nvSpPr>
        <p:spPr>
          <a:xfrm rot="10800000">
            <a:off x="1929558" y="29867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 rot="10800000">
            <a:off x="3271" y="261937"/>
            <a:ext cx="2389609" cy="9905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 rot="10800000">
            <a:off x="5358" y="335336"/>
            <a:ext cx="2393702" cy="838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0" y="260648"/>
            <a:ext cx="26997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atin typeface="Franklin Gothic Demi" pitchFamily="34" charset="0"/>
                <a:ea typeface="HY헤드라인M" pitchFamily="18" charset="-127"/>
              </a:rPr>
              <a:t>1. P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roduction &amp; Management of MSD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395536" y="620688"/>
            <a:ext cx="8352928" cy="5616624"/>
          </a:xfrm>
          <a:prstGeom prst="roundRect">
            <a:avLst>
              <a:gd name="adj" fmla="val 5644"/>
            </a:avLst>
          </a:prstGeom>
          <a:blipFill>
            <a:blip r:embed="rId3" cstate="screen">
              <a:lum bright="50000" contrast="-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/>
          <p:cNvSpPr/>
          <p:nvPr/>
        </p:nvSpPr>
        <p:spPr>
          <a:xfrm>
            <a:off x="6314182" y="562845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6752680" y="5662613"/>
            <a:ext cx="2393702" cy="84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 descr="사본 -해양수산부-국립해양조사원_영_좌우-[변환됨]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206" y="5772472"/>
            <a:ext cx="2448272" cy="607740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 rot="10800000">
            <a:off x="1929558" y="29867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 rot="10800000">
            <a:off x="3271" y="261937"/>
            <a:ext cx="2389609" cy="9905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 rot="10800000">
            <a:off x="5358" y="335336"/>
            <a:ext cx="2393702" cy="838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593502" y="992922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 smtClean="0">
                <a:solidFill>
                  <a:srgbClr val="0070C0"/>
                </a:solidFill>
                <a:latin typeface="Franklin Gothic Demi" pitchFamily="34" charset="0"/>
                <a:ea typeface="HY헤드라인M" pitchFamily="18" charset="-127"/>
              </a:rPr>
              <a:t>1. TOMS</a:t>
            </a:r>
            <a:r>
              <a:rPr lang="en-US" altLang="ko-KR" sz="4000" dirty="0" smtClean="0">
                <a:latin typeface="Franklin Gothic Demi" pitchFamily="34" charset="0"/>
                <a:ea typeface="HY헤드라인M" pitchFamily="18" charset="-127"/>
              </a:rPr>
              <a:t> &amp; </a:t>
            </a:r>
            <a:r>
              <a:rPr lang="en-US" altLang="ko-KR" sz="4000" dirty="0" smtClean="0">
                <a:solidFill>
                  <a:srgbClr val="0070C0"/>
                </a:solidFill>
                <a:latin typeface="Franklin Gothic Demi" pitchFamily="34" charset="0"/>
                <a:ea typeface="HY헤드라인M" pitchFamily="18" charset="-127"/>
              </a:rPr>
              <a:t>TOPS</a:t>
            </a:r>
            <a:endParaRPr lang="en-US" altLang="ko-KR" sz="2800" dirty="0" smtClean="0">
              <a:solidFill>
                <a:srgbClr val="0070C0"/>
              </a:solidFill>
              <a:latin typeface="Franklin Gothic Demi" pitchFamily="34" charset="0"/>
              <a:ea typeface="HY헤드라인M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1642155"/>
            <a:ext cx="82089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smtClean="0">
                <a:latin typeface="Franklin Gothic Demi" pitchFamily="34" charset="0"/>
                <a:ea typeface="HY헤드라인M" pitchFamily="18" charset="-127"/>
              </a:rPr>
              <a:t>Ocean Data Management Systems</a:t>
            </a:r>
            <a:endParaRPr lang="en-US" altLang="ko-KR" sz="2000" dirty="0" smtClean="0">
              <a:latin typeface="Franklin Gothic Demi" pitchFamily="34" charset="0"/>
              <a:ea typeface="HY헤드라인M" pitchFamily="18" charset="-127"/>
            </a:endParaRPr>
          </a:p>
          <a:p>
            <a:pPr algn="ctr"/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TOMS: Total Ocean data Management System</a:t>
            </a:r>
            <a:endParaRPr lang="en-US" altLang="ko-KR" sz="2000" dirty="0">
              <a:latin typeface="Franklin Gothic Demi" pitchFamily="34" charset="0"/>
              <a:ea typeface="HY헤드라인M" pitchFamily="18" charset="-127"/>
            </a:endParaRPr>
          </a:p>
          <a:p>
            <a:pPr algn="ctr"/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TOPS: Total Ocean data Processing System</a:t>
            </a:r>
            <a:endParaRPr lang="en-US" altLang="ko-KR" sz="1400" dirty="0">
              <a:latin typeface="Franklin Gothic Demi" pitchFamily="34" charset="0"/>
              <a:ea typeface="HY헤드라인M" pitchFamily="18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3140968"/>
            <a:ext cx="1944216" cy="214533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80517" y="517931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smtClean="0">
                <a:latin typeface="Franklin Gothic Demi" pitchFamily="34" charset="0"/>
                <a:ea typeface="HY헤드라인M" pitchFamily="18" charset="-127"/>
              </a:rPr>
              <a:t>Ocean DB</a:t>
            </a:r>
            <a:endParaRPr lang="en-US" altLang="ko-KR" dirty="0" smtClean="0">
              <a:latin typeface="Franklin Gothic Demi" pitchFamily="34" charset="0"/>
              <a:ea typeface="HY헤드라인M" pitchFamily="18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3563888" y="3068960"/>
            <a:ext cx="4688904" cy="2577387"/>
          </a:xfrm>
          <a:prstGeom prst="roundRect">
            <a:avLst>
              <a:gd name="adj" fmla="val 5644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0" y="260648"/>
            <a:ext cx="26997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atin typeface="Franklin Gothic Demi" pitchFamily="34" charset="0"/>
                <a:ea typeface="HY헤드라인M" pitchFamily="18" charset="-127"/>
              </a:rPr>
              <a:t>1. P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roduction &amp; Management of MSD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모서리가 둥근 직사각형 11"/>
          <p:cNvSpPr/>
          <p:nvPr/>
        </p:nvSpPr>
        <p:spPr>
          <a:xfrm>
            <a:off x="395536" y="620688"/>
            <a:ext cx="8352928" cy="5616624"/>
          </a:xfrm>
          <a:prstGeom prst="roundRect">
            <a:avLst>
              <a:gd name="adj" fmla="val 5644"/>
            </a:avLst>
          </a:prstGeom>
          <a:blipFill>
            <a:blip r:embed="rId3" cstate="screen">
              <a:lum bright="50000" contrast="-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6752680" y="5662613"/>
            <a:ext cx="2393702" cy="84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 descr="사본 -해양수산부-국립해양조사원_영_좌우-[변환됨]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206" y="5772472"/>
            <a:ext cx="2448272" cy="607740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 rot="10800000">
            <a:off x="1929558" y="29867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 rot="10800000">
            <a:off x="3271" y="261937"/>
            <a:ext cx="2389609" cy="9905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 rot="10800000">
            <a:off x="5358" y="335336"/>
            <a:ext cx="2393702" cy="838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467544" y="997921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 smtClean="0">
                <a:solidFill>
                  <a:srgbClr val="0070C0"/>
                </a:solidFill>
                <a:latin typeface="Franklin Gothic Demi" pitchFamily="34" charset="0"/>
                <a:ea typeface="HY헤드라인M" pitchFamily="18" charset="-127"/>
              </a:rPr>
              <a:t>2. TOIS</a:t>
            </a:r>
            <a:endParaRPr lang="en-US" altLang="ko-KR" sz="2400" dirty="0" smtClean="0">
              <a:latin typeface="Franklin Gothic Demi" pitchFamily="34" charset="0"/>
              <a:ea typeface="HY헤드라인M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544" y="1769337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smtClean="0">
                <a:latin typeface="Franklin Gothic Demi" pitchFamily="34" charset="0"/>
                <a:ea typeface="HY헤드라인M" pitchFamily="18" charset="-127"/>
              </a:rPr>
              <a:t>Hydrographic Data Management System</a:t>
            </a:r>
            <a:endParaRPr lang="en-US" altLang="ko-KR" sz="2000" dirty="0" smtClean="0">
              <a:latin typeface="Franklin Gothic Demi" pitchFamily="34" charset="0"/>
              <a:ea typeface="HY헤드라인M" pitchFamily="18" charset="-127"/>
            </a:endParaRPr>
          </a:p>
          <a:p>
            <a:pPr algn="ctr"/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TOIS: Total Ocean Information System</a:t>
            </a:r>
            <a:endParaRPr lang="en-US" altLang="ko-KR" sz="1400" dirty="0" smtClean="0">
              <a:latin typeface="Franklin Gothic Demi" pitchFamily="34" charset="0"/>
              <a:ea typeface="HY헤드라인M" pitchFamily="18" charset="-127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691" y="3140968"/>
            <a:ext cx="1944216" cy="214533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15616" y="517931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smtClean="0">
                <a:latin typeface="Franklin Gothic Demi" pitchFamily="34" charset="0"/>
                <a:ea typeface="HY헤드라인M" pitchFamily="18" charset="-127"/>
              </a:rPr>
              <a:t>TOIS DB</a:t>
            </a:r>
            <a:endParaRPr lang="en-US" altLang="ko-KR" dirty="0" smtClean="0">
              <a:latin typeface="Franklin Gothic Demi" pitchFamily="34" charset="0"/>
              <a:ea typeface="HY헤드라인M" pitchFamily="18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3635896" y="2981117"/>
            <a:ext cx="4752528" cy="2593222"/>
          </a:xfrm>
          <a:prstGeom prst="roundRect">
            <a:avLst>
              <a:gd name="adj" fmla="val 0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0" y="260648"/>
            <a:ext cx="26997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atin typeface="Franklin Gothic Demi" pitchFamily="34" charset="0"/>
                <a:ea typeface="HY헤드라인M" pitchFamily="18" charset="-127"/>
              </a:rPr>
              <a:t>1. P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roduction &amp; Management of MSD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화살표 연결선 10"/>
          <p:cNvCxnSpPr/>
          <p:nvPr/>
        </p:nvCxnSpPr>
        <p:spPr>
          <a:xfrm flipV="1">
            <a:off x="3349767" y="4537617"/>
            <a:ext cx="2982296" cy="13839"/>
          </a:xfrm>
          <a:prstGeom prst="straightConnector1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DCE6F2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직선 화살표 연결선 11"/>
          <p:cNvCxnSpPr/>
          <p:nvPr/>
        </p:nvCxnSpPr>
        <p:spPr>
          <a:xfrm flipV="1">
            <a:off x="3349767" y="3364174"/>
            <a:ext cx="4123279" cy="35548"/>
          </a:xfrm>
          <a:prstGeom prst="straightConnector1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558ED5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직선 화살표 연결선 12"/>
          <p:cNvCxnSpPr/>
          <p:nvPr/>
        </p:nvCxnSpPr>
        <p:spPr>
          <a:xfrm flipV="1">
            <a:off x="3728863" y="1582132"/>
            <a:ext cx="4572391" cy="434688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/>
          <p:nvPr/>
        </p:nvCxnSpPr>
        <p:spPr>
          <a:xfrm>
            <a:off x="200469" y="5939525"/>
            <a:ext cx="8350346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6897216" y="4317632"/>
            <a:ext cx="1347791" cy="33550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lvl="1" algn="ctr" defTabSz="1412748" fontAlgn="ctr">
              <a:buClr>
                <a:srgbClr val="808080"/>
              </a:buClr>
              <a:buSzPct val="75000"/>
              <a:tabLst>
                <a:tab pos="628650" algn="l"/>
              </a:tabLst>
            </a:pPr>
            <a:r>
              <a:rPr lang="en-US" altLang="ko-KR" sz="14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Public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7437169" y="1067507"/>
            <a:ext cx="1615676" cy="291138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/>
        </p:spPr>
        <p:txBody>
          <a:bodyPr lIns="0" tIns="0" rIns="0" bIns="0" anchor="ctr">
            <a:scene3d>
              <a:camera prst="orthographicFront"/>
              <a:lightRig rig="threePt" dir="t"/>
            </a:scene3d>
            <a:sp3d>
              <a:bevelT w="0" h="38100"/>
              <a:bevelB w="0" h="0"/>
            </a:sp3d>
          </a:bodyPr>
          <a:lstStyle/>
          <a:p>
            <a:pPr marL="0" lvl="1" indent="-180975" algn="ctr" defTabSz="1412748" fontAlgn="ctr">
              <a:spcBef>
                <a:spcPts val="340"/>
              </a:spcBef>
              <a:spcAft>
                <a:spcPts val="300"/>
              </a:spcAft>
              <a:buClr>
                <a:srgbClr val="808080"/>
              </a:buClr>
              <a:buSzPct val="75000"/>
              <a:tabLst>
                <a:tab pos="628650" algn="l"/>
              </a:tabLst>
              <a:defRPr/>
            </a:pPr>
            <a:r>
              <a:rPr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Value of Data</a:t>
            </a:r>
            <a:endParaRPr lang="en-US" altLang="ko-KR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641958" y="2107148"/>
            <a:ext cx="3086905" cy="3847755"/>
            <a:chOff x="1808144" y="2107148"/>
            <a:chExt cx="2230211" cy="3847755"/>
          </a:xfrm>
        </p:grpSpPr>
        <p:sp>
          <p:nvSpPr>
            <p:cNvPr id="18" name="직사각형 17"/>
            <p:cNvSpPr/>
            <p:nvPr/>
          </p:nvSpPr>
          <p:spPr>
            <a:xfrm>
              <a:off x="1808144" y="2107148"/>
              <a:ext cx="2230211" cy="3847755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DCDD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Big</a:t>
              </a:r>
            </a:p>
            <a:p>
              <a:r>
                <a:rPr lang="en-US" altLang="ko-KR" sz="1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Data</a:t>
              </a:r>
              <a:endPara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1850600" y="3364173"/>
              <a:ext cx="1501623" cy="25907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rgbClr val="DCDD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r>
                <a:rPr lang="en-US" altLang="ko-KR" sz="1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Digital</a:t>
              </a:r>
            </a:p>
            <a:p>
              <a:r>
                <a:rPr lang="en-US" altLang="ko-KR" sz="1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Data</a:t>
              </a:r>
              <a:endPara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1850600" y="4537617"/>
              <a:ext cx="821479" cy="14172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DCDD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Chart</a:t>
              </a:r>
            </a:p>
            <a:p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Data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21" name="직사각형 20"/>
          <p:cNvSpPr/>
          <p:nvPr/>
        </p:nvSpPr>
        <p:spPr>
          <a:xfrm>
            <a:off x="6969224" y="5704018"/>
            <a:ext cx="1177968" cy="4500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lvl="1" algn="ctr" defTabSz="1412748" fontAlgn="ctr">
              <a:buClr>
                <a:srgbClr val="808080"/>
              </a:buClr>
              <a:buSzPct val="75000"/>
              <a:tabLst>
                <a:tab pos="628650" algn="l"/>
              </a:tabLst>
            </a:pPr>
            <a:r>
              <a:rPr lang="en-US" altLang="ko-KR" sz="14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Change of Use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7669940" y="1910156"/>
            <a:ext cx="1438564" cy="33550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lvl="1" algn="ctr" defTabSz="1412748" fontAlgn="ctr">
              <a:buClr>
                <a:srgbClr val="808080"/>
              </a:buClr>
              <a:buSzPct val="75000"/>
              <a:tabLst>
                <a:tab pos="628650" algn="l"/>
              </a:tabLst>
            </a:pPr>
            <a:r>
              <a:rPr lang="en-US" altLang="ko-KR" sz="14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Industry</a:t>
            </a:r>
          </a:p>
          <a:p>
            <a:pPr marL="0" lvl="1" algn="ctr" defTabSz="1412748" fontAlgn="ctr">
              <a:buClr>
                <a:srgbClr val="808080"/>
              </a:buClr>
              <a:buSzPct val="75000"/>
              <a:tabLst>
                <a:tab pos="628650" algn="l"/>
              </a:tabLst>
            </a:pPr>
            <a:r>
              <a:rPr lang="en-US" altLang="ko-KR" sz="14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Market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7529955" y="3214196"/>
            <a:ext cx="1491807" cy="33550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lvl="1" algn="ctr" defTabSz="1412748" fontAlgn="ctr">
              <a:buClr>
                <a:srgbClr val="808080"/>
              </a:buClr>
              <a:buSzPct val="75000"/>
              <a:tabLst>
                <a:tab pos="628650" algn="l"/>
              </a:tabLst>
            </a:pPr>
            <a:r>
              <a:rPr lang="en-US" altLang="ko-KR" sz="14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Policy </a:t>
            </a:r>
          </a:p>
          <a:p>
            <a:pPr marL="0" lvl="1" algn="ctr" defTabSz="1412748" fontAlgn="ctr">
              <a:buClr>
                <a:srgbClr val="808080"/>
              </a:buClr>
              <a:buSzPct val="75000"/>
              <a:tabLst>
                <a:tab pos="628650" algn="l"/>
              </a:tabLst>
            </a:pPr>
            <a:r>
              <a:rPr lang="en-US" altLang="ko-KR" sz="14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(Marine Spatial Planning)</a:t>
            </a:r>
            <a:endParaRPr lang="en-US" altLang="ko-KR" sz="140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24" name="직선 화살표 연결선 23"/>
          <p:cNvCxnSpPr/>
          <p:nvPr/>
        </p:nvCxnSpPr>
        <p:spPr>
          <a:xfrm>
            <a:off x="3349767" y="2107148"/>
            <a:ext cx="4123279" cy="1"/>
          </a:xfrm>
          <a:prstGeom prst="straightConnector1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10253F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5" name="그림 24"/>
          <p:cNvPicPr preferRelativeResize="0">
            <a:picLocks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466" y="4270274"/>
            <a:ext cx="504000" cy="504000"/>
          </a:xfrm>
          <a:prstGeom prst="rect">
            <a:avLst/>
          </a:prstGeom>
        </p:spPr>
      </p:pic>
      <p:pic>
        <p:nvPicPr>
          <p:cNvPr id="26" name="그림 25"/>
          <p:cNvPicPr preferRelativeResize="0">
            <a:picLocks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312" y="1647194"/>
            <a:ext cx="664850" cy="625136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43" y="3119604"/>
            <a:ext cx="401261" cy="401261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466" y="3057151"/>
            <a:ext cx="526166" cy="526166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557" y="1855603"/>
            <a:ext cx="512720" cy="514591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889" y="1910156"/>
            <a:ext cx="442315" cy="443929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128" y="4239736"/>
            <a:ext cx="609600" cy="609600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7216" y="2968434"/>
            <a:ext cx="682941" cy="682941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11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984" y="5121082"/>
            <a:ext cx="609600" cy="609600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1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080" y="5214316"/>
            <a:ext cx="446764" cy="446764"/>
          </a:xfrm>
          <a:prstGeom prst="rect">
            <a:avLst/>
          </a:prstGeom>
        </p:spPr>
      </p:pic>
      <p:sp>
        <p:nvSpPr>
          <p:cNvPr id="35" name="직사각형 34"/>
          <p:cNvSpPr/>
          <p:nvPr/>
        </p:nvSpPr>
        <p:spPr>
          <a:xfrm>
            <a:off x="6125489" y="5253736"/>
            <a:ext cx="2330079" cy="33550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lvl="1" algn="ctr" defTabSz="1412748" fontAlgn="ctr">
              <a:buClr>
                <a:srgbClr val="808080"/>
              </a:buClr>
              <a:buSzPct val="75000"/>
              <a:tabLst>
                <a:tab pos="628650" algn="l"/>
              </a:tabLst>
            </a:pPr>
            <a:r>
              <a:rPr lang="en-US" altLang="ko-KR" sz="14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Mariners</a:t>
            </a: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60" t="7747" r="11937" b="8698"/>
          <a:stretch/>
        </p:blipFill>
        <p:spPr>
          <a:xfrm>
            <a:off x="1269240" y="4544536"/>
            <a:ext cx="548159" cy="579001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680" y="3728981"/>
            <a:ext cx="457022" cy="457022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297" y="1767552"/>
            <a:ext cx="1293131" cy="782208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5652" y="2763026"/>
            <a:ext cx="683390" cy="63669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cxnSp>
        <p:nvCxnSpPr>
          <p:cNvPr id="40" name="직선 화살표 연결선 39"/>
          <p:cNvCxnSpPr/>
          <p:nvPr/>
        </p:nvCxnSpPr>
        <p:spPr>
          <a:xfrm flipV="1">
            <a:off x="626796" y="1268760"/>
            <a:ext cx="0" cy="466026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직사각형 40"/>
          <p:cNvSpPr/>
          <p:nvPr/>
        </p:nvSpPr>
        <p:spPr>
          <a:xfrm>
            <a:off x="91272" y="1538840"/>
            <a:ext cx="1177968" cy="45000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/>
        </p:spPr>
        <p:txBody>
          <a:bodyPr lIns="0" tIns="0" rIns="0" bIns="0" anchor="ctr">
            <a:scene3d>
              <a:camera prst="orthographicFront"/>
              <a:lightRig rig="threePt" dir="t"/>
            </a:scene3d>
            <a:sp3d>
              <a:bevelT w="0" h="38100"/>
              <a:bevelB w="0" h="0"/>
            </a:sp3d>
          </a:bodyPr>
          <a:lstStyle/>
          <a:p>
            <a:pPr marL="0" lvl="1" indent="-180975" algn="ctr" defTabSz="1412748" fontAlgn="ctr">
              <a:spcBef>
                <a:spcPts val="340"/>
              </a:spcBef>
              <a:spcAft>
                <a:spcPts val="300"/>
              </a:spcAft>
              <a:buClr>
                <a:srgbClr val="808080"/>
              </a:buClr>
              <a:buSzPct val="75000"/>
              <a:tabLst>
                <a:tab pos="628650" algn="l"/>
              </a:tabLst>
            </a:pPr>
            <a:r>
              <a:rPr lang="en-US" altLang="ko-KR" sz="14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Change of Data</a:t>
            </a:r>
            <a:endParaRPr lang="en-US" altLang="ko-KR" sz="140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3707904" y="4149080"/>
            <a:ext cx="1347791" cy="33550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lvl="1" algn="ctr" defTabSz="1412748" fontAlgn="ctr">
              <a:buClr>
                <a:srgbClr val="808080"/>
              </a:buClr>
              <a:buSzPct val="75000"/>
              <a:tabLst>
                <a:tab pos="628650" algn="l"/>
              </a:tabLst>
            </a:pPr>
            <a:r>
              <a:rPr lang="en-US" altLang="ko-KR" sz="14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Internet Service</a:t>
            </a:r>
          </a:p>
        </p:txBody>
      </p:sp>
      <p:sp>
        <p:nvSpPr>
          <p:cNvPr id="43" name="직사각형 42"/>
          <p:cNvSpPr/>
          <p:nvPr/>
        </p:nvSpPr>
        <p:spPr>
          <a:xfrm>
            <a:off x="4016896" y="3023672"/>
            <a:ext cx="1074922" cy="33550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lvl="1" algn="ctr" defTabSz="1412748" fontAlgn="ctr">
              <a:buClr>
                <a:srgbClr val="808080"/>
              </a:buClr>
              <a:buSzPct val="75000"/>
              <a:tabLst>
                <a:tab pos="628650" algn="l"/>
              </a:tabLst>
            </a:pPr>
            <a:r>
              <a:rPr lang="en-US" altLang="ko-KR" sz="14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Share</a:t>
            </a:r>
            <a:endParaRPr lang="en-US" altLang="ko-KR" sz="140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4151953" y="1797352"/>
            <a:ext cx="882514" cy="33550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lvl="1" algn="ctr" defTabSz="1412748" fontAlgn="ctr">
              <a:buClr>
                <a:srgbClr val="808080"/>
              </a:buClr>
              <a:buSzPct val="75000"/>
              <a:tabLst>
                <a:tab pos="628650" algn="l"/>
              </a:tabLst>
            </a:pPr>
            <a:r>
              <a:rPr lang="en-US" altLang="ko-KR" sz="14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Fusion</a:t>
            </a:r>
            <a:endParaRPr lang="en-US" altLang="ko-KR" sz="140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5" name="타원 44"/>
          <p:cNvSpPr/>
          <p:nvPr/>
        </p:nvSpPr>
        <p:spPr>
          <a:xfrm rot="10800000">
            <a:off x="1929558" y="282352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 rot="10800000">
            <a:off x="3271" y="261937"/>
            <a:ext cx="2389609" cy="9905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 rot="10800000">
            <a:off x="5358" y="335336"/>
            <a:ext cx="2393702" cy="838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TextBox 47"/>
          <p:cNvSpPr txBox="1"/>
          <p:nvPr/>
        </p:nvSpPr>
        <p:spPr>
          <a:xfrm>
            <a:off x="107504" y="304200"/>
            <a:ext cx="24556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atin typeface="Franklin Gothic Demi" pitchFamily="34" charset="0"/>
                <a:ea typeface="HY헤드라인M" pitchFamily="18" charset="-127"/>
              </a:rPr>
              <a:t>2. C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hanges occurred with MSDI</a:t>
            </a:r>
          </a:p>
        </p:txBody>
      </p:sp>
    </p:spTree>
    <p:extLst>
      <p:ext uri="{BB962C8B-B14F-4D97-AF65-F5344CB8AC3E}">
        <p14:creationId xmlns:p14="http://schemas.microsoft.com/office/powerpoint/2010/main" val="259838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타원 44"/>
          <p:cNvSpPr/>
          <p:nvPr/>
        </p:nvSpPr>
        <p:spPr>
          <a:xfrm rot="10800000">
            <a:off x="1929558" y="298676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 rot="10800000">
            <a:off x="3271" y="261937"/>
            <a:ext cx="2389609" cy="9905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 rot="10800000">
            <a:off x="5358" y="335336"/>
            <a:ext cx="2393702" cy="838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577139"/>
            <a:ext cx="2490583" cy="3517373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6811" y="3789040"/>
            <a:ext cx="4194863" cy="261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36"/>
          <a:stretch/>
        </p:blipFill>
        <p:spPr bwMode="auto">
          <a:xfrm>
            <a:off x="5484665" y="1316782"/>
            <a:ext cx="3340762" cy="223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75" b="96378" l="23400" r="77000">
                        <a14:foregroundMark x1="28800" y1="29366" x2="28800" y2="29366"/>
                        <a14:foregroundMark x1="28900" y1="62484" x2="28900" y2="62484"/>
                        <a14:foregroundMark x1="25100" y1="61708" x2="25100" y2="61708"/>
                        <a14:foregroundMark x1="30600" y1="49418" x2="30600" y2="49418"/>
                        <a14:foregroundMark x1="32700" y1="60155" x2="32700" y2="60155"/>
                        <a14:foregroundMark x1="31200" y1="56792" x2="31200" y2="56792"/>
                        <a14:foregroundMark x1="68100" y1="63648" x2="68100" y2="63648"/>
                        <a14:foregroundMark x1="71400" y1="61320" x2="71400" y2="61320"/>
                        <a14:foregroundMark x1="69200" y1="64295" x2="69200" y2="64295"/>
                        <a14:foregroundMark x1="73600" y1="61449" x2="73600" y2="61449"/>
                        <a14:foregroundMark x1="74800" y1="61449" x2="74800" y2="61449"/>
                        <a14:foregroundMark x1="70400" y1="50065" x2="70400" y2="50065"/>
                        <a14:foregroundMark x1="48700" y1="24450" x2="48700" y2="24450"/>
                        <a14:foregroundMark x1="47500" y1="24580" x2="47500" y2="24580"/>
                        <a14:foregroundMark x1="35300" y1="30530" x2="35300" y2="30530"/>
                        <a14:foregroundMark x1="31800" y1="34670" x2="31800" y2="34670"/>
                        <a14:foregroundMark x1="36200" y1="32083" x2="36200" y2="32083"/>
                        <a14:foregroundMark x1="36200" y1="32083" x2="36200" y2="32083"/>
                        <a14:foregroundMark x1="36200" y1="32083" x2="36200" y2="32083"/>
                        <a14:foregroundMark x1="39100" y1="28719" x2="39100" y2="28719"/>
                        <a14:foregroundMark x1="37600" y1="28590" x2="37600" y2="28590"/>
                        <a14:foregroundMark x1="39400" y1="27426" x2="39400" y2="27426"/>
                        <a14:foregroundMark x1="43400" y1="30789" x2="43400" y2="30789"/>
                        <a14:foregroundMark x1="59100" y1="29366" x2="59100" y2="29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375" t="3745" r="22369" b="3998"/>
          <a:stretch/>
        </p:blipFill>
        <p:spPr bwMode="auto">
          <a:xfrm>
            <a:off x="5796136" y="4149080"/>
            <a:ext cx="3009894" cy="228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0" descr="http://www.geography.wisc.edu/research/images/layers.gif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6842" y="1916832"/>
            <a:ext cx="2253551" cy="155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2" descr="C:\Users\Jongduk\AppData\Local\Microsoft\Windows\Temporary Internet Files\Content.IE5\XX6IHQPE\MC900441517[1].wmf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0968" y="1079213"/>
            <a:ext cx="1320706" cy="83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1" descr="C:\Users\Jongduk\AppData\Local\Microsoft\Windows\Temporary Internet Files\Content.IE5\HTRGOC4L\MC900370210[1].wmf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7404" y="3789040"/>
            <a:ext cx="1252738" cy="95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7504" y="304200"/>
            <a:ext cx="24556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atin typeface="Franklin Gothic Demi" pitchFamily="34" charset="0"/>
                <a:ea typeface="HY헤드라인M" pitchFamily="18" charset="-127"/>
              </a:rPr>
              <a:t>2. C</a:t>
            </a:r>
            <a:r>
              <a:rPr lang="en-US" altLang="ko-KR" sz="2000" dirty="0" smtClean="0">
                <a:latin typeface="Franklin Gothic Demi" pitchFamily="34" charset="0"/>
                <a:ea typeface="HY헤드라인M" pitchFamily="18" charset="-127"/>
              </a:rPr>
              <a:t>hanges occurred with MSDI</a:t>
            </a:r>
          </a:p>
        </p:txBody>
      </p:sp>
    </p:spTree>
    <p:extLst>
      <p:ext uri="{BB962C8B-B14F-4D97-AF65-F5344CB8AC3E}">
        <p14:creationId xmlns:p14="http://schemas.microsoft.com/office/powerpoint/2010/main" val="106423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5212</TotalTime>
  <Words>701</Words>
  <Application>Microsoft Office PowerPoint</Application>
  <PresentationFormat>On-screen Show (4:3)</PresentationFormat>
  <Paragraphs>211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맑은 고딕</vt:lpstr>
      <vt:lpstr>Arial</vt:lpstr>
      <vt:lpstr>Franklin Gothic Book</vt:lpstr>
      <vt:lpstr>Franklin Gothic Demi</vt:lpstr>
      <vt:lpstr>HY견고딕</vt:lpstr>
      <vt:lpstr>HY헤드라인M</vt:lpstr>
      <vt:lpstr>Monotype Sorts</vt:lpstr>
      <vt:lpstr>Rix고딕 B</vt:lpstr>
      <vt:lpstr>Rix고딕 M</vt:lpstr>
      <vt:lpstr>나눔고딕</vt:lpstr>
      <vt:lpstr>나눔고딕 ExtraBold</vt:lpstr>
      <vt:lpstr>나눔고딕OTF Bold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R&amp;D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Microsoft Corporation</dc:creator>
  <cp:lastModifiedBy>Alberto Costa Neves</cp:lastModifiedBy>
  <cp:revision>365</cp:revision>
  <cp:lastPrinted>2017-01-20T07:37:43Z</cp:lastPrinted>
  <dcterms:created xsi:type="dcterms:W3CDTF">2006-10-05T04:04:58Z</dcterms:created>
  <dcterms:modified xsi:type="dcterms:W3CDTF">2017-02-01T21:29:47Z</dcterms:modified>
</cp:coreProperties>
</file>