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Lst>
  <p:notesMasterIdLst>
    <p:notesMasterId r:id="rId13"/>
  </p:notesMasterIdLst>
  <p:sldIdLst>
    <p:sldId id="285" r:id="rId3"/>
    <p:sldId id="286" r:id="rId4"/>
    <p:sldId id="322" r:id="rId5"/>
    <p:sldId id="284" r:id="rId6"/>
    <p:sldId id="318" r:id="rId7"/>
    <p:sldId id="320" r:id="rId8"/>
    <p:sldId id="319" r:id="rId9"/>
    <p:sldId id="321" r:id="rId10"/>
    <p:sldId id="317" r:id="rId11"/>
    <p:sldId id="29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BA"/>
    <a:srgbClr val="7023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55"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106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F239D-4E3E-4ED1-8D16-40264BECCEA1}" type="datetimeFigureOut">
              <a:rPr lang="en-GB" smtClean="0"/>
              <a:pPr/>
              <a:t>01/02/2017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75517-3AE2-48D4-ABFD-4043AD475065}" type="slidenum">
              <a:rPr lang="en-GB" smtClean="0"/>
              <a:pPr/>
              <a:t>‹#›</a:t>
            </a:fld>
            <a:endParaRPr lang="en-GB"/>
          </a:p>
        </p:txBody>
      </p:sp>
    </p:spTree>
    <p:extLst>
      <p:ext uri="{BB962C8B-B14F-4D97-AF65-F5344CB8AC3E}">
        <p14:creationId xmlns:p14="http://schemas.microsoft.com/office/powerpoint/2010/main" val="15097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rgbClr val="702380"/>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55B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261391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2380"/>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solidFill>
                  <a:srgbClr val="0055BA"/>
                </a:solidFill>
              </a:defRPr>
            </a:lvl1pPr>
            <a:lvl2pPr>
              <a:defRPr>
                <a:solidFill>
                  <a:srgbClr val="0055BA"/>
                </a:solidFill>
              </a:defRPr>
            </a:lvl2pPr>
            <a:lvl3pPr>
              <a:defRPr>
                <a:solidFill>
                  <a:srgbClr val="0055BA"/>
                </a:solidFill>
              </a:defRPr>
            </a:lvl3pPr>
            <a:lvl4pPr>
              <a:defRPr>
                <a:solidFill>
                  <a:srgbClr val="0055BA"/>
                </a:solidFill>
              </a:defRPr>
            </a:lvl4pPr>
            <a:lvl5pPr>
              <a:defRPr>
                <a:solidFill>
                  <a:srgbClr val="0055BA"/>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837510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19256" cy="792088"/>
          </a:xfrm>
        </p:spPr>
        <p:txBody>
          <a:bodyPr/>
          <a:lstStyle>
            <a:lvl1pPr>
              <a:defRPr>
                <a:solidFill>
                  <a:srgbClr val="702380"/>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268761"/>
            <a:ext cx="4038600" cy="4857404"/>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268761"/>
            <a:ext cx="4038600" cy="4857404"/>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266924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19256" cy="792088"/>
          </a:xfrm>
        </p:spPr>
        <p:txBody>
          <a:bodyPr/>
          <a:lstStyle>
            <a:lvl1pPr>
              <a:defRPr>
                <a:solidFill>
                  <a:srgbClr val="702380"/>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268761"/>
            <a:ext cx="2628000" cy="4857404"/>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048456" y="1268760"/>
            <a:ext cx="2628000" cy="4857404"/>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3"/>
          <p:cNvSpPr>
            <a:spLocks noGrp="1"/>
          </p:cNvSpPr>
          <p:nvPr>
            <p:ph sz="half" idx="10"/>
          </p:nvPr>
        </p:nvSpPr>
        <p:spPr>
          <a:xfrm>
            <a:off x="3252828" y="1268760"/>
            <a:ext cx="2628000" cy="4857404"/>
          </a:xfrm>
        </p:spPr>
        <p:txBody>
          <a:bodyPr/>
          <a:lstStyle>
            <a:lvl1pPr>
              <a:defRPr sz="2800">
                <a:solidFill>
                  <a:srgbClr val="0055BA"/>
                </a:solidFill>
              </a:defRPr>
            </a:lvl1pPr>
            <a:lvl2pPr>
              <a:defRPr sz="2400">
                <a:solidFill>
                  <a:srgbClr val="0055BA"/>
                </a:solidFill>
              </a:defRPr>
            </a:lvl2pPr>
            <a:lvl3pPr>
              <a:defRPr sz="2000">
                <a:solidFill>
                  <a:srgbClr val="0055BA"/>
                </a:solidFill>
              </a:defRPr>
            </a:lvl3pPr>
            <a:lvl4pPr>
              <a:defRPr sz="1800">
                <a:solidFill>
                  <a:srgbClr val="0055BA"/>
                </a:solidFill>
              </a:defRPr>
            </a:lvl4pPr>
            <a:lvl5pPr>
              <a:defRPr sz="1800">
                <a:solidFill>
                  <a:srgbClr val="0055BA"/>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255559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2380"/>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205062"/>
            <a:ext cx="4040188" cy="639762"/>
          </a:xfrm>
        </p:spPr>
        <p:txBody>
          <a:bodyPr anchor="b"/>
          <a:lstStyle>
            <a:lvl1pPr marL="0" indent="0">
              <a:buNone/>
              <a:defRPr sz="2400" b="1">
                <a:solidFill>
                  <a:srgbClr val="0055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44824"/>
            <a:ext cx="4040188" cy="4281339"/>
          </a:xfrm>
        </p:spPr>
        <p:txBody>
          <a:bodyPr/>
          <a:lstStyle>
            <a:lvl1pPr>
              <a:defRPr sz="2400">
                <a:solidFill>
                  <a:srgbClr val="0055BA"/>
                </a:solidFill>
              </a:defRPr>
            </a:lvl1pPr>
            <a:lvl2pPr>
              <a:defRPr sz="2000">
                <a:solidFill>
                  <a:srgbClr val="0055BA"/>
                </a:solidFill>
              </a:defRPr>
            </a:lvl2pPr>
            <a:lvl3pPr>
              <a:defRPr sz="1800">
                <a:solidFill>
                  <a:srgbClr val="0055BA"/>
                </a:solidFill>
              </a:defRPr>
            </a:lvl3pPr>
            <a:lvl4pPr>
              <a:defRPr sz="1600">
                <a:solidFill>
                  <a:srgbClr val="0055BA"/>
                </a:solidFill>
              </a:defRPr>
            </a:lvl4pPr>
            <a:lvl5pPr>
              <a:defRPr sz="1600">
                <a:solidFill>
                  <a:srgbClr val="0055BA"/>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7" y="1205062"/>
            <a:ext cx="4041775" cy="639762"/>
          </a:xfrm>
        </p:spPr>
        <p:txBody>
          <a:bodyPr anchor="b"/>
          <a:lstStyle>
            <a:lvl1pPr marL="0" indent="0">
              <a:buNone/>
              <a:defRPr sz="2400" b="1">
                <a:solidFill>
                  <a:srgbClr val="0055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44824"/>
            <a:ext cx="4041775" cy="4281339"/>
          </a:xfrm>
        </p:spPr>
        <p:txBody>
          <a:bodyPr/>
          <a:lstStyle>
            <a:lvl1pPr>
              <a:defRPr sz="2400">
                <a:solidFill>
                  <a:srgbClr val="0055BA"/>
                </a:solidFill>
              </a:defRPr>
            </a:lvl1pPr>
            <a:lvl2pPr>
              <a:defRPr sz="2000">
                <a:solidFill>
                  <a:srgbClr val="0055BA"/>
                </a:solidFill>
              </a:defRPr>
            </a:lvl2pPr>
            <a:lvl3pPr>
              <a:defRPr sz="1800">
                <a:solidFill>
                  <a:srgbClr val="0055BA"/>
                </a:solidFill>
              </a:defRPr>
            </a:lvl3pPr>
            <a:lvl4pPr>
              <a:defRPr sz="1600">
                <a:solidFill>
                  <a:srgbClr val="0055BA"/>
                </a:solidFill>
              </a:defRPr>
            </a:lvl4pPr>
            <a:lvl5pPr>
              <a:defRPr sz="1600">
                <a:solidFill>
                  <a:srgbClr val="0055BA"/>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331604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50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5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
        <p:nvSpPr>
          <p:cNvPr id="2" name="Title Placeholder 1"/>
          <p:cNvSpPr>
            <a:spLocks noGrp="1"/>
          </p:cNvSpPr>
          <p:nvPr>
            <p:ph type="title"/>
          </p:nvPr>
        </p:nvSpPr>
        <p:spPr>
          <a:xfrm>
            <a:off x="457200" y="274638"/>
            <a:ext cx="8229600" cy="778098"/>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268761"/>
            <a:ext cx="8229600" cy="48574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9347607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9" r:id="rId4"/>
    <p:sldLayoutId id="2147483666" r:id="rId5"/>
    <p:sldLayoutId id="2147483668"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70238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5B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55B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55B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55B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4C6F8A-7D21-4DAF-B3E8-4C31C854AFF1}" type="datetimeFigureOut">
              <a:rPr lang="en-GB" smtClean="0"/>
              <a:pPr/>
              <a:t>01/02/2017</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CD196-4FC0-4B52-9C2A-2CF0C923E3BD}" type="slidenum">
              <a:rPr lang="en-GB" smtClean="0"/>
              <a:pPr/>
              <a:t>‹#›</a:t>
            </a:fld>
            <a:endParaRPr lang="en-GB"/>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88"/>
            <a:ext cx="9144000" cy="6869987"/>
          </a:xfrm>
          <a:prstGeom prst="rect">
            <a:avLst/>
          </a:prstGeom>
        </p:spPr>
      </p:pic>
    </p:spTree>
    <p:extLst>
      <p:ext uri="{BB962C8B-B14F-4D97-AF65-F5344CB8AC3E}">
        <p14:creationId xmlns:p14="http://schemas.microsoft.com/office/powerpoint/2010/main" val="23605304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www.emodnet.e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emodnet.eu/coastal-mapping" TargetMode="External"/><Relationship Id="rId3" Type="http://schemas.openxmlformats.org/officeDocument/2006/relationships/hyperlink" Target="http://www.emodnet.eu/seabed-habitats" TargetMode="External"/><Relationship Id="rId7" Type="http://schemas.openxmlformats.org/officeDocument/2006/relationships/hyperlink" Target="http://www.emodnet.eu/human-activities" TargetMode="External"/><Relationship Id="rId2" Type="http://schemas.openxmlformats.org/officeDocument/2006/relationships/hyperlink" Target="http://www.emodnet.eu/geology" TargetMode="External"/><Relationship Id="rId1" Type="http://schemas.openxmlformats.org/officeDocument/2006/relationships/slideLayout" Target="../slideLayouts/slideLayout2.xml"/><Relationship Id="rId6" Type="http://schemas.openxmlformats.org/officeDocument/2006/relationships/hyperlink" Target="http://www.emodnet.eu/physics" TargetMode="External"/><Relationship Id="rId5" Type="http://schemas.openxmlformats.org/officeDocument/2006/relationships/hyperlink" Target="http://www.emodnet.eu/biology" TargetMode="External"/><Relationship Id="rId4" Type="http://schemas.openxmlformats.org/officeDocument/2006/relationships/hyperlink" Target="http://www.emodnet.eu/chemistr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modnet.eu/bathymet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08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115616" y="2132856"/>
            <a:ext cx="6400800" cy="1752600"/>
          </a:xfrm>
        </p:spPr>
        <p:txBody>
          <a:bodyPr/>
          <a:lstStyle/>
          <a:p>
            <a:r>
              <a:rPr lang="en-GB" dirty="0" smtClean="0">
                <a:hlinkClick r:id="rId2"/>
              </a:rPr>
              <a:t>www.</a:t>
            </a:r>
            <a:r>
              <a:rPr lang="en-GB" b="1" dirty="0" smtClean="0">
                <a:hlinkClick r:id="rId2"/>
              </a:rPr>
              <a:t>emodnet</a:t>
            </a:r>
            <a:r>
              <a:rPr lang="en-GB" dirty="0" smtClean="0">
                <a:hlinkClick r:id="rId2"/>
              </a:rPr>
              <a:t>.eu</a:t>
            </a:r>
            <a:endParaRPr lang="en-GB" dirty="0" smtClean="0"/>
          </a:p>
          <a:p>
            <a:endParaRPr lang="en-GB" dirty="0"/>
          </a:p>
        </p:txBody>
      </p:sp>
      <p:sp>
        <p:nvSpPr>
          <p:cNvPr id="4" name="Rectangle 1"/>
          <p:cNvSpPr>
            <a:spLocks noChangeArrowheads="1"/>
          </p:cNvSpPr>
          <p:nvPr/>
        </p:nvSpPr>
        <p:spPr bwMode="auto">
          <a:xfrm>
            <a:off x="2421411" y="5041195"/>
            <a:ext cx="26161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4370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060848"/>
            <a:ext cx="7772400" cy="1470025"/>
          </a:xfrm>
        </p:spPr>
        <p:txBody>
          <a:bodyPr/>
          <a:lstStyle/>
          <a:p>
            <a:r>
              <a:rPr lang="en-GB" dirty="0" smtClean="0"/>
              <a:t>European Marine Observation Data Network (</a:t>
            </a:r>
            <a:r>
              <a:rPr lang="en-GB" dirty="0" err="1" smtClean="0"/>
              <a:t>EMODnet</a:t>
            </a:r>
            <a:r>
              <a:rPr lang="en-GB" dirty="0" smtClean="0"/>
              <a:t>)</a:t>
            </a:r>
            <a:endParaRPr lang="en-GB" dirty="0"/>
          </a:p>
        </p:txBody>
      </p:sp>
      <p:sp>
        <p:nvSpPr>
          <p:cNvPr id="3" name="Subtitle 2"/>
          <p:cNvSpPr>
            <a:spLocks noGrp="1"/>
          </p:cNvSpPr>
          <p:nvPr>
            <p:ph type="subTitle" idx="1"/>
          </p:nvPr>
        </p:nvSpPr>
        <p:spPr>
          <a:xfrm>
            <a:off x="1403648" y="4581128"/>
            <a:ext cx="6400800" cy="1752600"/>
          </a:xfrm>
        </p:spPr>
        <p:txBody>
          <a:bodyPr/>
          <a:lstStyle/>
          <a:p>
            <a:r>
              <a:rPr lang="en-GB" dirty="0" smtClean="0"/>
              <a:t>John Pepper</a:t>
            </a:r>
          </a:p>
          <a:p>
            <a:r>
              <a:rPr lang="en-GB" dirty="0" smtClean="0"/>
              <a:t> OceanWise Ltd, UK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76" y="116632"/>
            <a:ext cx="1285875" cy="1285875"/>
          </a:xfrm>
          <a:prstGeom prst="rect">
            <a:avLst/>
          </a:prstGeom>
        </p:spPr>
      </p:pic>
    </p:spTree>
    <p:extLst>
      <p:ext uri="{BB962C8B-B14F-4D97-AF65-F5344CB8AC3E}">
        <p14:creationId xmlns:p14="http://schemas.microsoft.com/office/powerpoint/2010/main" val="1030171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is </a:t>
            </a:r>
            <a:r>
              <a:rPr lang="en-GB" dirty="0" err="1" smtClean="0"/>
              <a:t>EMODnet</a:t>
            </a:r>
            <a:endParaRPr lang="en-GB" dirty="0"/>
          </a:p>
        </p:txBody>
      </p:sp>
      <p:sp>
        <p:nvSpPr>
          <p:cNvPr id="5" name="Content Placeholder 4"/>
          <p:cNvSpPr>
            <a:spLocks noGrp="1"/>
          </p:cNvSpPr>
          <p:nvPr>
            <p:ph idx="1"/>
          </p:nvPr>
        </p:nvSpPr>
        <p:spPr/>
        <p:txBody>
          <a:bodyPr/>
          <a:lstStyle/>
          <a:p>
            <a:r>
              <a:rPr lang="en-GB" dirty="0"/>
              <a:t>The European Marine Observation and Data Network (</a:t>
            </a:r>
            <a:r>
              <a:rPr lang="en-GB" dirty="0" err="1"/>
              <a:t>EMODnet</a:t>
            </a:r>
            <a:r>
              <a:rPr lang="en-GB" dirty="0"/>
              <a:t>) consists of more than 160 organisations assembling marine data, products and metadata to make these fragmented resources more available to public and private users relying on quality-assured, standardised and harmonised marine data which are interoperable and free of restrictions on </a:t>
            </a:r>
            <a:r>
              <a:rPr lang="en-GB" dirty="0" smtClean="0"/>
              <a:t>use.</a:t>
            </a:r>
            <a:endParaRPr lang="en-GB" dirty="0"/>
          </a:p>
        </p:txBody>
      </p:sp>
    </p:spTree>
    <p:extLst>
      <p:ext uri="{BB962C8B-B14F-4D97-AF65-F5344CB8AC3E}">
        <p14:creationId xmlns:p14="http://schemas.microsoft.com/office/powerpoint/2010/main" val="87989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EMODnet</a:t>
            </a:r>
            <a:r>
              <a:rPr lang="en-GB" dirty="0" smtClean="0"/>
              <a:t> Data Infrastructure</a:t>
            </a:r>
            <a:endParaRPr lang="en-GB" dirty="0"/>
          </a:p>
        </p:txBody>
      </p:sp>
      <p:sp>
        <p:nvSpPr>
          <p:cNvPr id="3" name="Content Placeholder 2"/>
          <p:cNvSpPr>
            <a:spLocks noGrp="1"/>
          </p:cNvSpPr>
          <p:nvPr>
            <p:ph idx="1"/>
          </p:nvPr>
        </p:nvSpPr>
        <p:spPr>
          <a:xfrm>
            <a:off x="323528" y="1268761"/>
            <a:ext cx="8363272" cy="4857404"/>
          </a:xfrm>
        </p:spPr>
        <p:txBody>
          <a:bodyPr>
            <a:normAutofit lnSpcReduction="10000"/>
          </a:bodyPr>
          <a:lstStyle/>
          <a:p>
            <a:endParaRPr lang="en-GB" dirty="0" smtClean="0"/>
          </a:p>
          <a:p>
            <a:r>
              <a:rPr lang="en-GB" dirty="0" err="1" smtClean="0"/>
              <a:t>EMODnet</a:t>
            </a:r>
            <a:r>
              <a:rPr lang="en-GB" dirty="0" smtClean="0"/>
              <a:t> data </a:t>
            </a:r>
            <a:r>
              <a:rPr lang="en-GB" dirty="0"/>
              <a:t>infrastructure is being developed in three major </a:t>
            </a:r>
            <a:r>
              <a:rPr lang="en-GB" dirty="0" smtClean="0"/>
              <a:t>phases from 2009:  </a:t>
            </a:r>
          </a:p>
          <a:p>
            <a:r>
              <a:rPr lang="en-GB" dirty="0" smtClean="0"/>
              <a:t>Phase </a:t>
            </a:r>
            <a:r>
              <a:rPr lang="en-GB" dirty="0"/>
              <a:t>3 (2017 - 2020</a:t>
            </a:r>
            <a:r>
              <a:rPr lang="en-GB" dirty="0" smtClean="0"/>
              <a:t>) </a:t>
            </a:r>
          </a:p>
          <a:p>
            <a:pPr lvl="1"/>
            <a:r>
              <a:rPr lang="en-GB" dirty="0" smtClean="0"/>
              <a:t>portal </a:t>
            </a:r>
            <a:r>
              <a:rPr lang="en-GB" dirty="0" smtClean="0"/>
              <a:t>development </a:t>
            </a:r>
            <a:r>
              <a:rPr lang="en-GB" dirty="0"/>
              <a:t>together with </a:t>
            </a:r>
            <a:r>
              <a:rPr lang="en-GB" dirty="0" smtClean="0"/>
              <a:t>7 </a:t>
            </a:r>
            <a:r>
              <a:rPr lang="en-GB" dirty="0" err="1"/>
              <a:t>EMODnet</a:t>
            </a:r>
            <a:r>
              <a:rPr lang="en-GB" dirty="0"/>
              <a:t> </a:t>
            </a:r>
            <a:r>
              <a:rPr lang="en-GB" dirty="0" smtClean="0"/>
              <a:t>thematic sub-portals </a:t>
            </a:r>
            <a:endParaRPr lang="en-GB" dirty="0" smtClean="0"/>
          </a:p>
          <a:p>
            <a:pPr lvl="1"/>
            <a:r>
              <a:rPr lang="en-GB" dirty="0" smtClean="0"/>
              <a:t>contains </a:t>
            </a:r>
            <a:r>
              <a:rPr lang="en-GB" dirty="0"/>
              <a:t>a wider selection of parameters and higher resolution data </a:t>
            </a:r>
            <a:r>
              <a:rPr lang="en-GB" dirty="0" smtClean="0"/>
              <a:t>products </a:t>
            </a:r>
            <a:endParaRPr lang="en-GB" dirty="0" smtClean="0"/>
          </a:p>
          <a:p>
            <a:r>
              <a:rPr lang="en-GB" dirty="0" smtClean="0"/>
              <a:t>Operational </a:t>
            </a:r>
            <a:r>
              <a:rPr lang="en-GB" dirty="0"/>
              <a:t>service </a:t>
            </a:r>
            <a:r>
              <a:rPr lang="en-GB" dirty="0" smtClean="0"/>
              <a:t>by2020 </a:t>
            </a:r>
            <a:r>
              <a:rPr lang="en-GB" dirty="0" smtClean="0"/>
              <a:t>with </a:t>
            </a:r>
            <a:r>
              <a:rPr lang="en-GB" dirty="0"/>
              <a:t>full coverage of all European </a:t>
            </a:r>
            <a:r>
              <a:rPr lang="en-GB" dirty="0" smtClean="0"/>
              <a:t>sea-basins</a:t>
            </a:r>
          </a:p>
          <a:p>
            <a:endParaRPr lang="en-GB" dirty="0" smtClean="0"/>
          </a:p>
          <a:p>
            <a:endParaRPr lang="en-GB" dirty="0"/>
          </a:p>
        </p:txBody>
      </p:sp>
    </p:spTree>
    <p:extLst>
      <p:ext uri="{BB962C8B-B14F-4D97-AF65-F5344CB8AC3E}">
        <p14:creationId xmlns:p14="http://schemas.microsoft.com/office/powerpoint/2010/main" val="3898236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Portals</a:t>
            </a:r>
            <a:endParaRPr lang="en-GB" dirty="0"/>
          </a:p>
        </p:txBody>
      </p:sp>
      <p:sp>
        <p:nvSpPr>
          <p:cNvPr id="3" name="Content Placeholder 2"/>
          <p:cNvSpPr>
            <a:spLocks noGrp="1"/>
          </p:cNvSpPr>
          <p:nvPr>
            <p:ph idx="1"/>
          </p:nvPr>
        </p:nvSpPr>
        <p:spPr/>
        <p:txBody>
          <a:bodyPr/>
          <a:lstStyle/>
          <a:p>
            <a:endParaRPr lang="en-GB" dirty="0" smtClean="0">
              <a:hlinkClick r:id="rId2" tooltip="Geographical information system layers"/>
            </a:endParaRPr>
          </a:p>
          <a:p>
            <a:r>
              <a:rPr lang="en-GB" dirty="0" smtClean="0">
                <a:hlinkClick r:id="rId3" tooltip="broad scale modelled seabed habitats"/>
              </a:rPr>
              <a:t>Bathymetry</a:t>
            </a:r>
          </a:p>
          <a:p>
            <a:r>
              <a:rPr lang="en-GB" dirty="0" smtClean="0">
                <a:hlinkClick r:id="rId3" tooltip="broad scale modelled seabed habitats"/>
              </a:rPr>
              <a:t>Seabed </a:t>
            </a:r>
            <a:r>
              <a:rPr lang="en-GB" dirty="0">
                <a:hlinkClick r:id="rId3" tooltip="broad scale modelled seabed habitats"/>
              </a:rPr>
              <a:t>Habitats</a:t>
            </a:r>
            <a:endParaRPr lang="en-GB" dirty="0"/>
          </a:p>
          <a:p>
            <a:r>
              <a:rPr lang="en-GB" dirty="0">
                <a:hlinkClick r:id="rId4" tooltip="concentrations of chemicals"/>
              </a:rPr>
              <a:t>Chemistry</a:t>
            </a:r>
            <a:endParaRPr lang="en-GB" dirty="0"/>
          </a:p>
          <a:p>
            <a:r>
              <a:rPr lang="en-GB" dirty="0">
                <a:hlinkClick r:id="rId5" tooltip="biogeographical distribution of species"/>
              </a:rPr>
              <a:t>Biology</a:t>
            </a:r>
            <a:endParaRPr lang="en-GB" dirty="0"/>
          </a:p>
          <a:p>
            <a:r>
              <a:rPr lang="en-GB" dirty="0">
                <a:hlinkClick r:id="rId6" tooltip="Historical &amp; near real time data"/>
              </a:rPr>
              <a:t>Physics</a:t>
            </a:r>
            <a:endParaRPr lang="en-GB" dirty="0"/>
          </a:p>
          <a:p>
            <a:r>
              <a:rPr lang="en-GB" dirty="0">
                <a:hlinkClick r:id="rId7" tooltip="Human activities related to the sea"/>
              </a:rPr>
              <a:t>Human Activities</a:t>
            </a:r>
            <a:endParaRPr lang="en-GB" dirty="0"/>
          </a:p>
          <a:p>
            <a:r>
              <a:rPr lang="en-GB" dirty="0">
                <a:hlinkClick r:id="rId8" tooltip="Building a Joint European Coastal Mapping Programme"/>
              </a:rPr>
              <a:t>Coastal Mapping</a:t>
            </a:r>
            <a:endParaRPr lang="en-GB" dirty="0"/>
          </a:p>
          <a:p>
            <a:endParaRPr lang="en-GB" dirty="0"/>
          </a:p>
        </p:txBody>
      </p:sp>
    </p:spTree>
    <p:extLst>
      <p:ext uri="{BB962C8B-B14F-4D97-AF65-F5344CB8AC3E}">
        <p14:creationId xmlns:p14="http://schemas.microsoft.com/office/powerpoint/2010/main" val="180164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229600" cy="778098"/>
          </a:xfrm>
        </p:spPr>
        <p:txBody>
          <a:bodyPr>
            <a:normAutofit fontScale="90000"/>
          </a:bodyPr>
          <a:lstStyle/>
          <a:p>
            <a:r>
              <a:rPr lang="en-GB" dirty="0"/>
              <a:t>Objectives of </a:t>
            </a:r>
            <a:r>
              <a:rPr lang="en-GB" dirty="0" err="1"/>
              <a:t>EMODnet</a:t>
            </a:r>
            <a:r>
              <a:rPr lang="en-GB" dirty="0"/>
              <a:t> Bathymetry</a:t>
            </a:r>
            <a:br>
              <a:rPr lang="en-GB" dirty="0"/>
            </a:br>
            <a:endParaRPr lang="en-GB" dirty="0"/>
          </a:p>
        </p:txBody>
      </p:sp>
      <p:sp>
        <p:nvSpPr>
          <p:cNvPr id="3" name="Content Placeholder 2"/>
          <p:cNvSpPr>
            <a:spLocks noGrp="1"/>
          </p:cNvSpPr>
          <p:nvPr>
            <p:ph idx="1"/>
          </p:nvPr>
        </p:nvSpPr>
        <p:spPr/>
        <p:txBody>
          <a:bodyPr/>
          <a:lstStyle/>
          <a:p>
            <a:endParaRPr lang="en-GB" dirty="0"/>
          </a:p>
          <a:p>
            <a:pPr marL="0" indent="0">
              <a:buNone/>
            </a:pPr>
            <a:r>
              <a:rPr lang="en-GB" dirty="0" err="1"/>
              <a:t>EMODnet</a:t>
            </a:r>
            <a:r>
              <a:rPr lang="en-GB" dirty="0"/>
              <a:t> Bathymetry aims to provide a single access point to bathymetric products, Digital Terrain Models (DTM) and data (survey data sets and composite DTM) collected and managed by an increasing number of organisation from government and research scattered over Europe</a:t>
            </a:r>
          </a:p>
        </p:txBody>
      </p:sp>
    </p:spTree>
    <p:extLst>
      <p:ext uri="{BB962C8B-B14F-4D97-AF65-F5344CB8AC3E}">
        <p14:creationId xmlns:p14="http://schemas.microsoft.com/office/powerpoint/2010/main" val="2370098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Bathymetry Portal  Development</a:t>
            </a:r>
            <a:endParaRPr lang="en-GB" dirty="0"/>
          </a:p>
        </p:txBody>
      </p:sp>
      <p:sp>
        <p:nvSpPr>
          <p:cNvPr id="3" name="Content Placeholder 2"/>
          <p:cNvSpPr>
            <a:spLocks noGrp="1"/>
          </p:cNvSpPr>
          <p:nvPr>
            <p:ph idx="1"/>
          </p:nvPr>
        </p:nvSpPr>
        <p:spPr>
          <a:xfrm>
            <a:off x="457200" y="1077312"/>
            <a:ext cx="8229600" cy="4857404"/>
          </a:xfrm>
        </p:spPr>
        <p:txBody>
          <a:bodyPr>
            <a:normAutofit/>
          </a:bodyPr>
          <a:lstStyle/>
          <a:p>
            <a:r>
              <a:rPr lang="en-GB" sz="2000" b="1" dirty="0" smtClean="0"/>
              <a:t>Digital </a:t>
            </a:r>
            <a:r>
              <a:rPr lang="en-GB" sz="2000" b="1" dirty="0"/>
              <a:t>Terrain Model </a:t>
            </a:r>
            <a:r>
              <a:rPr lang="en-GB" sz="2000" dirty="0"/>
              <a:t>are based on 3 types of bathymetric data sources. </a:t>
            </a:r>
          </a:p>
          <a:p>
            <a:r>
              <a:rPr lang="en-GB" sz="2000" dirty="0"/>
              <a:t>Bathymetric </a:t>
            </a:r>
            <a:r>
              <a:rPr lang="en-GB" sz="2000" dirty="0" smtClean="0"/>
              <a:t>surveys</a:t>
            </a:r>
          </a:p>
          <a:p>
            <a:pPr lvl="1"/>
            <a:r>
              <a:rPr lang="en-GB" sz="1800" dirty="0" smtClean="0"/>
              <a:t>single beam , multi-beam  and historic</a:t>
            </a:r>
            <a:r>
              <a:rPr lang="en-GB" sz="1800" dirty="0"/>
              <a:t> </a:t>
            </a:r>
            <a:r>
              <a:rPr lang="en-GB" sz="1800" dirty="0" smtClean="0"/>
              <a:t>lead line</a:t>
            </a:r>
            <a:r>
              <a:rPr lang="en-GB" sz="1800" dirty="0"/>
              <a:t> soundings</a:t>
            </a:r>
            <a:endParaRPr lang="en-GB" sz="1800" dirty="0" smtClean="0"/>
          </a:p>
          <a:p>
            <a:r>
              <a:rPr lang="en-GB" sz="2000" dirty="0" smtClean="0"/>
              <a:t>Composite </a:t>
            </a:r>
            <a:r>
              <a:rPr lang="en-GB" sz="2000" dirty="0"/>
              <a:t>data sets, giving a gridded bathymetry, provided by Hydrographic Offices (HO’s) from the Digital Terrain Models that they </a:t>
            </a:r>
            <a:r>
              <a:rPr lang="en-GB" sz="2000" dirty="0" smtClean="0"/>
              <a:t>maintain.</a:t>
            </a:r>
            <a:endParaRPr lang="en-GB" sz="2000" dirty="0"/>
          </a:p>
          <a:p>
            <a:r>
              <a:rPr lang="en-GB" sz="2000" dirty="0"/>
              <a:t>GEBCO 30” gridded data. GEBCO 2014 is used </a:t>
            </a:r>
            <a:r>
              <a:rPr lang="en-GB" sz="2000" dirty="0" smtClean="0"/>
              <a:t>to </a:t>
            </a:r>
            <a:r>
              <a:rPr lang="en-GB" sz="2000" dirty="0"/>
              <a:t>complete area coverage in case there are no survey data or composite data sets available to the partners.</a:t>
            </a:r>
          </a:p>
          <a:p>
            <a:r>
              <a:rPr lang="en-GB" sz="2000" dirty="0"/>
              <a:t>Improvements in the current development Phase II (2013-2016)</a:t>
            </a:r>
          </a:p>
          <a:p>
            <a:pPr lvl="1"/>
            <a:r>
              <a:rPr lang="en-GB" sz="1800" dirty="0"/>
              <a:t>Higher resolution DTM (⅛ rather than ¼ of an arc minute);</a:t>
            </a:r>
          </a:p>
          <a:p>
            <a:pPr lvl="1"/>
            <a:r>
              <a:rPr lang="en-GB" sz="1800" dirty="0"/>
              <a:t>Fuller coverage (now includes Baltic, Black Sea and Norwegian Sea).</a:t>
            </a:r>
          </a:p>
        </p:txBody>
      </p:sp>
      <p:sp>
        <p:nvSpPr>
          <p:cNvPr id="4" name="Rectangle 3"/>
          <p:cNvSpPr/>
          <p:nvPr/>
        </p:nvSpPr>
        <p:spPr>
          <a:xfrm>
            <a:off x="2726975" y="5756833"/>
            <a:ext cx="3797899" cy="646331"/>
          </a:xfrm>
          <a:prstGeom prst="rect">
            <a:avLst/>
          </a:prstGeom>
        </p:spPr>
        <p:txBody>
          <a:bodyPr wrap="none">
            <a:spAutoFit/>
          </a:bodyPr>
          <a:lstStyle/>
          <a:p>
            <a:r>
              <a:rPr lang="en-GB" b="1" dirty="0">
                <a:solidFill>
                  <a:srgbClr val="0055BA"/>
                </a:solidFill>
                <a:hlinkClick r:id="rId2"/>
              </a:rPr>
              <a:t>http://</a:t>
            </a:r>
            <a:r>
              <a:rPr lang="en-GB" b="1" dirty="0" smtClean="0">
                <a:solidFill>
                  <a:srgbClr val="0055BA"/>
                </a:solidFill>
                <a:hlinkClick r:id="rId2"/>
              </a:rPr>
              <a:t>www.emodnet.eu/bathymetry</a:t>
            </a:r>
            <a:endParaRPr lang="en-GB" b="1" dirty="0" smtClean="0">
              <a:solidFill>
                <a:srgbClr val="0055BA"/>
              </a:solidFill>
            </a:endParaRPr>
          </a:p>
          <a:p>
            <a:endParaRPr lang="en-GB" b="1" dirty="0">
              <a:solidFill>
                <a:srgbClr val="0055BA"/>
              </a:solidFill>
            </a:endParaRPr>
          </a:p>
        </p:txBody>
      </p:sp>
    </p:spTree>
    <p:extLst>
      <p:ext uri="{BB962C8B-B14F-4D97-AF65-F5344CB8AC3E}">
        <p14:creationId xmlns:p14="http://schemas.microsoft.com/office/powerpoint/2010/main" val="675156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Bathymetry Portal Services</a:t>
            </a:r>
            <a:endParaRPr lang="en-GB" dirty="0"/>
          </a:p>
        </p:txBody>
      </p:sp>
      <p:sp>
        <p:nvSpPr>
          <p:cNvPr id="3" name="Content Placeholder 2"/>
          <p:cNvSpPr>
            <a:spLocks noGrp="1"/>
          </p:cNvSpPr>
          <p:nvPr>
            <p:ph idx="1"/>
          </p:nvPr>
        </p:nvSpPr>
        <p:spPr/>
        <p:txBody>
          <a:bodyPr>
            <a:normAutofit fontScale="92500" lnSpcReduction="10000"/>
          </a:bodyPr>
          <a:lstStyle/>
          <a:p>
            <a:r>
              <a:rPr lang="en-GB" b="1" dirty="0" smtClean="0"/>
              <a:t>Data </a:t>
            </a:r>
            <a:r>
              <a:rPr lang="en-GB" b="1" dirty="0"/>
              <a:t>Discovery and Access service</a:t>
            </a:r>
            <a:r>
              <a:rPr lang="en-GB" dirty="0"/>
              <a:t>: provides functionality to search and obtain survey data sets;</a:t>
            </a:r>
          </a:p>
          <a:p>
            <a:r>
              <a:rPr lang="en-GB" b="1" dirty="0"/>
              <a:t>Composite Products</a:t>
            </a:r>
            <a:r>
              <a:rPr lang="en-GB" dirty="0"/>
              <a:t> </a:t>
            </a:r>
            <a:r>
              <a:rPr lang="en-GB" b="1" dirty="0"/>
              <a:t>Discovery and Access service</a:t>
            </a:r>
            <a:r>
              <a:rPr lang="en-GB" dirty="0"/>
              <a:t>: provides functionality to search and view metadata of composite DTM;</a:t>
            </a:r>
          </a:p>
          <a:p>
            <a:r>
              <a:rPr lang="en-GB" b="1" dirty="0"/>
              <a:t>Bathymetry Viewing and Download service</a:t>
            </a:r>
            <a:r>
              <a:rPr lang="en-GB" dirty="0"/>
              <a:t>: provides functionality to view, browse and download digital bathymetry as DTM and obtain information about the underlying data sets used to compile the DTM.</a:t>
            </a:r>
          </a:p>
          <a:p>
            <a:endParaRPr lang="en-GB" dirty="0"/>
          </a:p>
        </p:txBody>
      </p:sp>
    </p:spTree>
    <p:extLst>
      <p:ext uri="{BB962C8B-B14F-4D97-AF65-F5344CB8AC3E}">
        <p14:creationId xmlns:p14="http://schemas.microsoft.com/office/powerpoint/2010/main" val="1573974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a:t>
            </a:r>
            <a:r>
              <a:rPr lang="en-GB" dirty="0" err="1" smtClean="0"/>
              <a:t>EMODnet</a:t>
            </a:r>
            <a:r>
              <a:rPr lang="en-GB" dirty="0" smtClean="0"/>
              <a:t> Phase 3</a:t>
            </a:r>
            <a:endParaRPr lang="en-GB" dirty="0"/>
          </a:p>
        </p:txBody>
      </p:sp>
      <p:sp>
        <p:nvSpPr>
          <p:cNvPr id="3" name="Content Placeholder 2"/>
          <p:cNvSpPr>
            <a:spLocks noGrp="1"/>
          </p:cNvSpPr>
          <p:nvPr>
            <p:ph idx="1"/>
          </p:nvPr>
        </p:nvSpPr>
        <p:spPr/>
        <p:txBody>
          <a:bodyPr>
            <a:normAutofit fontScale="92500" lnSpcReduction="20000"/>
          </a:bodyPr>
          <a:lstStyle/>
          <a:p>
            <a:r>
              <a:rPr lang="en-GB" dirty="0"/>
              <a:t>The European Marine Observation and Data Network (</a:t>
            </a:r>
            <a:r>
              <a:rPr lang="en-GB" dirty="0" err="1"/>
              <a:t>EMODnet</a:t>
            </a:r>
            <a:r>
              <a:rPr lang="en-GB" dirty="0"/>
              <a:t>) </a:t>
            </a:r>
            <a:r>
              <a:rPr lang="en-GB" dirty="0" smtClean="0"/>
              <a:t>High Resolution Seabed </a:t>
            </a:r>
            <a:r>
              <a:rPr lang="en-GB" dirty="0"/>
              <a:t>Mapping Project </a:t>
            </a:r>
            <a:r>
              <a:rPr lang="en-GB" dirty="0" smtClean="0"/>
              <a:t>announced in January 2017:</a:t>
            </a:r>
          </a:p>
          <a:p>
            <a:pPr lvl="1"/>
            <a:r>
              <a:rPr lang="en-GB" dirty="0" smtClean="0"/>
              <a:t>Higher resolution </a:t>
            </a:r>
            <a:r>
              <a:rPr lang="en-GB" dirty="0" smtClean="0"/>
              <a:t>DTM (6’ arc)</a:t>
            </a:r>
            <a:endParaRPr lang="en-GB" dirty="0" smtClean="0"/>
          </a:p>
          <a:p>
            <a:pPr lvl="1"/>
            <a:r>
              <a:rPr lang="en-GB" dirty="0" smtClean="0"/>
              <a:t>Coastal Mapping</a:t>
            </a:r>
          </a:p>
          <a:p>
            <a:r>
              <a:rPr lang="en-GB" dirty="0" smtClean="0"/>
              <a:t>Consortium </a:t>
            </a:r>
            <a:r>
              <a:rPr lang="en-GB" dirty="0"/>
              <a:t>headed by the French Hydrographic Office (SHOM) and Dutch company, Maris </a:t>
            </a:r>
            <a:r>
              <a:rPr lang="en-GB" dirty="0" smtClean="0"/>
              <a:t>BV</a:t>
            </a:r>
          </a:p>
          <a:p>
            <a:r>
              <a:rPr lang="en-GB" dirty="0" smtClean="0"/>
              <a:t>OceanWise </a:t>
            </a:r>
            <a:r>
              <a:rPr lang="en-GB" dirty="0"/>
              <a:t>provides </a:t>
            </a:r>
            <a:r>
              <a:rPr lang="en-GB" dirty="0" smtClean="0"/>
              <a:t>all Bathymetry inputs </a:t>
            </a:r>
            <a:r>
              <a:rPr lang="en-GB" dirty="0"/>
              <a:t>for the UK as a full </a:t>
            </a:r>
            <a:r>
              <a:rPr lang="en-GB" dirty="0" smtClean="0"/>
              <a:t>partner  </a:t>
            </a:r>
            <a:endParaRPr lang="en-GB" dirty="0"/>
          </a:p>
          <a:p>
            <a:r>
              <a:rPr lang="en-GB" dirty="0"/>
              <a:t>Partners spread across Europe and around the seaboard of the North Atlantic</a:t>
            </a:r>
          </a:p>
          <a:p>
            <a:endParaRPr lang="en-GB" dirty="0"/>
          </a:p>
          <a:p>
            <a:endParaRPr lang="en-GB" dirty="0"/>
          </a:p>
        </p:txBody>
      </p:sp>
    </p:spTree>
    <p:extLst>
      <p:ext uri="{BB962C8B-B14F-4D97-AF65-F5344CB8AC3E}">
        <p14:creationId xmlns:p14="http://schemas.microsoft.com/office/powerpoint/2010/main" val="2697434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WL Ma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OWL Master Template</Template>
  <TotalTime>2223</TotalTime>
  <Words>290</Words>
  <Application>Microsoft Office PowerPoint</Application>
  <PresentationFormat>On-screen Show (4:3)</PresentationFormat>
  <Paragraphs>47</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Times New Roman</vt:lpstr>
      <vt:lpstr>OWL Master Template</vt:lpstr>
      <vt:lpstr>Office Theme</vt:lpstr>
      <vt:lpstr>PowerPoint Presentation</vt:lpstr>
      <vt:lpstr>European Marine Observation Data Network (EMODnet)</vt:lpstr>
      <vt:lpstr>What is EMODnet</vt:lpstr>
      <vt:lpstr>EMODnet Data Infrastructure</vt:lpstr>
      <vt:lpstr>Data Portals</vt:lpstr>
      <vt:lpstr>Objectives of EMODnet Bathymetry </vt:lpstr>
      <vt:lpstr>Bathymetry Portal  Development</vt:lpstr>
      <vt:lpstr>Bathymetry Portal Services</vt:lpstr>
      <vt:lpstr>About EMODnet Phase 3</vt:lpstr>
      <vt:lpstr>PowerPoint Presentation</vt:lpstr>
    </vt:vector>
  </TitlesOfParts>
  <Company>OceanWise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Jonas</dc:creator>
  <cp:lastModifiedBy>John Pepper</cp:lastModifiedBy>
  <cp:revision>144</cp:revision>
  <dcterms:created xsi:type="dcterms:W3CDTF">2013-11-26T08:34:45Z</dcterms:created>
  <dcterms:modified xsi:type="dcterms:W3CDTF">2017-02-01T00:56:10Z</dcterms:modified>
</cp:coreProperties>
</file>