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8"/>
  </p:notesMasterIdLst>
  <p:handoutMasterIdLst>
    <p:handoutMasterId r:id="rId19"/>
  </p:handoutMasterIdLst>
  <p:sldIdLst>
    <p:sldId id="327" r:id="rId6"/>
    <p:sldId id="381" r:id="rId7"/>
    <p:sldId id="332" r:id="rId8"/>
    <p:sldId id="394" r:id="rId9"/>
    <p:sldId id="390" r:id="rId10"/>
    <p:sldId id="391" r:id="rId11"/>
    <p:sldId id="392" r:id="rId12"/>
    <p:sldId id="393" r:id="rId13"/>
    <p:sldId id="376" r:id="rId14"/>
    <p:sldId id="395" r:id="rId15"/>
    <p:sldId id="396" r:id="rId16"/>
    <p:sldId id="329"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CC3399"/>
    <a:srgbClr val="6666FF"/>
    <a:srgbClr val="993366"/>
    <a:srgbClr val="FFFF00"/>
    <a:srgbClr val="CC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4" autoAdjust="0"/>
    <p:restoredTop sz="95399" autoAdjust="0"/>
  </p:normalViewPr>
  <p:slideViewPr>
    <p:cSldViewPr>
      <p:cViewPr varScale="1">
        <p:scale>
          <a:sx n="80" d="100"/>
          <a:sy n="80" d="100"/>
        </p:scale>
        <p:origin x="1176" y="126"/>
      </p:cViewPr>
      <p:guideLst>
        <p:guide orient="horz" pos="2160"/>
        <p:guide pos="2880"/>
      </p:guideLst>
    </p:cSldViewPr>
  </p:slideViewPr>
  <p:outlineViewPr>
    <p:cViewPr>
      <p:scale>
        <a:sx n="33" d="100"/>
        <a:sy n="33" d="100"/>
      </p:scale>
      <p:origin x="0" y="-699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22" y="5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smtClean="0"/>
            </a:lvl1pPr>
          </a:lstStyle>
          <a:p>
            <a:pPr>
              <a:defRPr/>
            </a:pPr>
            <a:endParaRPr lang="en-US"/>
          </a:p>
        </p:txBody>
      </p:sp>
      <p:sp>
        <p:nvSpPr>
          <p:cNvPr id="78851" name="Rectangle 3"/>
          <p:cNvSpPr>
            <a:spLocks noGrp="1" noChangeArrowheads="1"/>
          </p:cNvSpPr>
          <p:nvPr>
            <p:ph type="dt" sz="quarter" idx="1"/>
          </p:nvPr>
        </p:nvSpPr>
        <p:spPr bwMode="auto">
          <a:xfrm>
            <a:off x="3971183" y="0"/>
            <a:ext cx="3037628" cy="4641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smtClean="0"/>
            </a:lvl1pPr>
          </a:lstStyle>
          <a:p>
            <a:pPr>
              <a:defRPr/>
            </a:pPr>
            <a:endParaRPr lang="en-US"/>
          </a:p>
        </p:txBody>
      </p:sp>
      <p:sp>
        <p:nvSpPr>
          <p:cNvPr id="78852" name="Rectangle 4"/>
          <p:cNvSpPr>
            <a:spLocks noGrp="1" noChangeArrowheads="1"/>
          </p:cNvSpPr>
          <p:nvPr>
            <p:ph type="ftr" sz="quarter" idx="2"/>
          </p:nvPr>
        </p:nvSpPr>
        <p:spPr bwMode="auto">
          <a:xfrm>
            <a:off x="0" y="8830627"/>
            <a:ext cx="3037628" cy="46418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smtClean="0"/>
            </a:lvl1pPr>
          </a:lstStyle>
          <a:p>
            <a:pPr>
              <a:defRPr/>
            </a:pPr>
            <a:endParaRPr lang="en-US"/>
          </a:p>
        </p:txBody>
      </p:sp>
      <p:sp>
        <p:nvSpPr>
          <p:cNvPr id="78853" name="Rectangle 5"/>
          <p:cNvSpPr>
            <a:spLocks noGrp="1" noChangeArrowheads="1"/>
          </p:cNvSpPr>
          <p:nvPr>
            <p:ph type="sldNum" sz="quarter" idx="3"/>
          </p:nvPr>
        </p:nvSpPr>
        <p:spPr bwMode="auto">
          <a:xfrm>
            <a:off x="3971183" y="8830627"/>
            <a:ext cx="3037628" cy="46418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smtClean="0"/>
            </a:lvl1pPr>
          </a:lstStyle>
          <a:p>
            <a:pPr>
              <a:defRPr/>
            </a:pPr>
            <a:fld id="{600A34BA-EC66-4467-9548-E134E21A2002}" type="slidenum">
              <a:rPr lang="en-US"/>
              <a:pPr>
                <a:defRPr/>
              </a:pPr>
              <a:t>‹#›</a:t>
            </a:fld>
            <a:endParaRPr lang="en-US"/>
          </a:p>
        </p:txBody>
      </p:sp>
    </p:spTree>
    <p:extLst>
      <p:ext uri="{BB962C8B-B14F-4D97-AF65-F5344CB8AC3E}">
        <p14:creationId xmlns:p14="http://schemas.microsoft.com/office/powerpoint/2010/main" val="3760909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smtClean="0"/>
            </a:lvl1pPr>
          </a:lstStyle>
          <a:p>
            <a:pPr>
              <a:defRPr/>
            </a:pPr>
            <a:endParaRPr lang="en-US"/>
          </a:p>
        </p:txBody>
      </p:sp>
      <p:sp>
        <p:nvSpPr>
          <p:cNvPr id="31747"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smtClean="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smtClean="0"/>
            </a:lvl1pPr>
          </a:lstStyle>
          <a:p>
            <a:pPr>
              <a:defRPr/>
            </a:pPr>
            <a:endParaRPr lang="en-US"/>
          </a:p>
        </p:txBody>
      </p:sp>
      <p:sp>
        <p:nvSpPr>
          <p:cNvPr id="31751"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smtClean="0"/>
            </a:lvl1pPr>
          </a:lstStyle>
          <a:p>
            <a:pPr>
              <a:defRPr/>
            </a:pPr>
            <a:fld id="{38C9AC5A-DB1D-4E05-AF30-3141A790804E}" type="slidenum">
              <a:rPr lang="en-US"/>
              <a:pPr>
                <a:defRPr/>
              </a:pPr>
              <a:t>‹#›</a:t>
            </a:fld>
            <a:endParaRPr lang="en-US"/>
          </a:p>
        </p:txBody>
      </p:sp>
    </p:spTree>
    <p:extLst>
      <p:ext uri="{BB962C8B-B14F-4D97-AF65-F5344CB8AC3E}">
        <p14:creationId xmlns:p14="http://schemas.microsoft.com/office/powerpoint/2010/main" val="657577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pPr defTabSz="911002"/>
            <a:fld id="{DCEC66D7-37F0-4848-BC6B-EB5ECE93DD34}" type="slidenum">
              <a:rPr lang="en-US"/>
              <a:pPr defTabSz="911002"/>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a:p>
        </p:txBody>
      </p:sp>
      <p:sp>
        <p:nvSpPr>
          <p:cNvPr id="8197" name="Footer Placeholder 5"/>
          <p:cNvSpPr>
            <a:spLocks noGrp="1"/>
          </p:cNvSpPr>
          <p:nvPr>
            <p:ph type="ftr" sz="quarter" idx="4"/>
          </p:nvPr>
        </p:nvSpPr>
        <p:spPr>
          <a:noFill/>
        </p:spPr>
        <p:txBody>
          <a:bodyPr/>
          <a:lstStyle/>
          <a:p>
            <a:r>
              <a:rPr lang="de-DE"/>
              <a:t>Version 8; 28 Feb 2011; 4:15 PM</a:t>
            </a:r>
            <a:endParaRPr lang="en-US"/>
          </a:p>
        </p:txBody>
      </p:sp>
    </p:spTree>
    <p:extLst>
      <p:ext uri="{BB962C8B-B14F-4D97-AF65-F5344CB8AC3E}">
        <p14:creationId xmlns:p14="http://schemas.microsoft.com/office/powerpoint/2010/main" val="337552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AACG_Title_Header_Shape"/>
          <p:cNvSpPr txBox="1"/>
          <p:nvPr userDrawn="1"/>
        </p:nvSpPr>
        <p:spPr>
          <a:xfrm>
            <a:off x="0" y="0"/>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a:ln>
                  <a:noFill/>
                </a:ln>
                <a:solidFill>
                  <a:srgbClr val="000000"/>
                </a:solidFill>
                <a:effectLst/>
                <a:uLnTx/>
                <a:uFillTx/>
                <a:latin typeface="Calibri"/>
                <a:ea typeface="+mn-ea"/>
                <a:cs typeface="Arial" charset="0"/>
              </a:rPr>
              <a:t>UNCLASSIFIED</a:t>
            </a:r>
          </a:p>
        </p:txBody>
      </p:sp>
      <p:sp>
        <p:nvSpPr>
          <p:cNvPr id="5" name="AACG_Title_Footer_Shape"/>
          <p:cNvSpPr txBox="1"/>
          <p:nvPr userDrawn="1"/>
        </p:nvSpPr>
        <p:spPr>
          <a:xfrm>
            <a:off x="0" y="-276999"/>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a:ln>
                  <a:noFill/>
                </a:ln>
                <a:solidFill>
                  <a:srgbClr val="000000"/>
                </a:solidFill>
                <a:effectLst/>
                <a:uLnTx/>
                <a:uFillTx/>
                <a:latin typeface="Calibri"/>
                <a:ea typeface="+mn-ea"/>
                <a:cs typeface="Arial" charset="0"/>
              </a:rPr>
              <a:t>UNCLASSIFIED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90600"/>
            <a:ext cx="8229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114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54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14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87"/>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524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14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4"/>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6" descr="pg2banner.jpg"/>
          <p:cNvPicPr>
            <a:picLocks noChangeAspect="1"/>
          </p:cNvPicPr>
          <p:nvPr/>
        </p:nvPicPr>
        <p:blipFill>
          <a:blip r:embed="rId16" cstate="print"/>
          <a:srcRect/>
          <a:stretch>
            <a:fillRect/>
          </a:stretch>
        </p:blipFill>
        <p:spPr bwMode="auto">
          <a:xfrm>
            <a:off x="0" y="0"/>
            <a:ext cx="9144000" cy="792163"/>
          </a:xfrm>
          <a:prstGeom prst="rect">
            <a:avLst/>
          </a:prstGeom>
          <a:noFill/>
          <a:ln w="9525">
            <a:noFill/>
            <a:miter lim="800000"/>
            <a:headEnd/>
            <a:tailEnd/>
          </a:ln>
        </p:spPr>
      </p:pic>
      <p:sp>
        <p:nvSpPr>
          <p:cNvPr id="5"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2" name="AACG_Header_Shape"/>
          <p:cNvSpPr txBox="1"/>
          <p:nvPr userDrawn="1"/>
        </p:nvSpPr>
        <p:spPr>
          <a:xfrm>
            <a:off x="0" y="0"/>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a:ln>
                  <a:noFill/>
                </a:ln>
                <a:solidFill>
                  <a:srgbClr val="000000"/>
                </a:solidFill>
                <a:effectLst/>
                <a:uLnTx/>
                <a:uFillTx/>
                <a:latin typeface="Calibri"/>
                <a:ea typeface="+mn-ea"/>
                <a:cs typeface="Arial" charset="0"/>
              </a:rPr>
              <a:t>UNCLASSIFIED</a:t>
            </a:r>
          </a:p>
        </p:txBody>
      </p:sp>
      <p:sp>
        <p:nvSpPr>
          <p:cNvPr id="3" name="AACG_Footer_Shape"/>
          <p:cNvSpPr txBox="1"/>
          <p:nvPr userDrawn="1"/>
        </p:nvSpPr>
        <p:spPr>
          <a:xfrm>
            <a:off x="0" y="-276999"/>
            <a:ext cx="9144000" cy="276999"/>
          </a:xfrm>
          <a:prstGeom prst="rect">
            <a:avLst/>
          </a:prstGeom>
        </p:spPr>
        <p:txBody>
          <a:bodyPr vert="horz"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spc="0" normalizeH="0" baseline="0" noProof="0" dirty="0">
                <a:ln>
                  <a:noFill/>
                </a:ln>
                <a:solidFill>
                  <a:srgbClr val="000000"/>
                </a:solidFill>
                <a:effectLst/>
                <a:uLnTx/>
                <a:uFillTx/>
                <a:latin typeface="Calibri"/>
                <a:ea typeface="+mn-ea"/>
                <a:cs typeface="Arial" charset="0"/>
              </a:rPr>
              <a:t>UNCLASSIFIED</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over_FINAL.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itle 1"/>
          <p:cNvSpPr txBox="1">
            <a:spLocks/>
          </p:cNvSpPr>
          <p:nvPr/>
        </p:nvSpPr>
        <p:spPr>
          <a:xfrm>
            <a:off x="2095500" y="1363268"/>
            <a:ext cx="6781800" cy="3059905"/>
          </a:xfrm>
          <a:prstGeom prst="rect">
            <a:avLst/>
          </a:prstGeom>
        </p:spPr>
        <p:txBody>
          <a:bodyPr/>
          <a:lstStyle/>
          <a:p>
            <a:pPr>
              <a:defRPr/>
            </a:pPr>
            <a:r>
              <a:rPr lang="en-US" sz="3000" b="1" kern="0" dirty="0" err="1">
                <a:solidFill>
                  <a:srgbClr val="5379A0"/>
                </a:solidFill>
                <a:latin typeface="+mn-lt"/>
                <a:ea typeface="+mj-ea"/>
                <a:cs typeface="Angsana New" pitchFamily="18" charset="-34"/>
              </a:rPr>
              <a:t>Underkeel</a:t>
            </a:r>
            <a:r>
              <a:rPr lang="en-US" sz="3000" b="1" kern="0" dirty="0">
                <a:solidFill>
                  <a:srgbClr val="5379A0"/>
                </a:solidFill>
                <a:latin typeface="+mn-lt"/>
                <a:ea typeface="+mj-ea"/>
                <a:cs typeface="Angsana New" pitchFamily="18" charset="-34"/>
              </a:rPr>
              <a:t> Clearance Management (UKCM) Systems in S-49 (Standardization Of Mariners’ </a:t>
            </a:r>
            <a:r>
              <a:rPr lang="en-US" sz="3000" b="1" kern="0" dirty="0" err="1">
                <a:solidFill>
                  <a:srgbClr val="5379A0"/>
                </a:solidFill>
                <a:latin typeface="+mn-lt"/>
                <a:ea typeface="+mj-ea"/>
                <a:cs typeface="Angsana New" pitchFamily="18" charset="-34"/>
              </a:rPr>
              <a:t>Routeing</a:t>
            </a:r>
            <a:r>
              <a:rPr lang="en-US" sz="3000" b="1" kern="0" dirty="0">
                <a:solidFill>
                  <a:srgbClr val="5379A0"/>
                </a:solidFill>
                <a:latin typeface="+mn-lt"/>
                <a:ea typeface="+mj-ea"/>
                <a:cs typeface="Angsana New" pitchFamily="18" charset="-34"/>
              </a:rPr>
              <a:t> Guides), M-3 (IHO Resolutions), and S-32 (IHO Hydrographic Dictionary)</a:t>
            </a:r>
            <a:br>
              <a:rPr lang="en-US" sz="3200" b="1" kern="0" dirty="0">
                <a:solidFill>
                  <a:srgbClr val="5379A0"/>
                </a:solidFill>
                <a:latin typeface="+mn-lt"/>
                <a:ea typeface="+mj-ea"/>
                <a:cs typeface="+mj-cs"/>
              </a:rPr>
            </a:br>
            <a:endParaRPr lang="en-US" sz="2400" kern="0" dirty="0">
              <a:solidFill>
                <a:srgbClr val="5379A0"/>
              </a:solidFill>
              <a:latin typeface="+mn-lt"/>
              <a:ea typeface="+mj-ea"/>
              <a:cs typeface="+mj-cs"/>
            </a:endParaRPr>
          </a:p>
        </p:txBody>
      </p:sp>
      <p:sp>
        <p:nvSpPr>
          <p:cNvPr id="14" name="Subtitle 2"/>
          <p:cNvSpPr txBox="1">
            <a:spLocks/>
          </p:cNvSpPr>
          <p:nvPr/>
        </p:nvSpPr>
        <p:spPr>
          <a:xfrm>
            <a:off x="6068785" y="4791075"/>
            <a:ext cx="2296886" cy="933450"/>
          </a:xfrm>
          <a:prstGeom prst="rect">
            <a:avLst/>
          </a:prstGeom>
        </p:spPr>
        <p:txBody>
          <a:bodyPr>
            <a:normAutofit fontScale="70000" lnSpcReduction="20000"/>
          </a:bodyPr>
          <a:lstStyle/>
          <a:p>
            <a:pPr marL="342900" indent="-342900">
              <a:spcBef>
                <a:spcPct val="20000"/>
              </a:spcBef>
              <a:defRPr/>
            </a:pPr>
            <a:r>
              <a:rPr lang="en-US" sz="2600" kern="0" dirty="0">
                <a:solidFill>
                  <a:srgbClr val="5379A0"/>
                </a:solidFill>
                <a:latin typeface="+mn-lt"/>
                <a:cs typeface="+mn-cs"/>
              </a:rPr>
              <a:t>Michael Kushla</a:t>
            </a:r>
          </a:p>
          <a:p>
            <a:pPr marL="342900" indent="-342900">
              <a:spcBef>
                <a:spcPct val="20000"/>
              </a:spcBef>
              <a:defRPr/>
            </a:pPr>
            <a:r>
              <a:rPr lang="en-US" sz="2600" kern="0" dirty="0">
                <a:solidFill>
                  <a:srgbClr val="5379A0"/>
                </a:solidFill>
                <a:latin typeface="+mn-lt"/>
                <a:cs typeface="+mn-cs"/>
              </a:rPr>
              <a:t>Jason Strom</a:t>
            </a:r>
          </a:p>
          <a:p>
            <a:pPr marL="342900" indent="-342900">
              <a:spcBef>
                <a:spcPct val="20000"/>
              </a:spcBef>
              <a:defRPr/>
            </a:pPr>
            <a:r>
              <a:rPr lang="en-US" sz="2600" kern="0" dirty="0">
                <a:solidFill>
                  <a:srgbClr val="5379A0"/>
                </a:solidFill>
                <a:latin typeface="+mn-lt"/>
                <a:cs typeface="+mn-cs"/>
              </a:rPr>
              <a:t>13 March 2018</a:t>
            </a:r>
          </a:p>
          <a:p>
            <a:pPr marL="342900" indent="-342900">
              <a:spcBef>
                <a:spcPct val="20000"/>
              </a:spcBef>
              <a:defRPr/>
            </a:pPr>
            <a:endParaRPr lang="en-US" sz="2600" kern="0" dirty="0">
              <a:solidFill>
                <a:srgbClr val="FF0000"/>
              </a:solidFill>
              <a:latin typeface="+mn-lt"/>
              <a:cs typeface="+mn-cs"/>
            </a:endParaRPr>
          </a:p>
          <a:p>
            <a:pPr marL="342900" indent="-342900">
              <a:spcBef>
                <a:spcPct val="20000"/>
              </a:spcBef>
              <a:defRPr/>
            </a:pPr>
            <a:endParaRPr lang="en-US" sz="2000" kern="0" dirty="0">
              <a:solidFill>
                <a:srgbClr val="FF0000"/>
              </a:solidFill>
              <a:latin typeface="+mn-lt"/>
              <a:cs typeface="+mn-cs"/>
            </a:endParaRPr>
          </a:p>
        </p:txBody>
      </p:sp>
      <p:sp>
        <p:nvSpPr>
          <p:cNvPr id="15" name="Subtitle 2"/>
          <p:cNvSpPr txBox="1">
            <a:spLocks/>
          </p:cNvSpPr>
          <p:nvPr/>
        </p:nvSpPr>
        <p:spPr>
          <a:xfrm>
            <a:off x="5486400" y="5257800"/>
            <a:ext cx="2895600" cy="1143000"/>
          </a:xfrm>
          <a:prstGeom prst="rect">
            <a:avLst/>
          </a:prstGeom>
        </p:spPr>
        <p:txBody>
          <a:bodyPr lIns="101882" tIns="50941" rIns="101882" bIns="50941">
            <a:noAutofit/>
          </a:bodyPr>
          <a:lstStyle/>
          <a:p>
            <a:pPr algn="r" defTabSz="1018824" fontAlgn="auto">
              <a:spcBef>
                <a:spcPct val="20000"/>
              </a:spcBef>
              <a:spcAft>
                <a:spcPts val="0"/>
              </a:spcAft>
              <a:buFont typeface="Arial" pitchFamily="34" charset="0"/>
              <a:buNone/>
              <a:defRPr/>
            </a:pPr>
            <a:endParaRPr lang="en-US" sz="1400" b="1" dirty="0">
              <a:solidFill>
                <a:srgbClr val="384863"/>
              </a:solidFill>
              <a:latin typeface="+mn-lt"/>
              <a:cs typeface="+mn-cs"/>
            </a:endParaRPr>
          </a:p>
        </p:txBody>
      </p:sp>
      <p:sp>
        <p:nvSpPr>
          <p:cNvPr id="9"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sz="2800" b="1" u="sng" dirty="0"/>
              <a:t>Future Work Items?</a:t>
            </a:r>
          </a:p>
        </p:txBody>
      </p:sp>
      <p:sp>
        <p:nvSpPr>
          <p:cNvPr id="3" name="Content Placeholder 2"/>
          <p:cNvSpPr>
            <a:spLocks noGrp="1"/>
          </p:cNvSpPr>
          <p:nvPr>
            <p:ph idx="1"/>
          </p:nvPr>
        </p:nvSpPr>
        <p:spPr>
          <a:xfrm>
            <a:off x="364958" y="1828800"/>
            <a:ext cx="8305800" cy="4543926"/>
          </a:xfrm>
        </p:spPr>
        <p:txBody>
          <a:bodyPr/>
          <a:lstStyle/>
          <a:p>
            <a:r>
              <a:rPr lang="en-US" sz="2000" dirty="0"/>
              <a:t>Update E2.3 to reflect Static vs. Dynamic UKCM Systems.</a:t>
            </a:r>
          </a:p>
          <a:p>
            <a:pPr marL="0" indent="0">
              <a:buNone/>
            </a:pPr>
            <a:endParaRPr lang="en-US" sz="800" dirty="0"/>
          </a:p>
          <a:p>
            <a:r>
              <a:rPr lang="en-US" sz="2000" dirty="0"/>
              <a:t>Develop new definitions for UKCM System, Static UKCM System, and Dynamic UKCM System (with S-100WG </a:t>
            </a:r>
            <a:r>
              <a:rPr lang="en-US" sz="2000" dirty="0" err="1"/>
              <a:t>Underkeel</a:t>
            </a:r>
            <a:r>
              <a:rPr lang="en-US" sz="2000" dirty="0"/>
              <a:t> Clearance Management Project Team (UKCMPT) and/or Hydrographic Dictionary Working Group (HDWG) input).</a:t>
            </a:r>
          </a:p>
          <a:p>
            <a:pPr marL="0" indent="0">
              <a:buNone/>
            </a:pPr>
            <a:endParaRPr lang="en-US" sz="800" dirty="0"/>
          </a:p>
          <a:p>
            <a:r>
              <a:rPr lang="en-US" sz="2000" dirty="0"/>
              <a:t>Proper location for new definitions:</a:t>
            </a:r>
          </a:p>
          <a:p>
            <a:pPr lvl="1"/>
            <a:r>
              <a:rPr lang="en-US" sz="1600" dirty="0"/>
              <a:t>IHO Hydrographic Dictionary (S-32)?</a:t>
            </a:r>
          </a:p>
          <a:p>
            <a:pPr lvl="1"/>
            <a:r>
              <a:rPr lang="en-US" sz="1600" dirty="0"/>
              <a:t>New M-3 Resolution?</a:t>
            </a:r>
          </a:p>
          <a:p>
            <a:pPr marL="457200" lvl="1" indent="0">
              <a:buNone/>
            </a:pPr>
            <a:endParaRPr lang="en-US" sz="800" dirty="0"/>
          </a:p>
          <a:p>
            <a:r>
              <a:rPr lang="en-US" sz="2000" dirty="0"/>
              <a:t>Review/update S-49 (with NCWG input)?</a:t>
            </a:r>
          </a:p>
          <a:p>
            <a:pPr marL="349250" indent="-288925">
              <a:buNone/>
            </a:pPr>
            <a:r>
              <a:rPr lang="en-US" sz="2000" dirty="0"/>
              <a:t> 	</a:t>
            </a:r>
            <a:endParaRPr lang="en-US" sz="1600" dirty="0"/>
          </a:p>
          <a:p>
            <a:pPr marL="517525" indent="0">
              <a:buNone/>
            </a:pPr>
            <a:endParaRPr lang="en-US" sz="1600" dirty="0"/>
          </a:p>
        </p:txBody>
      </p:sp>
    </p:spTree>
    <p:extLst>
      <p:ext uri="{BB962C8B-B14F-4D97-AF65-F5344CB8AC3E}">
        <p14:creationId xmlns:p14="http://schemas.microsoft.com/office/powerpoint/2010/main" val="51545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sz="2400" b="1" u="sng" dirty="0"/>
              <a:t>Potential Benefits and Impacts</a:t>
            </a:r>
          </a:p>
        </p:txBody>
      </p:sp>
      <p:sp>
        <p:nvSpPr>
          <p:cNvPr id="3" name="Content Placeholder 2"/>
          <p:cNvSpPr>
            <a:spLocks noGrp="1"/>
          </p:cNvSpPr>
          <p:nvPr>
            <p:ph idx="1"/>
          </p:nvPr>
        </p:nvSpPr>
        <p:spPr>
          <a:xfrm>
            <a:off x="364958" y="1828800"/>
            <a:ext cx="8305800" cy="4543926"/>
          </a:xfrm>
        </p:spPr>
        <p:txBody>
          <a:bodyPr/>
          <a:lstStyle/>
          <a:p>
            <a:pPr lvl="0"/>
            <a:r>
              <a:rPr lang="en-AU" sz="2000" dirty="0"/>
              <a:t>Upgrade the Hydrographic Dictionary, S-49, and/or M-3 with up-to-date information concerning UKCM Systems.</a:t>
            </a:r>
          </a:p>
          <a:p>
            <a:pPr lvl="0"/>
            <a:endParaRPr lang="en-US" sz="800" dirty="0"/>
          </a:p>
          <a:p>
            <a:pPr lvl="0"/>
            <a:r>
              <a:rPr lang="en-AU" sz="2000" dirty="0"/>
              <a:t>Review of S-49 to ensure all requirements are pertinent.</a:t>
            </a:r>
          </a:p>
          <a:p>
            <a:pPr lvl="0"/>
            <a:endParaRPr lang="en-US" sz="800" dirty="0"/>
          </a:p>
          <a:p>
            <a:pPr lvl="0"/>
            <a:r>
              <a:rPr lang="en-AU" sz="2000" dirty="0"/>
              <a:t>All work done by correspondence.</a:t>
            </a:r>
          </a:p>
          <a:p>
            <a:pPr lvl="0"/>
            <a:endParaRPr lang="en-US" sz="800" dirty="0"/>
          </a:p>
          <a:p>
            <a:pPr lvl="0"/>
            <a:r>
              <a:rPr lang="en-AU" sz="2000" dirty="0"/>
              <a:t>Liaison with S-100WG UKCMPT, HDWG, and/or NCWG.</a:t>
            </a:r>
          </a:p>
          <a:p>
            <a:pPr lvl="0"/>
            <a:endParaRPr lang="en-US" sz="800" dirty="0"/>
          </a:p>
          <a:p>
            <a:pPr lvl="0"/>
            <a:r>
              <a:rPr lang="en-AU" sz="2000" dirty="0"/>
              <a:t>Based on past experience, the time frame would be:</a:t>
            </a:r>
          </a:p>
          <a:p>
            <a:pPr lvl="1"/>
            <a:r>
              <a:rPr lang="en-AU" sz="1600" dirty="0"/>
              <a:t>HDWG process—2 to 3 years</a:t>
            </a:r>
            <a:r>
              <a:rPr lang="en-US" sz="1600" dirty="0"/>
              <a:t>.</a:t>
            </a:r>
          </a:p>
          <a:p>
            <a:pPr lvl="1"/>
            <a:r>
              <a:rPr lang="en-AU" sz="1600" dirty="0"/>
              <a:t>M-3 process—1 to 2 years.</a:t>
            </a:r>
            <a:endParaRPr lang="en-US" sz="1600" dirty="0"/>
          </a:p>
          <a:p>
            <a:pPr marL="0" lvl="0" indent="0">
              <a:buNone/>
            </a:pPr>
            <a:endParaRPr lang="en-US" sz="800" dirty="0"/>
          </a:p>
          <a:p>
            <a:pPr lvl="0"/>
            <a:r>
              <a:rPr lang="en-AU" sz="2000" dirty="0"/>
              <a:t>Medium priority.</a:t>
            </a:r>
            <a:endParaRPr lang="en-US" sz="2000" dirty="0"/>
          </a:p>
          <a:p>
            <a:pPr marL="349250" indent="-288925">
              <a:buNone/>
            </a:pPr>
            <a:r>
              <a:rPr lang="en-US" sz="2000" dirty="0"/>
              <a:t> 	</a:t>
            </a:r>
            <a:endParaRPr lang="en-US" sz="1600" dirty="0"/>
          </a:p>
          <a:p>
            <a:pPr marL="517525" indent="0">
              <a:buNone/>
            </a:pPr>
            <a:endParaRPr lang="en-US" sz="1600" dirty="0"/>
          </a:p>
        </p:txBody>
      </p:sp>
    </p:spTree>
    <p:extLst>
      <p:ext uri="{BB962C8B-B14F-4D97-AF65-F5344CB8AC3E}">
        <p14:creationId xmlns:p14="http://schemas.microsoft.com/office/powerpoint/2010/main" val="16316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ack_FINA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6" name="Text Box 4"/>
          <p:cNvSpPr txBox="1">
            <a:spLocks noChangeArrowheads="1"/>
          </p:cNvSpPr>
          <p:nvPr/>
        </p:nvSpPr>
        <p:spPr bwMode="auto">
          <a:xfrm>
            <a:off x="127000" y="6597650"/>
            <a:ext cx="3073400" cy="184150"/>
          </a:xfrm>
          <a:prstGeom prst="rect">
            <a:avLst/>
          </a:prstGeom>
          <a:noFill/>
          <a:ln w="9525">
            <a:noFill/>
            <a:miter lim="800000"/>
            <a:headEnd/>
            <a:tailEnd/>
          </a:ln>
        </p:spPr>
        <p:txBody>
          <a:bodyPr lIns="0" tIns="0" rIns="0" bIns="0">
            <a:spAutoFit/>
          </a:bodyPr>
          <a:lstStyle/>
          <a:p>
            <a:r>
              <a:rPr lang="en-US" sz="1200" b="1" dirty="0"/>
              <a:t>UNCLASSIFIED</a:t>
            </a:r>
            <a:endParaRPr lang="en-US" sz="1200" b="1" dirty="0">
              <a:solidFill>
                <a:schemeClr val="bg1"/>
              </a:solidFill>
            </a:endParaRPr>
          </a:p>
        </p:txBody>
      </p:sp>
      <p:sp>
        <p:nvSpPr>
          <p:cNvPr id="5" name="Text Box 3"/>
          <p:cNvSpPr txBox="1">
            <a:spLocks noChangeArrowheads="1"/>
          </p:cNvSpPr>
          <p:nvPr/>
        </p:nvSpPr>
        <p:spPr bwMode="auto">
          <a:xfrm>
            <a:off x="6670675" y="152400"/>
            <a:ext cx="2320925" cy="184150"/>
          </a:xfrm>
          <a:prstGeom prst="rect">
            <a:avLst/>
          </a:prstGeom>
          <a:noFill/>
          <a:ln w="9525">
            <a:noFill/>
            <a:miter lim="800000"/>
            <a:headEnd/>
            <a:tailEnd/>
          </a:ln>
          <a:effectLst>
            <a:outerShdw dist="12700" dir="5400000" algn="ctr" rotWithShape="0">
              <a:schemeClr val="bg1"/>
            </a:outerShdw>
          </a:effectLst>
        </p:spPr>
        <p:txBody>
          <a:bodyPr lIns="0" tIns="0" rIns="0" bIns="0">
            <a:spAutoFit/>
          </a:bodyPr>
          <a:lstStyle/>
          <a:p>
            <a:pPr algn="r">
              <a:defRPr/>
            </a:pPr>
            <a:r>
              <a:rPr lang="en-US" sz="1200" b="1" dirty="0"/>
              <a:t>UNCLASSIFIED</a:t>
            </a:r>
          </a:p>
        </p:txBody>
      </p:sp>
      <p:sp>
        <p:nvSpPr>
          <p:cNvPr id="6"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r>
              <a:rPr lang="en-US" sz="2800" b="1" u="sng" dirty="0"/>
              <a:t>Agenda</a:t>
            </a:r>
          </a:p>
        </p:txBody>
      </p:sp>
      <p:sp>
        <p:nvSpPr>
          <p:cNvPr id="3" name="Content Placeholder 2"/>
          <p:cNvSpPr>
            <a:spLocks noGrp="1"/>
          </p:cNvSpPr>
          <p:nvPr>
            <p:ph idx="1"/>
          </p:nvPr>
        </p:nvSpPr>
        <p:spPr>
          <a:xfrm>
            <a:off x="457200" y="1828800"/>
            <a:ext cx="8229600" cy="4495800"/>
          </a:xfrm>
        </p:spPr>
        <p:txBody>
          <a:bodyPr/>
          <a:lstStyle/>
          <a:p>
            <a:r>
              <a:rPr lang="en-US" sz="2000" dirty="0"/>
              <a:t>Background on S-49.</a:t>
            </a:r>
          </a:p>
          <a:p>
            <a:pPr marL="0" indent="0">
              <a:buNone/>
            </a:pPr>
            <a:endParaRPr lang="en-US" sz="1000" dirty="0"/>
          </a:p>
          <a:p>
            <a:r>
              <a:rPr lang="en-US" sz="2000" dirty="0"/>
              <a:t>Information categories.</a:t>
            </a:r>
          </a:p>
          <a:p>
            <a:pPr marL="0" indent="0">
              <a:buNone/>
            </a:pPr>
            <a:endParaRPr lang="en-US" sz="1000" dirty="0"/>
          </a:p>
          <a:p>
            <a:r>
              <a:rPr lang="en-US" sz="2000" dirty="0" err="1"/>
              <a:t>Underkeel</a:t>
            </a:r>
            <a:r>
              <a:rPr lang="en-US" sz="2000" dirty="0"/>
              <a:t> clearance information.</a:t>
            </a:r>
          </a:p>
          <a:p>
            <a:pPr marL="0" indent="0">
              <a:buNone/>
            </a:pPr>
            <a:endParaRPr lang="en-US" sz="1000" dirty="0"/>
          </a:p>
          <a:p>
            <a:r>
              <a:rPr lang="en-US" sz="2000" dirty="0"/>
              <a:t>Definitions and concepts.</a:t>
            </a:r>
          </a:p>
          <a:p>
            <a:pPr marL="0" indent="0">
              <a:buNone/>
            </a:pPr>
            <a:endParaRPr lang="en-US" sz="1000" dirty="0"/>
          </a:p>
          <a:p>
            <a:r>
              <a:rPr lang="en-US" sz="2000" dirty="0"/>
              <a:t>S-49 overtaken by events.</a:t>
            </a:r>
          </a:p>
          <a:p>
            <a:endParaRPr lang="en-US" sz="1000" dirty="0"/>
          </a:p>
          <a:p>
            <a:r>
              <a:rPr lang="en-US" sz="2000" dirty="0"/>
              <a:t>Future work items.</a:t>
            </a:r>
          </a:p>
          <a:p>
            <a:endParaRPr lang="en-US" sz="1000" dirty="0"/>
          </a:p>
          <a:p>
            <a:r>
              <a:rPr lang="en-US" sz="2000" dirty="0"/>
              <a:t>Potential benefits and impacts.</a:t>
            </a:r>
          </a:p>
          <a:p>
            <a:endParaRPr lang="en-US" sz="2000" dirty="0"/>
          </a:p>
        </p:txBody>
      </p:sp>
    </p:spTree>
    <p:extLst>
      <p:ext uri="{BB962C8B-B14F-4D97-AF65-F5344CB8AC3E}">
        <p14:creationId xmlns:p14="http://schemas.microsoft.com/office/powerpoint/2010/main" val="268300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143000"/>
            <a:ext cx="8229600" cy="4983163"/>
          </a:xfrm>
        </p:spPr>
        <p:txBody>
          <a:bodyPr/>
          <a:lstStyle/>
          <a:p>
            <a:pPr marL="0" indent="0" algn="ctr">
              <a:buNone/>
            </a:pPr>
            <a:r>
              <a:rPr lang="en-US" sz="2800" dirty="0"/>
              <a:t>Standardization of Mariners’ </a:t>
            </a:r>
            <a:r>
              <a:rPr lang="en-US" sz="2800" dirty="0" err="1"/>
              <a:t>Routeing</a:t>
            </a:r>
            <a:endParaRPr lang="en-US" sz="2800" dirty="0"/>
          </a:p>
          <a:p>
            <a:pPr marL="0" indent="0" algn="ctr">
              <a:buNone/>
            </a:pPr>
            <a:r>
              <a:rPr lang="en-US" sz="2800" dirty="0"/>
              <a:t>Guide (S-49)</a:t>
            </a:r>
          </a:p>
          <a:p>
            <a:pPr marL="0" indent="0" algn="ctr">
              <a:buNone/>
            </a:pPr>
            <a:endParaRPr lang="en-US" sz="2000" dirty="0"/>
          </a:p>
          <a:p>
            <a:pPr>
              <a:buFont typeface="Arial" panose="020B0604020202020204" pitchFamily="34" charset="0"/>
              <a:buChar char="•"/>
            </a:pPr>
            <a:r>
              <a:rPr lang="en-AU" sz="2000" dirty="0"/>
              <a:t>Information on complex routeing systems composed of:</a:t>
            </a:r>
          </a:p>
          <a:p>
            <a:pPr lvl="1">
              <a:buFont typeface="Wingdings" panose="05000000000000000000" pitchFamily="2" charset="2"/>
              <a:buChar char="Ø"/>
            </a:pPr>
            <a:r>
              <a:rPr lang="en-AU" sz="1600" dirty="0"/>
              <a:t>multiple related routeing measures.</a:t>
            </a:r>
          </a:p>
          <a:p>
            <a:pPr lvl="1">
              <a:buFont typeface="Wingdings" panose="05000000000000000000" pitchFamily="2" charset="2"/>
              <a:buChar char="Ø"/>
            </a:pPr>
            <a:r>
              <a:rPr lang="en-AU" sz="1600" dirty="0"/>
              <a:t>lengthy special provisions.</a:t>
            </a:r>
          </a:p>
          <a:p>
            <a:pPr lvl="1">
              <a:buFont typeface="Wingdings" panose="05000000000000000000" pitchFamily="2" charset="2"/>
              <a:buChar char="Ø"/>
            </a:pPr>
            <a:r>
              <a:rPr lang="en-AU" sz="1600" dirty="0"/>
              <a:t>recommendations on navigation which apply to vessels using the system.</a:t>
            </a:r>
          </a:p>
          <a:p>
            <a:pPr marL="0" indent="0">
              <a:buNone/>
            </a:pPr>
            <a:endParaRPr lang="en-AU" sz="2000" dirty="0"/>
          </a:p>
          <a:p>
            <a:pPr>
              <a:buFont typeface="Arial" panose="020B0604020202020204" pitchFamily="34" charset="0"/>
              <a:buChar char="•"/>
            </a:pPr>
            <a:r>
              <a:rPr lang="en-AU" sz="2000" dirty="0"/>
              <a:t>Edition 2.0.0 (2010 edition) prepared by the Chart Standardization and Paper Chart Working Group (CSPCWG), now known as the Nautical Cartography Working Group (NCWG), in 2009.</a:t>
            </a:r>
            <a:endParaRPr lang="en-US" sz="2000" dirty="0">
              <a:solidFill>
                <a:srgbClr val="FF0000"/>
              </a:solidFill>
            </a:endParaRPr>
          </a:p>
          <a:p>
            <a:pPr marL="0" indent="0" algn="ctr">
              <a:buNone/>
            </a:pPr>
            <a:endParaRPr lang="en-US" dirty="0"/>
          </a:p>
        </p:txBody>
      </p:sp>
      <p:sp>
        <p:nvSpPr>
          <p:cNvPr id="4"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90594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lstStyle/>
          <a:p>
            <a:r>
              <a:rPr lang="en-US" sz="2400" b="1" u="sng" dirty="0">
                <a:latin typeface="+mn-lt"/>
              </a:rPr>
              <a:t>Example of Mariners’ </a:t>
            </a:r>
            <a:r>
              <a:rPr lang="en-US" sz="2400" b="1" u="sng" dirty="0" err="1">
                <a:latin typeface="+mn-lt"/>
              </a:rPr>
              <a:t>Routeing</a:t>
            </a:r>
            <a:r>
              <a:rPr lang="en-US" sz="2400" b="1" u="sng" dirty="0">
                <a:latin typeface="+mn-lt"/>
              </a:rPr>
              <a:t> Guide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112" y="1752600"/>
            <a:ext cx="7611776" cy="4561724"/>
          </a:xfrm>
        </p:spPr>
      </p:pic>
    </p:spTree>
    <p:extLst>
      <p:ext uri="{BB962C8B-B14F-4D97-AF65-F5344CB8AC3E}">
        <p14:creationId xmlns:p14="http://schemas.microsoft.com/office/powerpoint/2010/main" val="275324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143000"/>
            <a:ext cx="8229600" cy="4983163"/>
          </a:xfrm>
        </p:spPr>
        <p:txBody>
          <a:bodyPr/>
          <a:lstStyle/>
          <a:p>
            <a:pPr marL="0" indent="0" algn="ctr">
              <a:buNone/>
            </a:pPr>
            <a:endParaRPr lang="en-US" sz="800" dirty="0"/>
          </a:p>
          <a:p>
            <a:pPr marL="0" indent="0" algn="ctr">
              <a:buNone/>
            </a:pPr>
            <a:r>
              <a:rPr lang="en-AU" sz="2400" b="1" u="sng" dirty="0"/>
              <a:t>S-49 Information Categories</a:t>
            </a:r>
          </a:p>
          <a:p>
            <a:pPr marL="0" indent="0">
              <a:buNone/>
            </a:pPr>
            <a:endParaRPr lang="en-AU" sz="1600" b="1" u="sng" dirty="0"/>
          </a:p>
          <a:p>
            <a:pPr lvl="0"/>
            <a:r>
              <a:rPr lang="en-AU" sz="2000" dirty="0"/>
              <a:t>ESSENTIAL (E)—Major importance to the safety of navigation.</a:t>
            </a:r>
          </a:p>
          <a:p>
            <a:pPr marL="0" lvl="0" indent="0">
              <a:buNone/>
            </a:pPr>
            <a:endParaRPr lang="en-US" sz="1600" dirty="0"/>
          </a:p>
          <a:p>
            <a:pPr lvl="0"/>
            <a:r>
              <a:rPr lang="en-AU" sz="2000" dirty="0"/>
              <a:t>USEFUL (U)—Important to safe navigation in a particular geographic area, helpful to the mariner, and collected in a single document to facilitate its use.</a:t>
            </a:r>
          </a:p>
          <a:p>
            <a:pPr marL="0" lvl="0" indent="0">
              <a:buNone/>
            </a:pPr>
            <a:endParaRPr lang="en-US" sz="800" dirty="0"/>
          </a:p>
          <a:p>
            <a:pPr lvl="0"/>
            <a:r>
              <a:rPr lang="en-AU" sz="2000" dirty="0"/>
              <a:t>NOT APPROPRIATE (N)—Does not contribute to the safety of navigation or its inclusion may reduce safety by obscuring essential information or by enticing the mariner to use the Mariners’ Routeing Guide as a nautical chart.</a:t>
            </a:r>
            <a:endParaRPr lang="en-US" sz="2000" dirty="0"/>
          </a:p>
          <a:p>
            <a:pPr marL="0" indent="0" algn="ctr">
              <a:buNone/>
            </a:pPr>
            <a:endParaRPr lang="en-US" dirty="0"/>
          </a:p>
        </p:txBody>
      </p:sp>
      <p:sp>
        <p:nvSpPr>
          <p:cNvPr id="4"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1479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990600"/>
            <a:ext cx="8229600" cy="5314950"/>
          </a:xfrm>
        </p:spPr>
        <p:txBody>
          <a:bodyPr/>
          <a:lstStyle/>
          <a:p>
            <a:pPr marL="0" indent="0" algn="ctr">
              <a:buNone/>
            </a:pPr>
            <a:r>
              <a:rPr lang="en-AU" sz="2400" b="1" u="sng" dirty="0"/>
              <a:t>S-49 </a:t>
            </a:r>
            <a:r>
              <a:rPr lang="en-AU" sz="2400" b="1" u="sng" dirty="0" err="1"/>
              <a:t>Underkeel</a:t>
            </a:r>
            <a:r>
              <a:rPr lang="en-AU" sz="2400" b="1" u="sng" dirty="0"/>
              <a:t> Clearance Information</a:t>
            </a:r>
          </a:p>
          <a:p>
            <a:pPr marL="0" indent="0">
              <a:buNone/>
            </a:pPr>
            <a:endParaRPr lang="en-AU" sz="800" b="1" u="sng" dirty="0"/>
          </a:p>
          <a:p>
            <a:r>
              <a:rPr lang="en-AU" sz="2000" dirty="0" err="1"/>
              <a:t>Underkeel</a:t>
            </a:r>
            <a:r>
              <a:rPr lang="en-AU" sz="2000" dirty="0"/>
              <a:t> clearance information considered ESSENTIAL.</a:t>
            </a:r>
          </a:p>
          <a:p>
            <a:pPr marL="0" indent="0">
              <a:buNone/>
            </a:pPr>
            <a:endParaRPr lang="en-AU" sz="800" dirty="0"/>
          </a:p>
          <a:p>
            <a:r>
              <a:rPr lang="en-AU" sz="2000" dirty="0"/>
              <a:t>Designated as Item No. E2.3.</a:t>
            </a:r>
          </a:p>
          <a:p>
            <a:pPr marL="0" indent="0">
              <a:buNone/>
            </a:pPr>
            <a:endParaRPr lang="en-AU" sz="800" dirty="0"/>
          </a:p>
          <a:p>
            <a:r>
              <a:rPr lang="en-AU" sz="2000" dirty="0"/>
              <a:t>Defined as “</a:t>
            </a:r>
            <a:r>
              <a:rPr lang="en-AU" sz="2000" dirty="0" err="1"/>
              <a:t>Underkeel</a:t>
            </a:r>
            <a:r>
              <a:rPr lang="en-AU" sz="2000" dirty="0"/>
              <a:t> clearance criteria and specific advice to deep draught vessels.”</a:t>
            </a:r>
          </a:p>
          <a:p>
            <a:pPr marL="0" indent="0">
              <a:buNone/>
            </a:pPr>
            <a:endParaRPr lang="en-AU" sz="800" dirty="0"/>
          </a:p>
          <a:p>
            <a:r>
              <a:rPr lang="en-AU" sz="2000" dirty="0"/>
              <a:t>Connected with other S-49 items:</a:t>
            </a:r>
          </a:p>
          <a:p>
            <a:pPr lvl="1"/>
            <a:r>
              <a:rPr lang="en-AU" sz="1600" dirty="0"/>
              <a:t>Item No. E2.1—IMO-approved rules or recommendations on planning a passage through the area.</a:t>
            </a:r>
            <a:endParaRPr lang="en-US" sz="1600" dirty="0"/>
          </a:p>
          <a:p>
            <a:pPr lvl="1"/>
            <a:r>
              <a:rPr lang="en-AU" sz="1600" dirty="0"/>
              <a:t>Item No. E2.2—Specific advice, extracted where necessary from national Sailing Directions, on planning a passage through the area.</a:t>
            </a:r>
            <a:endParaRPr lang="en-US" sz="1600" dirty="0"/>
          </a:p>
          <a:p>
            <a:pPr lvl="1"/>
            <a:r>
              <a:rPr lang="en-AU" sz="1600" dirty="0"/>
              <a:t>Item No. </a:t>
            </a:r>
            <a:r>
              <a:rPr lang="en-AU" sz="1600"/>
              <a:t>U6.1—Tidal </a:t>
            </a:r>
            <a:r>
              <a:rPr lang="en-AU" sz="1600" dirty="0"/>
              <a:t>height as shown by co-tidal diagrams or other suitable methods as appropriate, negative surges, </a:t>
            </a:r>
            <a:r>
              <a:rPr lang="en-AU" sz="1600"/>
              <a:t>and swell. </a:t>
            </a:r>
            <a:endParaRPr lang="en-AU" sz="1600" dirty="0"/>
          </a:p>
          <a:p>
            <a:pPr lvl="1"/>
            <a:endParaRPr lang="en-AU" sz="800" dirty="0"/>
          </a:p>
          <a:p>
            <a:pPr marL="341313" lvl="1" indent="-341313">
              <a:buFont typeface="Arial" panose="020B0604020202020204" pitchFamily="34" charset="0"/>
              <a:buChar char="•"/>
            </a:pPr>
            <a:r>
              <a:rPr lang="en-AU" sz="2000" b="1" dirty="0"/>
              <a:t>Note.—</a:t>
            </a:r>
            <a:r>
              <a:rPr lang="en-AU" sz="2000" dirty="0"/>
              <a:t>Unable to find an example of Item No. E2.3 in a Routeing Guide.</a:t>
            </a:r>
          </a:p>
          <a:p>
            <a:pPr marL="0" lvl="0" indent="0">
              <a:buNone/>
            </a:pPr>
            <a:endParaRPr lang="en-US" sz="800" dirty="0"/>
          </a:p>
          <a:p>
            <a:pPr marL="0" lvl="0" indent="0">
              <a:buNone/>
            </a:pPr>
            <a:endParaRPr lang="en-US" sz="800" dirty="0"/>
          </a:p>
          <a:p>
            <a:pPr marL="0" indent="0" algn="ctr">
              <a:buNone/>
            </a:pPr>
            <a:endParaRPr lang="en-US" dirty="0"/>
          </a:p>
        </p:txBody>
      </p:sp>
      <p:sp>
        <p:nvSpPr>
          <p:cNvPr id="4" name="Slide Number Placeholder 8"/>
          <p:cNvSpPr txBox="1">
            <a:spLocks/>
          </p:cNvSpPr>
          <p:nvPr/>
        </p:nvSpPr>
        <p:spPr>
          <a:xfrm>
            <a:off x="6934200" y="63055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B01-86AB-4538-A4F6-E4FF6F3C271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60701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u="sng" dirty="0"/>
              <a:t>Definitions and Concepts</a:t>
            </a:r>
          </a:p>
        </p:txBody>
      </p:sp>
      <p:sp>
        <p:nvSpPr>
          <p:cNvPr id="3" name="Content Placeholder 2"/>
          <p:cNvSpPr>
            <a:spLocks noGrp="1"/>
          </p:cNvSpPr>
          <p:nvPr>
            <p:ph idx="1"/>
          </p:nvPr>
        </p:nvSpPr>
        <p:spPr>
          <a:xfrm>
            <a:off x="457200" y="2133600"/>
            <a:ext cx="8229600" cy="4114799"/>
          </a:xfrm>
        </p:spPr>
        <p:txBody>
          <a:bodyPr/>
          <a:lstStyle/>
          <a:p>
            <a:r>
              <a:rPr lang="en-US" sz="2000" b="1" dirty="0" err="1"/>
              <a:t>Underkeel</a:t>
            </a:r>
            <a:r>
              <a:rPr lang="en-US" sz="2000" b="1" dirty="0"/>
              <a:t> Clearance (UKC)—</a:t>
            </a:r>
            <a:r>
              <a:rPr lang="en-US" sz="2000" dirty="0"/>
              <a:t>The distance between the lowest point of the ship's hull, normally some point on the keel, and the sea floor. </a:t>
            </a:r>
            <a:r>
              <a:rPr lang="en-US" sz="1200" dirty="0"/>
              <a:t>(IHO Hydrographic Dictionary)</a:t>
            </a:r>
          </a:p>
          <a:p>
            <a:pPr marL="0" indent="0">
              <a:buNone/>
            </a:pPr>
            <a:endParaRPr lang="en-US" sz="1000" dirty="0"/>
          </a:p>
          <a:p>
            <a:r>
              <a:rPr lang="en-US" sz="2000" b="1" dirty="0" err="1"/>
              <a:t>Underkeel</a:t>
            </a:r>
            <a:r>
              <a:rPr lang="en-US" sz="2000" b="1" dirty="0"/>
              <a:t> Clearance Management (UKCM) System—</a:t>
            </a:r>
            <a:r>
              <a:rPr lang="en-US" sz="2000" dirty="0"/>
              <a:t>(1) </a:t>
            </a:r>
            <a:r>
              <a:rPr lang="en-AU" sz="2000" dirty="0"/>
              <a:t>A contemporary </a:t>
            </a:r>
            <a:r>
              <a:rPr lang="en-AU" sz="2000" i="1" dirty="0"/>
              <a:t>Aid to Navigation</a:t>
            </a:r>
            <a:r>
              <a:rPr lang="en-AU" sz="2000" dirty="0"/>
              <a:t> (</a:t>
            </a:r>
            <a:r>
              <a:rPr lang="en-AU" sz="2000" dirty="0" err="1"/>
              <a:t>AtoN</a:t>
            </a:r>
            <a:r>
              <a:rPr lang="en-AU" sz="2000" dirty="0"/>
              <a:t>) which enhances navigational safety. </a:t>
            </a:r>
            <a:r>
              <a:rPr lang="en-AU" sz="1200" dirty="0"/>
              <a:t>(AMSA)</a:t>
            </a:r>
          </a:p>
          <a:p>
            <a:pPr marL="346075" indent="0">
              <a:buNone/>
            </a:pPr>
            <a:r>
              <a:rPr lang="en-AU" sz="2000" dirty="0"/>
              <a:t>(2) A real-time and </a:t>
            </a:r>
            <a:r>
              <a:rPr lang="en-AU" sz="2000" dirty="0" err="1"/>
              <a:t>nowcast</a:t>
            </a:r>
            <a:r>
              <a:rPr lang="en-AU" sz="2000" dirty="0"/>
              <a:t>/forecast model system, in conjunction with the vessel response prediction systems, giving the vessel’s master the information need to effectively manage the vessel’s </a:t>
            </a:r>
            <a:r>
              <a:rPr lang="en-AU" sz="2000" dirty="0" err="1"/>
              <a:t>underkeel</a:t>
            </a:r>
            <a:r>
              <a:rPr lang="en-AU" sz="2000" dirty="0"/>
              <a:t> clearance. </a:t>
            </a:r>
            <a:r>
              <a:rPr lang="en-AU" sz="1200" dirty="0"/>
              <a:t>(Adapted from </a:t>
            </a:r>
            <a:r>
              <a:rPr lang="en-AU" sz="1200" i="1" dirty="0"/>
              <a:t>Modern </a:t>
            </a:r>
            <a:r>
              <a:rPr lang="en-AU" sz="1200" i="1" dirty="0" err="1"/>
              <a:t>Underkeel</a:t>
            </a:r>
            <a:r>
              <a:rPr lang="en-AU" sz="1200" i="1" dirty="0"/>
              <a:t> Clearance Management </a:t>
            </a:r>
            <a:r>
              <a:rPr lang="en-AU" sz="1200" dirty="0"/>
              <a:t>published in the </a:t>
            </a:r>
            <a:r>
              <a:rPr lang="en-AU" sz="1200" i="1" dirty="0"/>
              <a:t>International Hydrographic Review, Monaco LXXV(2), September 1998</a:t>
            </a:r>
            <a:r>
              <a:rPr lang="en-AU" sz="1200" dirty="0"/>
              <a:t>)</a:t>
            </a:r>
          </a:p>
          <a:p>
            <a:pPr marL="0" indent="0">
              <a:buNone/>
            </a:pPr>
            <a:endParaRPr lang="en-US" sz="2000" dirty="0"/>
          </a:p>
        </p:txBody>
      </p:sp>
    </p:spTree>
    <p:extLst>
      <p:ext uri="{BB962C8B-B14F-4D97-AF65-F5344CB8AC3E}">
        <p14:creationId xmlns:p14="http://schemas.microsoft.com/office/powerpoint/2010/main" val="59534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lstStyle/>
          <a:p>
            <a:r>
              <a:rPr lang="en-US" sz="2400" b="1" u="sng" dirty="0"/>
              <a:t>Definitions and Concepts (continued)</a:t>
            </a:r>
          </a:p>
        </p:txBody>
      </p:sp>
      <p:sp>
        <p:nvSpPr>
          <p:cNvPr id="3" name="Content Placeholder 2"/>
          <p:cNvSpPr>
            <a:spLocks noGrp="1"/>
          </p:cNvSpPr>
          <p:nvPr>
            <p:ph idx="1"/>
          </p:nvPr>
        </p:nvSpPr>
        <p:spPr>
          <a:xfrm>
            <a:off x="457200" y="1981200"/>
            <a:ext cx="8229600" cy="4343400"/>
          </a:xfrm>
        </p:spPr>
        <p:txBody>
          <a:bodyPr/>
          <a:lstStyle/>
          <a:p>
            <a:pPr marL="346075" indent="0">
              <a:buNone/>
            </a:pPr>
            <a:endParaRPr lang="en-AU" sz="1200" dirty="0"/>
          </a:p>
          <a:p>
            <a:r>
              <a:rPr lang="en-US" sz="2000" b="1" dirty="0"/>
              <a:t>Static Systems—</a:t>
            </a:r>
            <a:r>
              <a:rPr lang="en-US" sz="2000" dirty="0"/>
              <a:t>Vessels use pre-calculated information to determine their </a:t>
            </a:r>
            <a:r>
              <a:rPr lang="en-US" sz="2000" dirty="0" err="1"/>
              <a:t>underkeel</a:t>
            </a:r>
            <a:r>
              <a:rPr lang="en-US" sz="2000" dirty="0"/>
              <a:t> clearance, with no shore or web-based interactions. </a:t>
            </a:r>
            <a:r>
              <a:rPr lang="en-US" sz="1200" dirty="0"/>
              <a:t>(NIPWG)</a:t>
            </a:r>
          </a:p>
          <a:p>
            <a:endParaRPr lang="en-US" sz="1000" dirty="0"/>
          </a:p>
          <a:p>
            <a:r>
              <a:rPr lang="en-US" sz="2000" b="1" dirty="0"/>
              <a:t>Dynamic Systems—</a:t>
            </a:r>
            <a:r>
              <a:rPr lang="en-US" sz="2000" dirty="0"/>
              <a:t>Vessels monitor their </a:t>
            </a:r>
            <a:r>
              <a:rPr lang="en-US" sz="2000" dirty="0" err="1"/>
              <a:t>underkeel</a:t>
            </a:r>
            <a:r>
              <a:rPr lang="en-US" sz="2000" dirty="0"/>
              <a:t> clearance in real-time using either a web-based system (vessel must pre-register to participate in the system) or a hardware/software-based system (vessel must purchase an approved system loaded with appropriate software to obtain real-time information concerning its </a:t>
            </a:r>
            <a:r>
              <a:rPr lang="en-US" sz="2000" dirty="0" err="1"/>
              <a:t>underkeel</a:t>
            </a:r>
            <a:r>
              <a:rPr lang="en-US" sz="2000" dirty="0"/>
              <a:t> clearance). </a:t>
            </a:r>
            <a:r>
              <a:rPr lang="en-US" sz="1200" dirty="0"/>
              <a:t>(NIPWG) </a:t>
            </a:r>
          </a:p>
          <a:p>
            <a:endParaRPr lang="en-US" sz="2000" dirty="0">
              <a:solidFill>
                <a:srgbClr val="FF0000"/>
              </a:solidFill>
            </a:endParaRPr>
          </a:p>
        </p:txBody>
      </p:sp>
    </p:spTree>
    <p:extLst>
      <p:ext uri="{BB962C8B-B14F-4D97-AF65-F5344CB8AC3E}">
        <p14:creationId xmlns:p14="http://schemas.microsoft.com/office/powerpoint/2010/main" val="153248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sz="2400" b="1" u="sng" dirty="0"/>
              <a:t>S-49 Edition 2.0.0 Overtaken by Events</a:t>
            </a:r>
          </a:p>
        </p:txBody>
      </p:sp>
      <p:sp>
        <p:nvSpPr>
          <p:cNvPr id="3" name="Content Placeholder 2"/>
          <p:cNvSpPr>
            <a:spLocks noGrp="1"/>
          </p:cNvSpPr>
          <p:nvPr>
            <p:ph idx="1"/>
          </p:nvPr>
        </p:nvSpPr>
        <p:spPr>
          <a:xfrm>
            <a:off x="364958" y="1828800"/>
            <a:ext cx="8305800" cy="4543926"/>
          </a:xfrm>
        </p:spPr>
        <p:txBody>
          <a:bodyPr/>
          <a:lstStyle/>
          <a:p>
            <a:r>
              <a:rPr lang="en-US" sz="2000" dirty="0"/>
              <a:t>S-49 Edition 2.0.0 was prepared in 2009 and released in 2010.</a:t>
            </a:r>
          </a:p>
          <a:p>
            <a:pPr marL="0" indent="0">
              <a:buNone/>
            </a:pPr>
            <a:endParaRPr lang="en-US" sz="1000" dirty="0"/>
          </a:p>
          <a:p>
            <a:r>
              <a:rPr lang="en-US" sz="2000" dirty="0"/>
              <a:t>Dynamic UKCM Systems did not exist at time of latest release of S-49 Edition 2.0.0:</a:t>
            </a:r>
          </a:p>
          <a:p>
            <a:pPr lvl="1"/>
            <a:r>
              <a:rPr lang="en-AU" sz="1600" dirty="0"/>
              <a:t>Australia—</a:t>
            </a:r>
            <a:r>
              <a:rPr lang="en-AU" sz="1600" dirty="0" err="1"/>
              <a:t>Underkeel</a:t>
            </a:r>
            <a:r>
              <a:rPr lang="en-AU" sz="1600" dirty="0"/>
              <a:t> Clearance Management System in the Torres Strait (2011).</a:t>
            </a:r>
          </a:p>
          <a:p>
            <a:pPr lvl="1"/>
            <a:r>
              <a:rPr lang="en-AU" sz="1600" dirty="0"/>
              <a:t>Canada—St. Lawrence Seaway Draft Information System (2012).</a:t>
            </a:r>
            <a:endParaRPr lang="en-US" sz="1600" dirty="0"/>
          </a:p>
          <a:p>
            <a:pPr marL="0" indent="0">
              <a:buNone/>
            </a:pPr>
            <a:endParaRPr lang="en-US" sz="1000" dirty="0"/>
          </a:p>
          <a:p>
            <a:r>
              <a:rPr lang="en-US" sz="2000" dirty="0"/>
              <a:t>Need for new definitions for UKCM System, Static UKCM System, and Dynamic UKCM System?</a:t>
            </a:r>
          </a:p>
          <a:p>
            <a:endParaRPr lang="en-US" sz="1000" dirty="0">
              <a:solidFill>
                <a:srgbClr val="FF0000"/>
              </a:solidFill>
            </a:endParaRPr>
          </a:p>
          <a:p>
            <a:r>
              <a:rPr lang="en-US" sz="2000" dirty="0"/>
              <a:t>Need for a current review/update of S-49?</a:t>
            </a:r>
          </a:p>
          <a:p>
            <a:pPr marL="349250" indent="-288925">
              <a:buNone/>
            </a:pPr>
            <a:r>
              <a:rPr lang="en-US" sz="2000" dirty="0"/>
              <a:t> 	</a:t>
            </a:r>
            <a:endParaRPr lang="en-US" sz="1600" dirty="0"/>
          </a:p>
          <a:p>
            <a:pPr marL="517525" indent="0">
              <a:buNone/>
            </a:pPr>
            <a:endParaRPr lang="en-US" sz="1600" dirty="0"/>
          </a:p>
        </p:txBody>
      </p:sp>
    </p:spTree>
    <p:extLst>
      <p:ext uri="{BB962C8B-B14F-4D97-AF65-F5344CB8AC3E}">
        <p14:creationId xmlns:p14="http://schemas.microsoft.com/office/powerpoint/2010/main" val="4131080965"/>
      </p:ext>
    </p:extLst>
  </p:cSld>
  <p:clrMapOvr>
    <a:masterClrMapping/>
  </p:clrMapOvr>
</p:sld>
</file>

<file path=ppt/theme/theme1.xml><?xml version="1.0" encoding="utf-8"?>
<a:theme xmlns:a="http://schemas.openxmlformats.org/drawingml/2006/main" name="01RostockSNPWG">
  <a:themeElements>
    <a:clrScheme name="New_white_ver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white_vers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r" defTabSz="914400" rtl="0" eaLnBrk="1" fontAlgn="base" latinLnBrk="0" hangingPunct="1">
          <a:lnSpc>
            <a:spcPct val="100000"/>
          </a:lnSpc>
          <a:spcBef>
            <a:spcPct val="0"/>
          </a:spcBef>
          <a:spcAft>
            <a:spcPct val="0"/>
          </a:spcAft>
          <a:buClrTx/>
          <a:buSzTx/>
          <a:buFontTx/>
          <a:buNone/>
          <a:tabLst/>
          <a:defRPr kumimoji="0" sz="1400" b="0" i="0" u="none" strike="noStrike" kern="1200" cap="none" spc="0" normalizeH="0" baseline="0" noProof="0" smtClean="0">
            <a:ln>
              <a:noFill/>
            </a:ln>
            <a:solidFill>
              <a:schemeClr val="tx1"/>
            </a:solidFill>
            <a:effectLst/>
            <a:uLnTx/>
            <a:uFillTx/>
            <a:latin typeface="Arial" charset="0"/>
            <a:ea typeface="+mn-ea"/>
            <a:cs typeface="Arial" charset="0"/>
          </a:defRPr>
        </a:defPPr>
      </a:lstStyle>
    </a:txDef>
  </a:objectDefaults>
  <a:extraClrSchemeLst>
    <a:extraClrScheme>
      <a:clrScheme name="New_white_ver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white_ver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white_ver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white_ver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white_ver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white_ver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white_ver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white_ver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white_ver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white_ver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white_ver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white_ver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21E0F4306A2B4CA82B5063FFB47874" ma:contentTypeVersion="0" ma:contentTypeDescription="Create a new document." ma:contentTypeScope="" ma:versionID="62e13f16e1ce8c659a760826dd30dca4">
  <xsd:schema xmlns:xsd="http://www.w3.org/2001/XMLSchema" xmlns:xs="http://www.w3.org/2001/XMLSchema" xmlns:p="http://schemas.microsoft.com/office/2006/metadata/properties" xmlns:ns2="ebecbf97-fb1a-4f84-8768-d1c2a5e1dd0e" targetNamespace="http://schemas.microsoft.com/office/2006/metadata/properties" ma:root="true" ma:fieldsID="8999373cda08d38b999ce7cedf63bc4c" ns2:_="">
    <xsd:import namespace="ebecbf97-fb1a-4f84-8768-d1c2a5e1dd0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cbf97-fb1a-4f84-8768-d1c2a5e1dd0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becbf97-fb1a-4f84-8768-d1c2a5e1dd0e">JF74W5CYKHCT-1514386017-461</_dlc_DocId>
    <_dlc_DocIdUrl xmlns="ebecbf97-fb1a-4f84-8768-d1c2a5e1dd0e">
      <Url>https://www.intranet.nga.mil/org/s/s2/sh/Maritime_Strategic_Engagement/_layouts/15/DocIdRedir.aspx?ID=JF74W5CYKHCT-1514386017-461</Url>
      <Description>JF74W5CYKHCT-1514386017-461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2B0D028-8765-4BB2-B52B-74DE70AB7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cbf97-fb1a-4f84-8768-d1c2a5e1d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6AA12D-A4D5-4306-BC71-CBB0DCE37CF2}">
  <ds:schemaRefs>
    <ds:schemaRef ds:uri="ebecbf97-fb1a-4f84-8768-d1c2a5e1dd0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AD7BFD23-C8E8-4C2C-9FB9-707D290A3035}">
  <ds:schemaRefs>
    <ds:schemaRef ds:uri="http://schemas.microsoft.com/sharepoint/v3/contenttype/forms"/>
  </ds:schemaRefs>
</ds:datastoreItem>
</file>

<file path=customXml/itemProps4.xml><?xml version="1.0" encoding="utf-8"?>
<ds:datastoreItem xmlns:ds="http://schemas.openxmlformats.org/officeDocument/2006/customXml" ds:itemID="{BB09AF1A-5DBF-43EC-BF23-805AB83D41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01RostockSNPWG</Template>
  <TotalTime>2758</TotalTime>
  <Words>814</Words>
  <Application>Microsoft Office PowerPoint</Application>
  <PresentationFormat>On-screen Show (4:3)</PresentationFormat>
  <Paragraphs>107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Angsana New</vt:lpstr>
      <vt:lpstr>Arial</vt:lpstr>
      <vt:lpstr>Calibri</vt:lpstr>
      <vt:lpstr>Wingdings</vt:lpstr>
      <vt:lpstr>01RostockSNPWG</vt:lpstr>
      <vt:lpstr>PowerPoint Presentation</vt:lpstr>
      <vt:lpstr>Agenda</vt:lpstr>
      <vt:lpstr>PowerPoint Presentation</vt:lpstr>
      <vt:lpstr>Example of Mariners’ Routeing Guide</vt:lpstr>
      <vt:lpstr>PowerPoint Presentation</vt:lpstr>
      <vt:lpstr>PowerPoint Presentation</vt:lpstr>
      <vt:lpstr>Definitions and Concepts</vt:lpstr>
      <vt:lpstr>Definitions and Concepts (continued)</vt:lpstr>
      <vt:lpstr>S-49 Edition 2.0.0 Overtaken by Events</vt:lpstr>
      <vt:lpstr>Future Work Items?</vt:lpstr>
      <vt:lpstr>Potential Benefits and Impacts</vt:lpstr>
      <vt:lpstr>PowerPoint Presentation</vt:lpstr>
    </vt:vector>
  </TitlesOfParts>
  <Company>NGA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kushlams</dc:creator>
  <cp:lastModifiedBy>James Timmins</cp:lastModifiedBy>
  <cp:revision>388</cp:revision>
  <cp:lastPrinted>2018-01-25T15:06:33Z</cp:lastPrinted>
  <dcterms:created xsi:type="dcterms:W3CDTF">2014-05-20T19:39:03Z</dcterms:created>
  <dcterms:modified xsi:type="dcterms:W3CDTF">2018-10-23T09:48:10Z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AACG_NonInt_Other">
    <vt:lpwstr/>
  </property>
  <property fmtid="{D5CDD505-2E9C-101B-9397-08002B2CF9AE}" pid="15" name="ContentTypeId">
    <vt:lpwstr>0x0101006A21E0F4306A2B4CA82B5063FFB47874</vt:lpwstr>
  </property>
  <property fmtid="{D5CDD505-2E9C-101B-9397-08002B2CF9AE}" pid="16" name="_dlc_DocIdItemGuid">
    <vt:lpwstr>d5dd38d0-4100-4d79-b471-d8e0369208b7</vt:lpwstr>
  </property>
</Properties>
</file>