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1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00" y="11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728BE0-F6A1-4108-A3A2-F3727C3212C7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4C71DCD4-10EC-4AB0-9687-BF1CC683F908}">
      <dgm:prSet phldrT="[Text]"/>
      <dgm:spPr/>
      <dgm:t>
        <a:bodyPr/>
        <a:lstStyle/>
        <a:p>
          <a:r>
            <a:rPr lang="en-US" dirty="0" smtClean="0"/>
            <a:t>Assign Authors</a:t>
          </a:r>
          <a:endParaRPr lang="en-US" dirty="0"/>
        </a:p>
      </dgm:t>
    </dgm:pt>
    <dgm:pt modelId="{9E59BFA1-25B0-4A75-B234-4AE905FFA1F6}" type="parTrans" cxnId="{422D5037-FB1E-4132-B388-2848A68AC4A8}">
      <dgm:prSet/>
      <dgm:spPr/>
      <dgm:t>
        <a:bodyPr/>
        <a:lstStyle/>
        <a:p>
          <a:endParaRPr lang="en-US"/>
        </a:p>
      </dgm:t>
    </dgm:pt>
    <dgm:pt modelId="{0E7CDB71-09F2-4D8B-83D1-715661A5D097}" type="sibTrans" cxnId="{422D5037-FB1E-4132-B388-2848A68AC4A8}">
      <dgm:prSet/>
      <dgm:spPr/>
      <dgm:t>
        <a:bodyPr/>
        <a:lstStyle/>
        <a:p>
          <a:endParaRPr lang="en-US"/>
        </a:p>
      </dgm:t>
    </dgm:pt>
    <dgm:pt modelId="{0901B6F4-BC89-4453-A01E-983A19DFB446}">
      <dgm:prSet phldrT="[Text]"/>
      <dgm:spPr/>
      <dgm:t>
        <a:bodyPr/>
        <a:lstStyle/>
        <a:p>
          <a:r>
            <a:rPr lang="en-US" dirty="0" smtClean="0"/>
            <a:t>Authors</a:t>
          </a:r>
          <a:br>
            <a:rPr lang="en-US" dirty="0" smtClean="0"/>
          </a:br>
          <a:r>
            <a:rPr lang="en-US" dirty="0" smtClean="0"/>
            <a:t>Submit Text</a:t>
          </a:r>
          <a:endParaRPr lang="en-US" dirty="0"/>
        </a:p>
      </dgm:t>
    </dgm:pt>
    <dgm:pt modelId="{F53EBA64-735A-4754-8A30-17F3D585CFD8}" type="parTrans" cxnId="{DB825E8B-778F-434A-BEAE-43F776FB4F3B}">
      <dgm:prSet/>
      <dgm:spPr/>
      <dgm:t>
        <a:bodyPr/>
        <a:lstStyle/>
        <a:p>
          <a:endParaRPr lang="en-US"/>
        </a:p>
      </dgm:t>
    </dgm:pt>
    <dgm:pt modelId="{27369723-B359-404C-9364-051E47AF3F4F}" type="sibTrans" cxnId="{DB825E8B-778F-434A-BEAE-43F776FB4F3B}">
      <dgm:prSet/>
      <dgm:spPr/>
      <dgm:t>
        <a:bodyPr/>
        <a:lstStyle/>
        <a:p>
          <a:endParaRPr lang="en-US"/>
        </a:p>
      </dgm:t>
    </dgm:pt>
    <dgm:pt modelId="{9C3BD40A-8D47-4F57-A79D-2DCC666EB889}">
      <dgm:prSet phldrT="[Text]"/>
      <dgm:spPr/>
      <dgm:t>
        <a:bodyPr/>
        <a:lstStyle/>
        <a:p>
          <a:r>
            <a:rPr lang="en-US" dirty="0" smtClean="0"/>
            <a:t>Edit First Draft</a:t>
          </a:r>
          <a:endParaRPr lang="en-US" dirty="0"/>
        </a:p>
      </dgm:t>
    </dgm:pt>
    <dgm:pt modelId="{1476B201-CEA0-4E55-BD6C-DE006DFFC45D}" type="parTrans" cxnId="{47910470-13D0-4EEC-83A7-5112310DA0AD}">
      <dgm:prSet/>
      <dgm:spPr/>
      <dgm:t>
        <a:bodyPr/>
        <a:lstStyle/>
        <a:p>
          <a:endParaRPr lang="en-US"/>
        </a:p>
      </dgm:t>
    </dgm:pt>
    <dgm:pt modelId="{5EE704D0-C875-4352-AEA6-3447C127AE16}" type="sibTrans" cxnId="{47910470-13D0-4EEC-83A7-5112310DA0AD}">
      <dgm:prSet/>
      <dgm:spPr/>
      <dgm:t>
        <a:bodyPr/>
        <a:lstStyle/>
        <a:p>
          <a:endParaRPr lang="en-US"/>
        </a:p>
      </dgm:t>
    </dgm:pt>
    <dgm:pt modelId="{55A5111D-C1A0-419C-B6EC-F05FF9949BB0}">
      <dgm:prSet phldrT="[Text]"/>
      <dgm:spPr/>
      <dgm:t>
        <a:bodyPr/>
        <a:lstStyle/>
        <a:p>
          <a:r>
            <a:rPr lang="en-US" dirty="0" smtClean="0"/>
            <a:t>Quick NCWG Review</a:t>
          </a:r>
          <a:endParaRPr lang="en-US" dirty="0"/>
        </a:p>
      </dgm:t>
    </dgm:pt>
    <dgm:pt modelId="{43BFC433-EA22-4CD2-9020-F1FA7D3B09D9}" type="parTrans" cxnId="{649D1D4D-E29B-4E73-9C0D-AF05D4B7F52A}">
      <dgm:prSet/>
      <dgm:spPr/>
      <dgm:t>
        <a:bodyPr/>
        <a:lstStyle/>
        <a:p>
          <a:endParaRPr lang="en-US"/>
        </a:p>
      </dgm:t>
    </dgm:pt>
    <dgm:pt modelId="{946D87DA-98EE-4BB0-A494-BD322A83F4D1}" type="sibTrans" cxnId="{649D1D4D-E29B-4E73-9C0D-AF05D4B7F52A}">
      <dgm:prSet/>
      <dgm:spPr/>
      <dgm:t>
        <a:bodyPr/>
        <a:lstStyle/>
        <a:p>
          <a:endParaRPr lang="en-US"/>
        </a:p>
      </dgm:t>
    </dgm:pt>
    <dgm:pt modelId="{CFDCC3C5-1B5F-4D95-9C48-0ADF78F8099F}">
      <dgm:prSet phldrT="[Text]"/>
      <dgm:spPr/>
      <dgm:t>
        <a:bodyPr/>
        <a:lstStyle/>
        <a:p>
          <a:r>
            <a:rPr lang="en-US" dirty="0" smtClean="0"/>
            <a:t>Final Edit</a:t>
          </a:r>
          <a:endParaRPr lang="en-US" dirty="0"/>
        </a:p>
      </dgm:t>
    </dgm:pt>
    <dgm:pt modelId="{AB48C7E6-BD59-4A25-8DE6-F1BEED607E7F}" type="parTrans" cxnId="{8990B955-A026-4BCC-B5C3-5121599E4B3B}">
      <dgm:prSet/>
      <dgm:spPr/>
      <dgm:t>
        <a:bodyPr/>
        <a:lstStyle/>
        <a:p>
          <a:endParaRPr lang="en-US"/>
        </a:p>
      </dgm:t>
    </dgm:pt>
    <dgm:pt modelId="{3C690F5C-2ABF-405B-9F2C-DD8EC3E9976E}" type="sibTrans" cxnId="{8990B955-A026-4BCC-B5C3-5121599E4B3B}">
      <dgm:prSet/>
      <dgm:spPr/>
      <dgm:t>
        <a:bodyPr/>
        <a:lstStyle/>
        <a:p>
          <a:endParaRPr lang="en-US"/>
        </a:p>
      </dgm:t>
    </dgm:pt>
    <dgm:pt modelId="{B7259095-0234-4A54-9294-2C7FC3C4A470}">
      <dgm:prSet phldrT="[Text]"/>
      <dgm:spPr/>
      <dgm:t>
        <a:bodyPr/>
        <a:lstStyle/>
        <a:p>
          <a:r>
            <a:rPr lang="en-US" dirty="0" smtClean="0"/>
            <a:t>Submit to HSSC</a:t>
          </a:r>
          <a:endParaRPr lang="en-US" dirty="0"/>
        </a:p>
      </dgm:t>
    </dgm:pt>
    <dgm:pt modelId="{CDD62F12-1944-41EB-95FC-A3E410F8407E}" type="parTrans" cxnId="{6DE6F49E-3398-4BA7-B7ED-8839E47BF348}">
      <dgm:prSet/>
      <dgm:spPr/>
      <dgm:t>
        <a:bodyPr/>
        <a:lstStyle/>
        <a:p>
          <a:endParaRPr lang="en-US"/>
        </a:p>
      </dgm:t>
    </dgm:pt>
    <dgm:pt modelId="{BDC41309-B7FE-4889-9426-AA86ACAF15E2}" type="sibTrans" cxnId="{6DE6F49E-3398-4BA7-B7ED-8839E47BF348}">
      <dgm:prSet/>
      <dgm:spPr/>
      <dgm:t>
        <a:bodyPr/>
        <a:lstStyle/>
        <a:p>
          <a:endParaRPr lang="en-US"/>
        </a:p>
      </dgm:t>
    </dgm:pt>
    <dgm:pt modelId="{A876D148-AA6C-4C0A-89CC-74633A0B5D85}" type="pres">
      <dgm:prSet presAssocID="{5A728BE0-F6A1-4108-A3A2-F3727C3212C7}" presName="Name0" presStyleCnt="0">
        <dgm:presLayoutVars>
          <dgm:dir/>
          <dgm:resizeHandles val="exact"/>
        </dgm:presLayoutVars>
      </dgm:prSet>
      <dgm:spPr/>
    </dgm:pt>
    <dgm:pt modelId="{6F085509-B4BF-43B1-88B3-0A8F19EB5F9E}" type="pres">
      <dgm:prSet presAssocID="{4C71DCD4-10EC-4AB0-9687-BF1CC683F9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6E707-99A7-4B34-90AB-C5F6A7EC06F4}" type="pres">
      <dgm:prSet presAssocID="{0E7CDB71-09F2-4D8B-83D1-715661A5D09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865D85A6-2BB1-412D-BADE-02801FAB3D88}" type="pres">
      <dgm:prSet presAssocID="{0E7CDB71-09F2-4D8B-83D1-715661A5D09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513130B7-4B35-4AD0-852D-19609E11606A}" type="pres">
      <dgm:prSet presAssocID="{0901B6F4-BC89-4453-A01E-983A19DFB44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694D1-2836-435A-AF6C-68E4F1F9F799}" type="pres">
      <dgm:prSet presAssocID="{27369723-B359-404C-9364-051E47AF3F4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8EAD979-935E-4331-B2E5-FEA2E07CBA35}" type="pres">
      <dgm:prSet presAssocID="{27369723-B359-404C-9364-051E47AF3F4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CCCA6ED-E098-458F-8BDB-2A6253EB25E8}" type="pres">
      <dgm:prSet presAssocID="{9C3BD40A-8D47-4F57-A79D-2DCC666EB88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3BF14-FAB0-4E98-8253-C1577127F897}" type="pres">
      <dgm:prSet presAssocID="{5EE704D0-C875-4352-AEA6-3447C127AE1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1F0657BC-9FFA-4C2F-83B2-AD546009614A}" type="pres">
      <dgm:prSet presAssocID="{5EE704D0-C875-4352-AEA6-3447C127AE1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304B4A9F-38EC-4104-BB5B-FE59927FEBF4}" type="pres">
      <dgm:prSet presAssocID="{55A5111D-C1A0-419C-B6EC-F05FF9949BB0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889B-D3DB-4A43-8A10-8FD1529E77DE}" type="pres">
      <dgm:prSet presAssocID="{946D87DA-98EE-4BB0-A494-BD322A83F4D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56E35B3-C30A-4AFC-B9FE-0A00C8EB1A9F}" type="pres">
      <dgm:prSet presAssocID="{946D87DA-98EE-4BB0-A494-BD322A83F4D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CEE06EF-6B11-4AC8-A11C-12A122122C7F}" type="pres">
      <dgm:prSet presAssocID="{CFDCC3C5-1B5F-4D95-9C48-0ADF78F8099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8936B-BFA2-4B9D-966C-59619C639930}" type="pres">
      <dgm:prSet presAssocID="{3C690F5C-2ABF-405B-9F2C-DD8EC3E9976E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4FEC5DE-09A2-4582-BC0B-A4C23DCA16F8}" type="pres">
      <dgm:prSet presAssocID="{3C690F5C-2ABF-405B-9F2C-DD8EC3E9976E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78344DA-B8CE-4F3D-ADA2-91C2B828BAE4}" type="pres">
      <dgm:prSet presAssocID="{B7259095-0234-4A54-9294-2C7FC3C4A47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648D8A-7A21-4CB6-8215-330972A180B3}" type="presOf" srcId="{0E7CDB71-09F2-4D8B-83D1-715661A5D097}" destId="{E966E707-99A7-4B34-90AB-C5F6A7EC06F4}" srcOrd="0" destOrd="0" presId="urn:microsoft.com/office/officeart/2005/8/layout/process1"/>
    <dgm:cxn modelId="{722FFE49-9FE6-449A-BB48-748B4D90A52A}" type="presOf" srcId="{CFDCC3C5-1B5F-4D95-9C48-0ADF78F8099F}" destId="{6CEE06EF-6B11-4AC8-A11C-12A122122C7F}" srcOrd="0" destOrd="0" presId="urn:microsoft.com/office/officeart/2005/8/layout/process1"/>
    <dgm:cxn modelId="{55902E47-1240-40A0-A5CE-47CF1EFA7782}" type="presOf" srcId="{9C3BD40A-8D47-4F57-A79D-2DCC666EB889}" destId="{0CCCA6ED-E098-458F-8BDB-2A6253EB25E8}" srcOrd="0" destOrd="0" presId="urn:microsoft.com/office/officeart/2005/8/layout/process1"/>
    <dgm:cxn modelId="{621DB4AC-07E2-40CC-9E21-B996B2BD1FEF}" type="presOf" srcId="{3C690F5C-2ABF-405B-9F2C-DD8EC3E9976E}" destId="{5C78936B-BFA2-4B9D-966C-59619C639930}" srcOrd="0" destOrd="0" presId="urn:microsoft.com/office/officeart/2005/8/layout/process1"/>
    <dgm:cxn modelId="{DB825E8B-778F-434A-BEAE-43F776FB4F3B}" srcId="{5A728BE0-F6A1-4108-A3A2-F3727C3212C7}" destId="{0901B6F4-BC89-4453-A01E-983A19DFB446}" srcOrd="1" destOrd="0" parTransId="{F53EBA64-735A-4754-8A30-17F3D585CFD8}" sibTransId="{27369723-B359-404C-9364-051E47AF3F4F}"/>
    <dgm:cxn modelId="{7F515563-3DC9-4EA8-AE0E-951A7A02780A}" type="presOf" srcId="{27369723-B359-404C-9364-051E47AF3F4F}" destId="{562694D1-2836-435A-AF6C-68E4F1F9F799}" srcOrd="0" destOrd="0" presId="urn:microsoft.com/office/officeart/2005/8/layout/process1"/>
    <dgm:cxn modelId="{8990B955-A026-4BCC-B5C3-5121599E4B3B}" srcId="{5A728BE0-F6A1-4108-A3A2-F3727C3212C7}" destId="{CFDCC3C5-1B5F-4D95-9C48-0ADF78F8099F}" srcOrd="4" destOrd="0" parTransId="{AB48C7E6-BD59-4A25-8DE6-F1BEED607E7F}" sibTransId="{3C690F5C-2ABF-405B-9F2C-DD8EC3E9976E}"/>
    <dgm:cxn modelId="{6DE6F49E-3398-4BA7-B7ED-8839E47BF348}" srcId="{5A728BE0-F6A1-4108-A3A2-F3727C3212C7}" destId="{B7259095-0234-4A54-9294-2C7FC3C4A470}" srcOrd="5" destOrd="0" parTransId="{CDD62F12-1944-41EB-95FC-A3E410F8407E}" sibTransId="{BDC41309-B7FE-4889-9426-AA86ACAF15E2}"/>
    <dgm:cxn modelId="{649D1D4D-E29B-4E73-9C0D-AF05D4B7F52A}" srcId="{5A728BE0-F6A1-4108-A3A2-F3727C3212C7}" destId="{55A5111D-C1A0-419C-B6EC-F05FF9949BB0}" srcOrd="3" destOrd="0" parTransId="{43BFC433-EA22-4CD2-9020-F1FA7D3B09D9}" sibTransId="{946D87DA-98EE-4BB0-A494-BD322A83F4D1}"/>
    <dgm:cxn modelId="{A3B413A9-BCB0-4170-9833-D3926D26D50B}" type="presOf" srcId="{0E7CDB71-09F2-4D8B-83D1-715661A5D097}" destId="{865D85A6-2BB1-412D-BADE-02801FAB3D88}" srcOrd="1" destOrd="0" presId="urn:microsoft.com/office/officeart/2005/8/layout/process1"/>
    <dgm:cxn modelId="{422D5037-FB1E-4132-B388-2848A68AC4A8}" srcId="{5A728BE0-F6A1-4108-A3A2-F3727C3212C7}" destId="{4C71DCD4-10EC-4AB0-9687-BF1CC683F908}" srcOrd="0" destOrd="0" parTransId="{9E59BFA1-25B0-4A75-B234-4AE905FFA1F6}" sibTransId="{0E7CDB71-09F2-4D8B-83D1-715661A5D097}"/>
    <dgm:cxn modelId="{B79458A5-CB64-43E7-AD37-0EA6404620AD}" type="presOf" srcId="{55A5111D-C1A0-419C-B6EC-F05FF9949BB0}" destId="{304B4A9F-38EC-4104-BB5B-FE59927FEBF4}" srcOrd="0" destOrd="0" presId="urn:microsoft.com/office/officeart/2005/8/layout/process1"/>
    <dgm:cxn modelId="{959394BE-CBA2-4088-994E-E03261A20062}" type="presOf" srcId="{27369723-B359-404C-9364-051E47AF3F4F}" destId="{88EAD979-935E-4331-B2E5-FEA2E07CBA35}" srcOrd="1" destOrd="0" presId="urn:microsoft.com/office/officeart/2005/8/layout/process1"/>
    <dgm:cxn modelId="{ED855F9F-4AF4-483F-9D37-24B6ABE0655F}" type="presOf" srcId="{5EE704D0-C875-4352-AEA6-3447C127AE16}" destId="{1F0657BC-9FFA-4C2F-83B2-AD546009614A}" srcOrd="1" destOrd="0" presId="urn:microsoft.com/office/officeart/2005/8/layout/process1"/>
    <dgm:cxn modelId="{0798BF46-4A65-447A-A70D-28EA3991399E}" type="presOf" srcId="{5EE704D0-C875-4352-AEA6-3447C127AE16}" destId="{9F83BF14-FAB0-4E98-8253-C1577127F897}" srcOrd="0" destOrd="0" presId="urn:microsoft.com/office/officeart/2005/8/layout/process1"/>
    <dgm:cxn modelId="{7A539871-E72A-460D-B699-7078B073A05E}" type="presOf" srcId="{946D87DA-98EE-4BB0-A494-BD322A83F4D1}" destId="{F56E35B3-C30A-4AFC-B9FE-0A00C8EB1A9F}" srcOrd="1" destOrd="0" presId="urn:microsoft.com/office/officeart/2005/8/layout/process1"/>
    <dgm:cxn modelId="{47910470-13D0-4EEC-83A7-5112310DA0AD}" srcId="{5A728BE0-F6A1-4108-A3A2-F3727C3212C7}" destId="{9C3BD40A-8D47-4F57-A79D-2DCC666EB889}" srcOrd="2" destOrd="0" parTransId="{1476B201-CEA0-4E55-BD6C-DE006DFFC45D}" sibTransId="{5EE704D0-C875-4352-AEA6-3447C127AE16}"/>
    <dgm:cxn modelId="{FC46458E-D99C-41D6-9D93-0082793B844B}" type="presOf" srcId="{B7259095-0234-4A54-9294-2C7FC3C4A470}" destId="{D78344DA-B8CE-4F3D-ADA2-91C2B828BAE4}" srcOrd="0" destOrd="0" presId="urn:microsoft.com/office/officeart/2005/8/layout/process1"/>
    <dgm:cxn modelId="{7289F749-69C6-407B-97B2-7405298B1078}" type="presOf" srcId="{4C71DCD4-10EC-4AB0-9687-BF1CC683F908}" destId="{6F085509-B4BF-43B1-88B3-0A8F19EB5F9E}" srcOrd="0" destOrd="0" presId="urn:microsoft.com/office/officeart/2005/8/layout/process1"/>
    <dgm:cxn modelId="{30B7370A-F2CC-4699-855C-53FA88866CC0}" type="presOf" srcId="{3C690F5C-2ABF-405B-9F2C-DD8EC3E9976E}" destId="{84FEC5DE-09A2-4582-BC0B-A4C23DCA16F8}" srcOrd="1" destOrd="0" presId="urn:microsoft.com/office/officeart/2005/8/layout/process1"/>
    <dgm:cxn modelId="{E0A77741-FB1D-4CBE-851E-0AF652829078}" type="presOf" srcId="{946D87DA-98EE-4BB0-A494-BD322A83F4D1}" destId="{BA60889B-D3DB-4A43-8A10-8FD1529E77DE}" srcOrd="0" destOrd="0" presId="urn:microsoft.com/office/officeart/2005/8/layout/process1"/>
    <dgm:cxn modelId="{EE57F3BB-9A5E-4946-8B24-6FD048E7C0BE}" type="presOf" srcId="{5A728BE0-F6A1-4108-A3A2-F3727C3212C7}" destId="{A876D148-AA6C-4C0A-89CC-74633A0B5D85}" srcOrd="0" destOrd="0" presId="urn:microsoft.com/office/officeart/2005/8/layout/process1"/>
    <dgm:cxn modelId="{7F734632-D270-46D4-8E67-AA9619921CCF}" type="presOf" srcId="{0901B6F4-BC89-4453-A01E-983A19DFB446}" destId="{513130B7-4B35-4AD0-852D-19609E11606A}" srcOrd="0" destOrd="0" presId="urn:microsoft.com/office/officeart/2005/8/layout/process1"/>
    <dgm:cxn modelId="{BC7E068B-9C12-49B9-83F4-129BBFDCC1CF}" type="presParOf" srcId="{A876D148-AA6C-4C0A-89CC-74633A0B5D85}" destId="{6F085509-B4BF-43B1-88B3-0A8F19EB5F9E}" srcOrd="0" destOrd="0" presId="urn:microsoft.com/office/officeart/2005/8/layout/process1"/>
    <dgm:cxn modelId="{A017034F-6D50-43E4-9A7F-9F2A58EBE87D}" type="presParOf" srcId="{A876D148-AA6C-4C0A-89CC-74633A0B5D85}" destId="{E966E707-99A7-4B34-90AB-C5F6A7EC06F4}" srcOrd="1" destOrd="0" presId="urn:microsoft.com/office/officeart/2005/8/layout/process1"/>
    <dgm:cxn modelId="{54F71B69-156A-446B-9881-63116034E371}" type="presParOf" srcId="{E966E707-99A7-4B34-90AB-C5F6A7EC06F4}" destId="{865D85A6-2BB1-412D-BADE-02801FAB3D88}" srcOrd="0" destOrd="0" presId="urn:microsoft.com/office/officeart/2005/8/layout/process1"/>
    <dgm:cxn modelId="{BB70CF75-741C-4C4D-A423-603B428512FE}" type="presParOf" srcId="{A876D148-AA6C-4C0A-89CC-74633A0B5D85}" destId="{513130B7-4B35-4AD0-852D-19609E11606A}" srcOrd="2" destOrd="0" presId="urn:microsoft.com/office/officeart/2005/8/layout/process1"/>
    <dgm:cxn modelId="{262438DF-8508-43D8-9C27-D55CEA4D83E8}" type="presParOf" srcId="{A876D148-AA6C-4C0A-89CC-74633A0B5D85}" destId="{562694D1-2836-435A-AF6C-68E4F1F9F799}" srcOrd="3" destOrd="0" presId="urn:microsoft.com/office/officeart/2005/8/layout/process1"/>
    <dgm:cxn modelId="{D3C9A53A-74DC-478A-BDEA-654630BF3D48}" type="presParOf" srcId="{562694D1-2836-435A-AF6C-68E4F1F9F799}" destId="{88EAD979-935E-4331-B2E5-FEA2E07CBA35}" srcOrd="0" destOrd="0" presId="urn:microsoft.com/office/officeart/2005/8/layout/process1"/>
    <dgm:cxn modelId="{0CA9B2E6-4577-41A8-8F76-25E5F5C3A7BE}" type="presParOf" srcId="{A876D148-AA6C-4C0A-89CC-74633A0B5D85}" destId="{0CCCA6ED-E098-458F-8BDB-2A6253EB25E8}" srcOrd="4" destOrd="0" presId="urn:microsoft.com/office/officeart/2005/8/layout/process1"/>
    <dgm:cxn modelId="{CC65CDE5-4129-42DB-9597-946581BAFACE}" type="presParOf" srcId="{A876D148-AA6C-4C0A-89CC-74633A0B5D85}" destId="{9F83BF14-FAB0-4E98-8253-C1577127F897}" srcOrd="5" destOrd="0" presId="urn:microsoft.com/office/officeart/2005/8/layout/process1"/>
    <dgm:cxn modelId="{5077D144-485C-4C0A-A77C-E51906CE18C8}" type="presParOf" srcId="{9F83BF14-FAB0-4E98-8253-C1577127F897}" destId="{1F0657BC-9FFA-4C2F-83B2-AD546009614A}" srcOrd="0" destOrd="0" presId="urn:microsoft.com/office/officeart/2005/8/layout/process1"/>
    <dgm:cxn modelId="{D5CACFF6-7FC7-42E3-A6CF-8AD70D4B9479}" type="presParOf" srcId="{A876D148-AA6C-4C0A-89CC-74633A0B5D85}" destId="{304B4A9F-38EC-4104-BB5B-FE59927FEBF4}" srcOrd="6" destOrd="0" presId="urn:microsoft.com/office/officeart/2005/8/layout/process1"/>
    <dgm:cxn modelId="{0007A7B1-38CB-41C6-9C1C-108A533824A0}" type="presParOf" srcId="{A876D148-AA6C-4C0A-89CC-74633A0B5D85}" destId="{BA60889B-D3DB-4A43-8A10-8FD1529E77DE}" srcOrd="7" destOrd="0" presId="urn:microsoft.com/office/officeart/2005/8/layout/process1"/>
    <dgm:cxn modelId="{43A1738A-B41B-4961-B2FB-5086D0498138}" type="presParOf" srcId="{BA60889B-D3DB-4A43-8A10-8FD1529E77DE}" destId="{F56E35B3-C30A-4AFC-B9FE-0A00C8EB1A9F}" srcOrd="0" destOrd="0" presId="urn:microsoft.com/office/officeart/2005/8/layout/process1"/>
    <dgm:cxn modelId="{5EE2ECA6-F440-4306-A956-90AB4D1DFB73}" type="presParOf" srcId="{A876D148-AA6C-4C0A-89CC-74633A0B5D85}" destId="{6CEE06EF-6B11-4AC8-A11C-12A122122C7F}" srcOrd="8" destOrd="0" presId="urn:microsoft.com/office/officeart/2005/8/layout/process1"/>
    <dgm:cxn modelId="{823F07B9-D4F5-4B77-8A93-853F5733E50F}" type="presParOf" srcId="{A876D148-AA6C-4C0A-89CC-74633A0B5D85}" destId="{5C78936B-BFA2-4B9D-966C-59619C639930}" srcOrd="9" destOrd="0" presId="urn:microsoft.com/office/officeart/2005/8/layout/process1"/>
    <dgm:cxn modelId="{870E2405-CFD4-4A40-83E9-C32EA8A07901}" type="presParOf" srcId="{5C78936B-BFA2-4B9D-966C-59619C639930}" destId="{84FEC5DE-09A2-4582-BC0B-A4C23DCA16F8}" srcOrd="0" destOrd="0" presId="urn:microsoft.com/office/officeart/2005/8/layout/process1"/>
    <dgm:cxn modelId="{3892A3D5-6E73-45C4-B461-529564B3E007}" type="presParOf" srcId="{A876D148-AA6C-4C0A-89CC-74633A0B5D85}" destId="{D78344DA-B8CE-4F3D-ADA2-91C2B828BAE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085509-B4BF-43B1-88B3-0A8F19EB5F9E}">
      <dsp:nvSpPr>
        <dsp:cNvPr id="0" name=""/>
        <dsp:cNvSpPr/>
      </dsp:nvSpPr>
      <dsp:spPr>
        <a:xfrm>
          <a:off x="0" y="432115"/>
          <a:ext cx="1406921" cy="9232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Assign Authors</a:t>
          </a:r>
          <a:endParaRPr lang="en-US" sz="1800" kern="1200" dirty="0"/>
        </a:p>
      </dsp:txBody>
      <dsp:txXfrm>
        <a:off x="27042" y="459157"/>
        <a:ext cx="1352837" cy="869208"/>
      </dsp:txXfrm>
    </dsp:sp>
    <dsp:sp modelId="{E966E707-99A7-4B34-90AB-C5F6A7EC06F4}">
      <dsp:nvSpPr>
        <dsp:cNvPr id="0" name=""/>
        <dsp:cNvSpPr/>
      </dsp:nvSpPr>
      <dsp:spPr>
        <a:xfrm>
          <a:off x="1547614" y="719303"/>
          <a:ext cx="298267" cy="34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547614" y="789086"/>
        <a:ext cx="208787" cy="209350"/>
      </dsp:txXfrm>
    </dsp:sp>
    <dsp:sp modelId="{513130B7-4B35-4AD0-852D-19609E11606A}">
      <dsp:nvSpPr>
        <dsp:cNvPr id="0" name=""/>
        <dsp:cNvSpPr/>
      </dsp:nvSpPr>
      <dsp:spPr>
        <a:xfrm>
          <a:off x="1969690" y="432115"/>
          <a:ext cx="1406921" cy="9232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Authors</a:t>
          </a:r>
          <a:br>
            <a:rPr lang="en-US" sz="1800" kern="1200" dirty="0" smtClean="0"/>
          </a:br>
          <a:r>
            <a:rPr lang="en-US" sz="1800" kern="1200" dirty="0" smtClean="0"/>
            <a:t>Submit Text</a:t>
          </a:r>
          <a:endParaRPr lang="en-US" sz="1800" kern="1200" dirty="0"/>
        </a:p>
      </dsp:txBody>
      <dsp:txXfrm>
        <a:off x="1996732" y="459157"/>
        <a:ext cx="1352837" cy="869208"/>
      </dsp:txXfrm>
    </dsp:sp>
    <dsp:sp modelId="{562694D1-2836-435A-AF6C-68E4F1F9F799}">
      <dsp:nvSpPr>
        <dsp:cNvPr id="0" name=""/>
        <dsp:cNvSpPr/>
      </dsp:nvSpPr>
      <dsp:spPr>
        <a:xfrm>
          <a:off x="3517304" y="719303"/>
          <a:ext cx="298267" cy="34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517304" y="789086"/>
        <a:ext cx="208787" cy="209350"/>
      </dsp:txXfrm>
    </dsp:sp>
    <dsp:sp modelId="{0CCCA6ED-E098-458F-8BDB-2A6253EB25E8}">
      <dsp:nvSpPr>
        <dsp:cNvPr id="0" name=""/>
        <dsp:cNvSpPr/>
      </dsp:nvSpPr>
      <dsp:spPr>
        <a:xfrm>
          <a:off x="3939381" y="432115"/>
          <a:ext cx="1406921" cy="9232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Edit First Draft</a:t>
          </a:r>
          <a:endParaRPr lang="en-US" sz="1800" kern="1200" dirty="0"/>
        </a:p>
      </dsp:txBody>
      <dsp:txXfrm>
        <a:off x="3966423" y="459157"/>
        <a:ext cx="1352837" cy="869208"/>
      </dsp:txXfrm>
    </dsp:sp>
    <dsp:sp modelId="{9F83BF14-FAB0-4E98-8253-C1577127F897}">
      <dsp:nvSpPr>
        <dsp:cNvPr id="0" name=""/>
        <dsp:cNvSpPr/>
      </dsp:nvSpPr>
      <dsp:spPr>
        <a:xfrm>
          <a:off x="5486995" y="719303"/>
          <a:ext cx="298267" cy="34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86995" y="789086"/>
        <a:ext cx="208787" cy="209350"/>
      </dsp:txXfrm>
    </dsp:sp>
    <dsp:sp modelId="{304B4A9F-38EC-4104-BB5B-FE59927FEBF4}">
      <dsp:nvSpPr>
        <dsp:cNvPr id="0" name=""/>
        <dsp:cNvSpPr/>
      </dsp:nvSpPr>
      <dsp:spPr>
        <a:xfrm>
          <a:off x="5909071" y="432115"/>
          <a:ext cx="1406921" cy="9232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Quick NCWG Review</a:t>
          </a:r>
          <a:endParaRPr lang="en-US" sz="1800" kern="1200" dirty="0"/>
        </a:p>
      </dsp:txBody>
      <dsp:txXfrm>
        <a:off x="5936113" y="459157"/>
        <a:ext cx="1352837" cy="869208"/>
      </dsp:txXfrm>
    </dsp:sp>
    <dsp:sp modelId="{BA60889B-D3DB-4A43-8A10-8FD1529E77DE}">
      <dsp:nvSpPr>
        <dsp:cNvPr id="0" name=""/>
        <dsp:cNvSpPr/>
      </dsp:nvSpPr>
      <dsp:spPr>
        <a:xfrm>
          <a:off x="7456685" y="719303"/>
          <a:ext cx="298267" cy="34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7456685" y="789086"/>
        <a:ext cx="208787" cy="209350"/>
      </dsp:txXfrm>
    </dsp:sp>
    <dsp:sp modelId="{6CEE06EF-6B11-4AC8-A11C-12A122122C7F}">
      <dsp:nvSpPr>
        <dsp:cNvPr id="0" name=""/>
        <dsp:cNvSpPr/>
      </dsp:nvSpPr>
      <dsp:spPr>
        <a:xfrm>
          <a:off x="7878762" y="432115"/>
          <a:ext cx="1406921" cy="9232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 Edit</a:t>
          </a:r>
          <a:endParaRPr lang="en-US" sz="1800" kern="1200" dirty="0"/>
        </a:p>
      </dsp:txBody>
      <dsp:txXfrm>
        <a:off x="7905804" y="459157"/>
        <a:ext cx="1352837" cy="869208"/>
      </dsp:txXfrm>
    </dsp:sp>
    <dsp:sp modelId="{5C78936B-BFA2-4B9D-966C-59619C639930}">
      <dsp:nvSpPr>
        <dsp:cNvPr id="0" name=""/>
        <dsp:cNvSpPr/>
      </dsp:nvSpPr>
      <dsp:spPr>
        <a:xfrm>
          <a:off x="9426376" y="719303"/>
          <a:ext cx="298267" cy="3489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9426376" y="789086"/>
        <a:ext cx="208787" cy="209350"/>
      </dsp:txXfrm>
    </dsp:sp>
    <dsp:sp modelId="{D78344DA-B8CE-4F3D-ADA2-91C2B828BAE4}">
      <dsp:nvSpPr>
        <dsp:cNvPr id="0" name=""/>
        <dsp:cNvSpPr/>
      </dsp:nvSpPr>
      <dsp:spPr>
        <a:xfrm>
          <a:off x="9848453" y="432115"/>
          <a:ext cx="1406921" cy="92329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Submit to HSSC</a:t>
          </a:r>
          <a:endParaRPr lang="en-US" sz="1800" kern="1200" dirty="0"/>
        </a:p>
      </dsp:txBody>
      <dsp:txXfrm>
        <a:off x="9875495" y="459157"/>
        <a:ext cx="1352837" cy="869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417780" y="3528542"/>
            <a:ext cx="7631095" cy="2662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721" y="257588"/>
            <a:ext cx="9603275" cy="511533"/>
          </a:xfrm>
        </p:spPr>
        <p:txBody>
          <a:bodyPr/>
          <a:lstStyle>
            <a:lvl1pPr>
              <a:defRPr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21" y="1126969"/>
            <a:ext cx="11256017" cy="3450613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99036" y="5593164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454038" y="958325"/>
            <a:ext cx="112609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71" y="-216"/>
            <a:ext cx="9235440" cy="6126480"/>
          </a:xfrm>
          <a:prstGeom prst="rect">
            <a:avLst/>
          </a:prstGeom>
        </p:spPr>
      </p:pic>
      <p:sp>
        <p:nvSpPr>
          <p:cNvPr id="5" name="Rectangle 4"/>
          <p:cNvSpPr>
            <a:spLocks noChangeAspect="1"/>
          </p:cNvSpPr>
          <p:nvPr/>
        </p:nvSpPr>
        <p:spPr>
          <a:xfrm>
            <a:off x="1487471" y="0"/>
            <a:ext cx="9235440" cy="6126480"/>
          </a:xfrm>
          <a:prstGeom prst="rect">
            <a:avLst/>
          </a:prstGeom>
          <a:solidFill>
            <a:schemeClr val="bg2">
              <a:lumMod val="90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0054" y="802298"/>
            <a:ext cx="9417663" cy="2541431"/>
          </a:xfrm>
        </p:spPr>
        <p:txBody>
          <a:bodyPr/>
          <a:lstStyle/>
          <a:p>
            <a:r>
              <a:rPr lang="en-US" cap="none" dirty="0" smtClean="0"/>
              <a:t>Future of the Paper Chart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0055" y="3531204"/>
            <a:ext cx="8637072" cy="977621"/>
          </a:xfrm>
        </p:spPr>
        <p:txBody>
          <a:bodyPr/>
          <a:lstStyle/>
          <a:p>
            <a:r>
              <a:rPr lang="en-US" b="1" dirty="0" smtClean="0"/>
              <a:t>IHO Nautical Cartography Working Group</a:t>
            </a:r>
          </a:p>
          <a:p>
            <a:r>
              <a:rPr lang="en-US" b="1" dirty="0" smtClean="0"/>
              <a:t>The Hague ~ 6-9 November 2018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10987717" y="2081025"/>
            <a:ext cx="80566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900" dirty="0" smtClean="0"/>
              <a:t>Updated</a:t>
            </a:r>
            <a:br>
              <a:rPr lang="en-US" sz="900" dirty="0" smtClean="0"/>
            </a:br>
            <a:r>
              <a:rPr lang="en-US" sz="900" dirty="0" smtClean="0"/>
              <a:t>26 Oct 2018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989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“Future of the Paper Chart” Schedule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149086"/>
              </p:ext>
            </p:extLst>
          </p:nvPr>
        </p:nvGraphicFramePr>
        <p:xfrm>
          <a:off x="452438" y="894224"/>
          <a:ext cx="11255375" cy="178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1721" y="2310273"/>
            <a:ext cx="1358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 Nov 2018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5454" y="2310273"/>
            <a:ext cx="1424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31 Dec 2018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7328" y="2310273"/>
            <a:ext cx="163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1 - 31 Jan 2019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2778" y="2310273"/>
            <a:ext cx="1630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1 - 22 Feb 2019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3172" y="2310273"/>
            <a:ext cx="2242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23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Feb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- 17 Mar 2019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94668" y="2310273"/>
            <a:ext cx="141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 Mar 2019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299532" y="3275569"/>
            <a:ext cx="1406921" cy="923292"/>
            <a:chOff x="7878762" y="432115"/>
            <a:chExt cx="1406921" cy="923292"/>
          </a:xfrm>
        </p:grpSpPr>
        <p:sp>
          <p:nvSpPr>
            <p:cNvPr id="13" name="Rounded Rectangle 12"/>
            <p:cNvSpPr/>
            <p:nvPr/>
          </p:nvSpPr>
          <p:spPr>
            <a:xfrm>
              <a:off x="7878762" y="432115"/>
              <a:ext cx="1406921" cy="9232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 txBox="1"/>
            <p:nvPr/>
          </p:nvSpPr>
          <p:spPr>
            <a:xfrm>
              <a:off x="7905804" y="459157"/>
              <a:ext cx="1352837" cy="86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Present at HSSC-11</a:t>
              </a:r>
              <a:endParaRPr lang="en-US" sz="18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 rot="5400000">
            <a:off x="10853859" y="2771477"/>
            <a:ext cx="298267" cy="348916"/>
            <a:chOff x="9426376" y="719303"/>
            <a:chExt cx="298267" cy="348916"/>
          </a:xfrm>
        </p:grpSpPr>
        <p:sp>
          <p:nvSpPr>
            <p:cNvPr id="16" name="Right Arrow 15"/>
            <p:cNvSpPr/>
            <p:nvPr/>
          </p:nvSpPr>
          <p:spPr>
            <a:xfrm>
              <a:off x="9426376" y="719303"/>
              <a:ext cx="298267" cy="348916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ight Arrow 4"/>
            <p:cNvSpPr txBox="1"/>
            <p:nvPr/>
          </p:nvSpPr>
          <p:spPr>
            <a:xfrm>
              <a:off x="9426376" y="789086"/>
              <a:ext cx="208787" cy="2093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0241338" y="4251940"/>
            <a:ext cx="152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6-9 May 2019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20437710">
            <a:off x="4555332" y="2817690"/>
            <a:ext cx="1264295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C. Harmon</a:t>
            </a:r>
          </a:p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M. Hovi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0437710">
            <a:off x="10386239" y="4744561"/>
            <a:ext cx="1233507" cy="33855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Mikko Hovi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20437710">
            <a:off x="8434211" y="2817690"/>
            <a:ext cx="1264295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C. Harmon</a:t>
            </a:r>
          </a:p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 M. Hovi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20437710">
            <a:off x="6395570" y="2817690"/>
            <a:ext cx="1264295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All NCWG</a:t>
            </a:r>
            <a:b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412318" y="3759671"/>
            <a:ext cx="1406921" cy="923292"/>
            <a:chOff x="7878762" y="432115"/>
            <a:chExt cx="1406921" cy="923292"/>
          </a:xfrm>
        </p:grpSpPr>
        <p:sp>
          <p:nvSpPr>
            <p:cNvPr id="26" name="Rounded Rectangle 25"/>
            <p:cNvSpPr/>
            <p:nvPr/>
          </p:nvSpPr>
          <p:spPr>
            <a:xfrm>
              <a:off x="7878762" y="432115"/>
              <a:ext cx="1406921" cy="9232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 txBox="1"/>
            <p:nvPr/>
          </p:nvSpPr>
          <p:spPr>
            <a:xfrm>
              <a:off x="7905804" y="459157"/>
              <a:ext cx="1352837" cy="86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Create Survey Form</a:t>
              </a:r>
              <a:endParaRPr lang="en-US" sz="1800" kern="1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354124" y="4733709"/>
            <a:ext cx="152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31 Dec 2018</a:t>
            </a:r>
          </a:p>
        </p:txBody>
      </p:sp>
      <p:sp>
        <p:nvSpPr>
          <p:cNvPr id="30" name="TextBox 29"/>
          <p:cNvSpPr txBox="1"/>
          <p:nvPr/>
        </p:nvSpPr>
        <p:spPr>
          <a:xfrm rot="20437710">
            <a:off x="2483631" y="5235322"/>
            <a:ext cx="1264295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Survey  Team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51721" y="2741767"/>
            <a:ext cx="1406921" cy="923292"/>
            <a:chOff x="7878762" y="432115"/>
            <a:chExt cx="1406921" cy="923292"/>
          </a:xfrm>
        </p:grpSpPr>
        <p:sp>
          <p:nvSpPr>
            <p:cNvPr id="31" name="Rounded Rectangle 30"/>
            <p:cNvSpPr/>
            <p:nvPr/>
          </p:nvSpPr>
          <p:spPr>
            <a:xfrm>
              <a:off x="7878762" y="432115"/>
              <a:ext cx="1406921" cy="92329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 txBox="1"/>
            <p:nvPr/>
          </p:nvSpPr>
          <p:spPr>
            <a:xfrm>
              <a:off x="7905804" y="459157"/>
              <a:ext cx="1352837" cy="8692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dirty="0" smtClean="0"/>
                <a:t>Approve Survey Questions</a:t>
              </a:r>
              <a:endParaRPr lang="en-US" sz="1800" kern="12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93527" y="3784813"/>
            <a:ext cx="1523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6-9 Nov 2018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20437710">
            <a:off x="523034" y="4286426"/>
            <a:ext cx="1264295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FOPC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Team</a:t>
            </a:r>
          </a:p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0437710">
            <a:off x="2483631" y="2817690"/>
            <a:ext cx="1264295" cy="58477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FOPC</a:t>
            </a:r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Team</a:t>
            </a:r>
          </a:p>
          <a:p>
            <a:pPr algn="ctr"/>
            <a:r>
              <a:rPr lang="en-U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3527" y="1224951"/>
            <a:ext cx="1523308" cy="3942272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2354124" y="1233577"/>
            <a:ext cx="1523308" cy="4865298"/>
          </a:xfrm>
          <a:prstGeom prst="round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9161" y="3634005"/>
            <a:ext cx="1533854" cy="19281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09427" y="5338959"/>
            <a:ext cx="20703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When and how should the survey be conducted?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3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– Current Status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243740853"/>
              </p:ext>
            </p:extLst>
          </p:nvPr>
        </p:nvGraphicFramePr>
        <p:xfrm>
          <a:off x="457182" y="1097267"/>
          <a:ext cx="11287144" cy="3661424"/>
        </p:xfrm>
        <a:graphic>
          <a:graphicData uri="http://schemas.openxmlformats.org/drawingml/2006/table">
            <a:tbl>
              <a:tblPr/>
              <a:tblGrid>
                <a:gridCol w="1102304">
                  <a:extLst>
                    <a:ext uri="{9D8B030D-6E8A-4147-A177-3AD203B41FA5}">
                      <a16:colId xmlns:a16="http://schemas.microsoft.com/office/drawing/2014/main" val="2991497679"/>
                    </a:ext>
                  </a:extLst>
                </a:gridCol>
                <a:gridCol w="1894587">
                  <a:extLst>
                    <a:ext uri="{9D8B030D-6E8A-4147-A177-3AD203B41FA5}">
                      <a16:colId xmlns:a16="http://schemas.microsoft.com/office/drawing/2014/main" val="441873608"/>
                    </a:ext>
                  </a:extLst>
                </a:gridCol>
                <a:gridCol w="401883">
                  <a:extLst>
                    <a:ext uri="{9D8B030D-6E8A-4147-A177-3AD203B41FA5}">
                      <a16:colId xmlns:a16="http://schemas.microsoft.com/office/drawing/2014/main" val="3055140983"/>
                    </a:ext>
                  </a:extLst>
                </a:gridCol>
                <a:gridCol w="7084606">
                  <a:extLst>
                    <a:ext uri="{9D8B030D-6E8A-4147-A177-3AD203B41FA5}">
                      <a16:colId xmlns:a16="http://schemas.microsoft.com/office/drawing/2014/main" val="803970895"/>
                    </a:ext>
                  </a:extLst>
                </a:gridCol>
                <a:gridCol w="803764">
                  <a:extLst>
                    <a:ext uri="{9D8B030D-6E8A-4147-A177-3AD203B41FA5}">
                      <a16:colId xmlns:a16="http://schemas.microsoft.com/office/drawing/2014/main" val="1146554755"/>
                    </a:ext>
                  </a:extLst>
                </a:gridCol>
              </a:tblGrid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Author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Title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Survey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265908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Assigned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Executive Summary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96886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Introduction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955639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Purpose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77601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Background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50692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Scope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9757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 Work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Related Documents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3010395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Current Environment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433938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Traditional Role of Paper Charts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433760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International and National Regulations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998340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IMO ECDIS Mandate and use of Paper Charts on SOLAS Vessels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69228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Paper chart carriage requirements for other regulated vessels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94349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Rodwell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United Nations Convention on the Law of the Sea (UNCLOS)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2421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721" y="257588"/>
            <a:ext cx="11590754" cy="5115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Current and Changing </a:t>
            </a:r>
            <a:r>
              <a:rPr lang="en-US" dirty="0"/>
              <a:t>U</a:t>
            </a:r>
            <a:r>
              <a:rPr lang="en-US" dirty="0" smtClean="0"/>
              <a:t>ser Requirements – Chart Production Issues 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302499"/>
              </p:ext>
            </p:extLst>
          </p:nvPr>
        </p:nvGraphicFramePr>
        <p:xfrm>
          <a:off x="457200" y="1097280"/>
          <a:ext cx="11258550" cy="2816480"/>
        </p:xfrm>
        <a:graphic>
          <a:graphicData uri="http://schemas.openxmlformats.org/drawingml/2006/table">
            <a:tbl>
              <a:tblPr/>
              <a:tblGrid>
                <a:gridCol w="1099512">
                  <a:extLst>
                    <a:ext uri="{9D8B030D-6E8A-4147-A177-3AD203B41FA5}">
                      <a16:colId xmlns:a16="http://schemas.microsoft.com/office/drawing/2014/main" val="2843835707"/>
                    </a:ext>
                  </a:extLst>
                </a:gridCol>
                <a:gridCol w="1889787">
                  <a:extLst>
                    <a:ext uri="{9D8B030D-6E8A-4147-A177-3AD203B41FA5}">
                      <a16:colId xmlns:a16="http://schemas.microsoft.com/office/drawing/2014/main" val="3349723694"/>
                    </a:ext>
                  </a:extLst>
                </a:gridCol>
                <a:gridCol w="400864">
                  <a:extLst>
                    <a:ext uri="{9D8B030D-6E8A-4147-A177-3AD203B41FA5}">
                      <a16:colId xmlns:a16="http://schemas.microsoft.com/office/drawing/2014/main" val="2244524501"/>
                    </a:ext>
                  </a:extLst>
                </a:gridCol>
                <a:gridCol w="7066659">
                  <a:extLst>
                    <a:ext uri="{9D8B030D-6E8A-4147-A177-3AD203B41FA5}">
                      <a16:colId xmlns:a16="http://schemas.microsoft.com/office/drawing/2014/main" val="694857434"/>
                    </a:ext>
                  </a:extLst>
                </a:gridCol>
                <a:gridCol w="801728">
                  <a:extLst>
                    <a:ext uri="{9D8B030D-6E8A-4147-A177-3AD203B41FA5}">
                      <a16:colId xmlns:a16="http://schemas.microsoft.com/office/drawing/2014/main" val="394029515"/>
                    </a:ext>
                  </a:extLst>
                </a:gridCol>
              </a:tblGrid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Author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Title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Survey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672355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User Requirements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667761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Alvaro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“Fit for Purpose” paper charts for use as a back-up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4D14EC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4D14EC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4D14E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1748523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Scale Planning Charts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2223970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Remarks and recommendations from other stakeholders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6563989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Impacts on non-navigational users of paper nautical charts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384522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Production Issues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49424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Systems/databases used for both raster and vector chart production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073534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Portrayal of raster products with S-57 attributed data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10371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Milli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Print on Demand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123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73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and Future Chart Production and Usage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818087"/>
              </p:ext>
            </p:extLst>
          </p:nvPr>
        </p:nvGraphicFramePr>
        <p:xfrm>
          <a:off x="457200" y="1097280"/>
          <a:ext cx="11284179" cy="3661424"/>
        </p:xfrm>
        <a:graphic>
          <a:graphicData uri="http://schemas.openxmlformats.org/drawingml/2006/table">
            <a:tbl>
              <a:tblPr/>
              <a:tblGrid>
                <a:gridCol w="1102015">
                  <a:extLst>
                    <a:ext uri="{9D8B030D-6E8A-4147-A177-3AD203B41FA5}">
                      <a16:colId xmlns:a16="http://schemas.microsoft.com/office/drawing/2014/main" val="1711608485"/>
                    </a:ext>
                  </a:extLst>
                </a:gridCol>
                <a:gridCol w="1894089">
                  <a:extLst>
                    <a:ext uri="{9D8B030D-6E8A-4147-A177-3AD203B41FA5}">
                      <a16:colId xmlns:a16="http://schemas.microsoft.com/office/drawing/2014/main" val="352799628"/>
                    </a:ext>
                  </a:extLst>
                </a:gridCol>
                <a:gridCol w="401777">
                  <a:extLst>
                    <a:ext uri="{9D8B030D-6E8A-4147-A177-3AD203B41FA5}">
                      <a16:colId xmlns:a16="http://schemas.microsoft.com/office/drawing/2014/main" val="3044318083"/>
                    </a:ext>
                  </a:extLst>
                </a:gridCol>
                <a:gridCol w="7082745">
                  <a:extLst>
                    <a:ext uri="{9D8B030D-6E8A-4147-A177-3AD203B41FA5}">
                      <a16:colId xmlns:a16="http://schemas.microsoft.com/office/drawing/2014/main" val="938693729"/>
                    </a:ext>
                  </a:extLst>
                </a:gridCol>
                <a:gridCol w="803553">
                  <a:extLst>
                    <a:ext uri="{9D8B030D-6E8A-4147-A177-3AD203B41FA5}">
                      <a16:colId xmlns:a16="http://schemas.microsoft.com/office/drawing/2014/main" val="2714355085"/>
                    </a:ext>
                  </a:extLst>
                </a:gridCol>
              </a:tblGrid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Author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Title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Survey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535203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Paper Chart Sales and Product Usage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347755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Declining demand for paper charts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522213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Palma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Increasing demand for ENCs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6587873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Diminishing need for RNCs for ECDIS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96111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Recreational Boaters’ Contribution to Paper Chart Sales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106605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Recreational Boaters’ use of Digital Charts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104075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Future Environment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690513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 Coverage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09430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 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International (INT) Charts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D14EC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4D14E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66930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Rescheming paper chart coverage.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D14EC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4D14E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8886433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Assigned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ENC-only coverage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D14EC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4D14E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61147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Assigned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RNC-only coverage</a:t>
                      </a: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4D14EC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4D14EC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1818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688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Alternatives to Traditional Paper Charts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06582"/>
              </p:ext>
            </p:extLst>
          </p:nvPr>
        </p:nvGraphicFramePr>
        <p:xfrm>
          <a:off x="457200" y="1097280"/>
          <a:ext cx="11287125" cy="4499040"/>
        </p:xfrm>
        <a:graphic>
          <a:graphicData uri="http://schemas.openxmlformats.org/drawingml/2006/table">
            <a:tbl>
              <a:tblPr/>
              <a:tblGrid>
                <a:gridCol w="1171575">
                  <a:extLst>
                    <a:ext uri="{9D8B030D-6E8A-4147-A177-3AD203B41FA5}">
                      <a16:colId xmlns:a16="http://schemas.microsoft.com/office/drawing/2014/main" val="2987893081"/>
                    </a:ext>
                  </a:extLst>
                </a:gridCol>
                <a:gridCol w="1825311">
                  <a:extLst>
                    <a:ext uri="{9D8B030D-6E8A-4147-A177-3AD203B41FA5}">
                      <a16:colId xmlns:a16="http://schemas.microsoft.com/office/drawing/2014/main" val="3454801000"/>
                    </a:ext>
                  </a:extLst>
                </a:gridCol>
                <a:gridCol w="401882">
                  <a:extLst>
                    <a:ext uri="{9D8B030D-6E8A-4147-A177-3AD203B41FA5}">
                      <a16:colId xmlns:a16="http://schemas.microsoft.com/office/drawing/2014/main" val="3377060455"/>
                    </a:ext>
                  </a:extLst>
                </a:gridCol>
                <a:gridCol w="7084594">
                  <a:extLst>
                    <a:ext uri="{9D8B030D-6E8A-4147-A177-3AD203B41FA5}">
                      <a16:colId xmlns:a16="http://schemas.microsoft.com/office/drawing/2014/main" val="680621374"/>
                    </a:ext>
                  </a:extLst>
                </a:gridCol>
                <a:gridCol w="803763">
                  <a:extLst>
                    <a:ext uri="{9D8B030D-6E8A-4147-A177-3AD203B41FA5}">
                      <a16:colId xmlns:a16="http://schemas.microsoft.com/office/drawing/2014/main" val="1939577746"/>
                    </a:ext>
                  </a:extLst>
                </a:gridCol>
              </a:tblGrid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Author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Title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Survey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99012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Alternative Methods of Paper Chart Provision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585957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Sheatsley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Printing paper charts from ENCs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5142021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Sheatsley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Harmon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Product on Demand / Chart of Demand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7852202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Sheatsley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Enhancing the portrayal of S-57 ENCs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619919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e-Navigation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41354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Changes a Future without Paper Charts Would Require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095593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Regulatory and Standards Changes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652101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Rodwell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a.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IMO and other International Regulations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406363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Rodwell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National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Regulations &lt;&lt; Combined with 4.a., § c-g re-lettered b-f &gt;&gt;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65555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Rodwell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Chart Producing Agency Production Process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057199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Rodwell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Draft Completed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Chart Sales Revenue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486035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User Requirements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251602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IHO Standards and Specifications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821612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f.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IHO Working Groups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28" marR="7328" marT="732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239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8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1721" y="257588"/>
            <a:ext cx="11668392" cy="511533"/>
          </a:xfrm>
        </p:spPr>
        <p:txBody>
          <a:bodyPr>
            <a:normAutofit/>
          </a:bodyPr>
          <a:lstStyle/>
          <a:p>
            <a:r>
              <a:rPr lang="en-US" sz="2900" dirty="0"/>
              <a:t>Does NCWG have recommendations </a:t>
            </a:r>
            <a:r>
              <a:rPr lang="en-US" sz="2900" dirty="0" smtClean="0"/>
              <a:t>to make to all </a:t>
            </a:r>
            <a:r>
              <a:rPr lang="en-US" sz="2900" dirty="0"/>
              <a:t>of these </a:t>
            </a:r>
            <a:r>
              <a:rPr lang="en-US" sz="2900" dirty="0" smtClean="0"/>
              <a:t>stakeholders</a:t>
            </a:r>
            <a:r>
              <a:rPr lang="en-US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860706"/>
              </p:ext>
            </p:extLst>
          </p:nvPr>
        </p:nvGraphicFramePr>
        <p:xfrm>
          <a:off x="457200" y="1097280"/>
          <a:ext cx="10474516" cy="3291840"/>
        </p:xfrm>
        <a:graphic>
          <a:graphicData uri="http://schemas.openxmlformats.org/drawingml/2006/table">
            <a:tbl>
              <a:tblPr/>
              <a:tblGrid>
                <a:gridCol w="1101372">
                  <a:extLst>
                    <a:ext uri="{9D8B030D-6E8A-4147-A177-3AD203B41FA5}">
                      <a16:colId xmlns:a16="http://schemas.microsoft.com/office/drawing/2014/main" val="4218499864"/>
                    </a:ext>
                  </a:extLst>
                </a:gridCol>
                <a:gridCol w="1892985">
                  <a:extLst>
                    <a:ext uri="{9D8B030D-6E8A-4147-A177-3AD203B41FA5}">
                      <a16:colId xmlns:a16="http://schemas.microsoft.com/office/drawing/2014/main" val="648832880"/>
                    </a:ext>
                  </a:extLst>
                </a:gridCol>
                <a:gridCol w="401543">
                  <a:extLst>
                    <a:ext uri="{9D8B030D-6E8A-4147-A177-3AD203B41FA5}">
                      <a16:colId xmlns:a16="http://schemas.microsoft.com/office/drawing/2014/main" val="601433587"/>
                    </a:ext>
                  </a:extLst>
                </a:gridCol>
                <a:gridCol w="7078616">
                  <a:extLst>
                    <a:ext uri="{9D8B030D-6E8A-4147-A177-3AD203B41FA5}">
                      <a16:colId xmlns:a16="http://schemas.microsoft.com/office/drawing/2014/main" val="2653482227"/>
                    </a:ext>
                  </a:extLst>
                </a:gridCol>
              </a:tblGrid>
              <a:tr h="227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Author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Status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§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Section Title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25866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Recommendations for: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372922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IHO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3986229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National hydrographic offices, IHO Member States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323507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ECDIS, ECS, and other “chart plotter” manufacturers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3408298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stakeholders organizations, such as IMO, UNCLOS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319985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Mariners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17432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Recreational boaters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458793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Other stakeholders, such as GIS and other non-navigational users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1850117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71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Actions to be considered by: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931691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079321"/>
                  </a:ext>
                </a:extLst>
              </a:tr>
              <a:tr h="2271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NCWG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HSSC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65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25120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0</TotalTime>
  <Words>626</Words>
  <Application>Microsoft Office PowerPoint</Application>
  <PresentationFormat>Widescreen</PresentationFormat>
  <Paragraphs>337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Gallery</vt:lpstr>
      <vt:lpstr>Future of the Paper Chart</vt:lpstr>
      <vt:lpstr>“Future of the Paper Chart” Schedule</vt:lpstr>
      <vt:lpstr>Background – Current Status</vt:lpstr>
      <vt:lpstr>Current and Changing User Requirements – Chart Production Issues </vt:lpstr>
      <vt:lpstr>Current and Future Chart Production and Usage</vt:lpstr>
      <vt:lpstr>Alternatives to Traditional Paper Charts</vt:lpstr>
      <vt:lpstr>Does NCWG have recommendations to make to all of these stakeholders?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2018-10-12T20:30:31Z</dcterms:created>
  <dcterms:modified xsi:type="dcterms:W3CDTF">2018-10-26T19:52:55Z</dcterms:modified>
</cp:coreProperties>
</file>