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702" r:id="rId1"/>
  </p:sldMasterIdLst>
  <p:notesMasterIdLst>
    <p:notesMasterId r:id="rId15"/>
  </p:notesMasterIdLst>
  <p:sldIdLst>
    <p:sldId id="256" r:id="rId2"/>
    <p:sldId id="331" r:id="rId3"/>
    <p:sldId id="301" r:id="rId4"/>
    <p:sldId id="285" r:id="rId5"/>
    <p:sldId id="344" r:id="rId6"/>
    <p:sldId id="341" r:id="rId7"/>
    <p:sldId id="336" r:id="rId8"/>
    <p:sldId id="267" r:id="rId9"/>
    <p:sldId id="261" r:id="rId10"/>
    <p:sldId id="337" r:id="rId11"/>
    <p:sldId id="343" r:id="rId12"/>
    <p:sldId id="345" r:id="rId13"/>
    <p:sldId id="32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ga Bonfante" initials="OB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3E3"/>
    <a:srgbClr val="005290"/>
    <a:srgbClr val="005694"/>
    <a:srgbClr val="482400"/>
    <a:srgbClr val="663300"/>
    <a:srgbClr val="972987"/>
    <a:srgbClr val="EB63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69" autoAdjust="0"/>
    <p:restoredTop sz="72172" autoAdjust="0"/>
  </p:normalViewPr>
  <p:slideViewPr>
    <p:cSldViewPr snapToGrid="0">
      <p:cViewPr varScale="1">
        <p:scale>
          <a:sx n="50" d="100"/>
          <a:sy n="50" d="100"/>
        </p:scale>
        <p:origin x="2142" y="36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-894"/>
    </p:cViewPr>
  </p:notesTextViewPr>
  <p:sorterViewPr>
    <p:cViewPr>
      <p:scale>
        <a:sx n="150" d="100"/>
        <a:sy n="150" d="100"/>
      </p:scale>
      <p:origin x="0" y="-6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70B8A-F2AD-448A-9819-DEC6E9BA92BD}" type="datetimeFigureOut">
              <a:rPr lang="es-CO" smtClean="0"/>
              <a:pPr/>
              <a:t>6/11/2018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162F9-1F15-4E5F-AE73-2F1203DCE9ED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91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NCWG-4 meeting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162F9-1F15-4E5F-AE73-2F1203DCE9ED}" type="slidenum">
              <a:rPr lang="es-CO" smtClean="0"/>
              <a:pPr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3163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Tamaño cubrimiento de áreas de similar extensión, </a:t>
            </a:r>
          </a:p>
          <a:p>
            <a:r>
              <a:rPr lang="es-ES" dirty="0" smtClean="0"/>
              <a:t>Teniendo en cuenta los aspectos a estandarizar, se presenta</a:t>
            </a:r>
            <a:r>
              <a:rPr lang="es-ES" baseline="0" dirty="0" smtClean="0"/>
              <a:t> como ejemplo para el propósito 3 costero, a de lo que se pretende lograr </a:t>
            </a:r>
            <a:endParaRPr lang="es-ES" dirty="0" smtClean="0"/>
          </a:p>
          <a:p>
            <a:r>
              <a:rPr lang="es-ES" dirty="0" smtClean="0"/>
              <a:t>Aspectos a tener</a:t>
            </a:r>
            <a:r>
              <a:rPr lang="es-ES" baseline="0" dirty="0" smtClean="0"/>
              <a:t> en cuenta </a:t>
            </a:r>
            <a:r>
              <a:rPr lang="es-ES" dirty="0" smtClean="0"/>
              <a:t>principalmente para el diseño</a:t>
            </a:r>
            <a:r>
              <a:rPr lang="es-ES" baseline="0" dirty="0" smtClean="0"/>
              <a:t> de la celda</a:t>
            </a:r>
            <a:r>
              <a:rPr lang="es-ES" dirty="0" smtClean="0"/>
              <a:t>:</a:t>
            </a:r>
          </a:p>
          <a:p>
            <a:r>
              <a:rPr lang="es-ES" dirty="0" smtClean="0"/>
              <a:t>el cubrimiento de puertos, </a:t>
            </a:r>
          </a:p>
          <a:p>
            <a:r>
              <a:rPr lang="es-ES" dirty="0" smtClean="0"/>
              <a:t>la densidad de trafico,</a:t>
            </a:r>
            <a:r>
              <a:rPr lang="es-ES" baseline="0" dirty="0" smtClean="0"/>
              <a:t> </a:t>
            </a:r>
          </a:p>
          <a:p>
            <a:r>
              <a:rPr lang="es-ES" baseline="0" dirty="0" smtClean="0"/>
              <a:t>Cada puerto se encuentre cubierto por 3 propósitos 5,4,3</a:t>
            </a:r>
          </a:p>
          <a:p>
            <a:r>
              <a:rPr lang="es-ES" baseline="0" dirty="0" smtClean="0"/>
              <a:t>áreas marinas protegidas, </a:t>
            </a:r>
          </a:p>
          <a:p>
            <a:r>
              <a:rPr lang="es-ES" baseline="0" dirty="0" smtClean="0"/>
              <a:t>esquema de separación de trafico</a:t>
            </a:r>
          </a:p>
          <a:p>
            <a:r>
              <a:rPr lang="es-ES" baseline="0" dirty="0" smtClean="0"/>
              <a:t>Áreas a evitar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162F9-1F15-4E5F-AE73-2F1203DCE9ED}" type="slidenum">
              <a:rPr lang="es-CO" smtClean="0"/>
              <a:pPr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2170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162F9-1F15-4E5F-AE73-2F1203DCE9ED}" type="slidenum">
              <a:rPr lang="es-CO" smtClean="0"/>
              <a:pPr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0892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Debido a la problemática, en el último quinquenio la OHI como ente armonizador, ha promovido la disponibilidad de los datos de la carta electrónica oficial y de las cartas internacionales en la región a través de la coordinación</a:t>
            </a:r>
            <a:r>
              <a:rPr lang="es-C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</a:t>
            </a:r>
            <a:r>
              <a:rPr lang="es-C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 Comités de Carta Electrónica (ECC) y de carta de papel Internacional (ICC) respectivamente</a:t>
            </a: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recién socializado fue la adopción de la resolución 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incluir Londres   propuesta Francia (pastuso)</a:t>
            </a:r>
          </a:p>
          <a:p>
            <a:endParaRPr lang="es-E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Conforme al análisis de información existente se genera una propuesta buscando una solución. Planteado como objeto general enmarcado</a:t>
            </a:r>
            <a:endParaRPr lang="es-C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C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s-E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162F9-1F15-4E5F-AE73-2F1203DCE9ED}" type="slidenum">
              <a:rPr lang="es-CO" smtClean="0"/>
              <a:pPr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2953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El</a:t>
            </a:r>
            <a:r>
              <a:rPr lang="es-CO" baseline="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problema, principalmente es que los esquemas de ENCs </a:t>
            </a:r>
            <a:r>
              <a:rPr lang="es-CO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no están diseñados de forma estándar y aprobados por las CHR, estos esquemas se han trabajado de manera independiente por cada país conforme a su esquema de carta de papel.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lo cual no logra satisfacer al navegante con la información requerida para mantener los más altos niveles en la seguridad en la navegación</a:t>
            </a:r>
            <a:endParaRPr lang="es-ES" dirty="0" smtClean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162F9-1F15-4E5F-AE73-2F1203DCE9ED}" type="slidenum">
              <a:rPr lang="es-CO" smtClean="0"/>
              <a:pPr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308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De manera regional, Se aprecia la forma irregular en presentar los</a:t>
            </a:r>
            <a:r>
              <a:rPr lang="es-ES" baseline="0" dirty="0" smtClean="0"/>
              <a:t> datos. </a:t>
            </a:r>
          </a:p>
          <a:p>
            <a:r>
              <a:rPr lang="es-ES" baseline="0" dirty="0" smtClean="0"/>
              <a:t> CO los únicos que convirtieron el esquema papel </a:t>
            </a:r>
          </a:p>
          <a:p>
            <a:r>
              <a:rPr lang="es-ES" baseline="0" dirty="0" smtClean="0"/>
              <a:t>Se busca estandarizar el Tamaño de celdas que permita cubrimiento de áreas de similar extensión.</a:t>
            </a:r>
          </a:p>
          <a:p>
            <a:endParaRPr lang="es-ES" baseline="0" dirty="0" smtClean="0"/>
          </a:p>
          <a:p>
            <a:r>
              <a:rPr lang="es-ES" baseline="0" dirty="0" smtClean="0"/>
              <a:t> unificar la escala de compilación por propósito, permitirá: </a:t>
            </a:r>
          </a:p>
          <a:p>
            <a:endParaRPr lang="es-ES" baseline="0" dirty="0" smtClean="0"/>
          </a:p>
          <a:p>
            <a:r>
              <a:rPr lang="es-ES" baseline="0" dirty="0" smtClean="0"/>
              <a:t>manejar valores comunes para asignación de SCAMIN</a:t>
            </a:r>
          </a:p>
          <a:p>
            <a:r>
              <a:rPr lang="es-ES" baseline="0" dirty="0" smtClean="0"/>
              <a:t>disminuir el numero de ENCs y el mantenimiento. </a:t>
            </a:r>
          </a:p>
          <a:p>
            <a:r>
              <a:rPr lang="es-ES" baseline="0" dirty="0" smtClean="0"/>
              <a:t>Garantiza visualización continua de los datos en el ECDIS, dando mayor confianza al usuario mostrando una cobertura sin fisuras.</a:t>
            </a:r>
          </a:p>
          <a:p>
            <a:r>
              <a:rPr lang="es-ES" baseline="0" dirty="0" smtClean="0"/>
              <a:t> se van a evitar los huecos y eliminar traslapos</a:t>
            </a:r>
          </a:p>
          <a:p>
            <a:endParaRPr lang="es-ES" baseline="0" dirty="0" smtClean="0"/>
          </a:p>
          <a:p>
            <a:r>
              <a:rPr lang="es-ES" baseline="0" dirty="0" smtClean="0"/>
              <a:t>  </a:t>
            </a:r>
          </a:p>
          <a:p>
            <a:endParaRPr lang="es-CO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162F9-1F15-4E5F-AE73-2F1203DCE9ED}" type="slidenum">
              <a:rPr lang="es-CO" smtClean="0"/>
              <a:pPr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22379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Cuando no existe</a:t>
            </a:r>
            <a:r>
              <a:rPr lang="es-ES" baseline="0" dirty="0" smtClean="0"/>
              <a:t> un esquema estandarizado adoptado de manera general </a:t>
            </a:r>
          </a:p>
          <a:p>
            <a:r>
              <a:rPr lang="es-ES" dirty="0" smtClean="0"/>
              <a:t>Se evidencia la visualicen parcial de la </a:t>
            </a:r>
            <a:r>
              <a:rPr lang="es-ES" dirty="0" err="1" smtClean="0"/>
              <a:t>inf</a:t>
            </a:r>
            <a:r>
              <a:rPr lang="es-ES" baseline="0" dirty="0" err="1" smtClean="0"/>
              <a:t>o</a:t>
            </a:r>
            <a:r>
              <a:rPr lang="es-ES" dirty="0" smtClean="0"/>
              <a:t> por falta de </a:t>
            </a:r>
            <a:r>
              <a:rPr lang="es-ES" baseline="0" dirty="0" smtClean="0"/>
              <a:t>pautas de uso de </a:t>
            </a:r>
            <a:r>
              <a:rPr lang="es-ES" baseline="0" dirty="0" err="1" smtClean="0"/>
              <a:t>escamin</a:t>
            </a:r>
            <a:r>
              <a:rPr lang="es-ES" baseline="0" dirty="0" smtClean="0"/>
              <a:t>, unificado</a:t>
            </a:r>
            <a:endParaRPr lang="es-ES" dirty="0" smtClean="0"/>
          </a:p>
          <a:p>
            <a:r>
              <a:rPr lang="es-ES" dirty="0" smtClean="0"/>
              <a:t> incompleta para el propósito General</a:t>
            </a:r>
            <a:r>
              <a:rPr lang="es-ES" baseline="0" dirty="0" smtClean="0"/>
              <a:t>  </a:t>
            </a:r>
            <a:r>
              <a:rPr lang="es-ES" dirty="0" smtClean="0"/>
              <a:t>de la información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162F9-1F15-4E5F-AE73-2F1203DCE9ED}" type="slidenum">
              <a:rPr lang="es-CO" smtClean="0"/>
              <a:pPr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2618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Falta de cobertura en el propósito 2 general </a:t>
            </a:r>
          </a:p>
          <a:p>
            <a:r>
              <a:rPr lang="es-ES" baseline="0" dirty="0" smtClean="0"/>
              <a:t>Publicar la carta continua conforme al esquema de carta INT de papel, por ahora. </a:t>
            </a:r>
          </a:p>
          <a:p>
            <a:r>
              <a:rPr lang="es-ES" baseline="0" dirty="0" smtClean="0"/>
              <a:t>hay compromisos pero VE no se han cumplido y otros países dan cobertura como es el caso  , teniendo en cuenta la utilidad del propósito para el planeamiento </a:t>
            </a:r>
          </a:p>
          <a:p>
            <a:endParaRPr lang="es-ES" baseline="0" dirty="0" smtClean="0"/>
          </a:p>
          <a:p>
            <a:r>
              <a:rPr lang="es-ES" baseline="0" dirty="0" smtClean="0"/>
              <a:t> </a:t>
            </a:r>
          </a:p>
          <a:p>
            <a:r>
              <a:rPr lang="es-ES" baseline="0" dirty="0" smtClean="0"/>
              <a:t>  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162F9-1F15-4E5F-AE73-2F1203DCE9ED}" type="slidenum">
              <a:rPr lang="es-CO" smtClean="0"/>
              <a:pPr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14260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162F9-1F15-4E5F-AE73-2F1203DCE9ED}" type="slidenum">
              <a:rPr lang="es-CO" smtClean="0"/>
              <a:pPr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5604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162F9-1F15-4E5F-AE73-2F1203DCE9ED}" type="slidenum">
              <a:rPr lang="es-CO" smtClean="0"/>
              <a:pPr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492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58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43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16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0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8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18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53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9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40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9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7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3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" t="4337"/>
          <a:stretch/>
        </p:blipFill>
        <p:spPr>
          <a:xfrm>
            <a:off x="34290" y="-21787"/>
            <a:ext cx="9144000" cy="686943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softEdge rad="279400"/>
          </a:effec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23010" y="4611191"/>
            <a:ext cx="2846070" cy="614467"/>
          </a:xfrm>
        </p:spPr>
        <p:txBody>
          <a:bodyPr>
            <a:noAutofit/>
          </a:bodyPr>
          <a:lstStyle/>
          <a:p>
            <a:pPr algn="l"/>
            <a:r>
              <a:rPr lang="en-GB" sz="1400" smtClean="0">
                <a:latin typeface="Franklin Gothic Heavy" panose="020B0903020102020204" pitchFamily="34" charset="0"/>
                <a:cs typeface="Arial" panose="020B0604020202020204" pitchFamily="34" charset="0"/>
              </a:rPr>
              <a:t>Lecturers: </a:t>
            </a:r>
            <a:r>
              <a:rPr lang="en-GB" sz="1400" smtClean="0">
                <a:solidFill>
                  <a:schemeClr val="tx1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 </a:t>
            </a:r>
            <a:br>
              <a:rPr lang="en-GB" sz="1400" smtClean="0">
                <a:solidFill>
                  <a:schemeClr val="tx1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</a:br>
            <a:r>
              <a:rPr lang="en-GB" sz="1400" smtClean="0">
                <a:solidFill>
                  <a:schemeClr val="tx1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OLGA LUCIA BONFANTE LOZADA</a:t>
            </a:r>
            <a:br>
              <a:rPr lang="en-GB" sz="1400" smtClean="0">
                <a:solidFill>
                  <a:schemeClr val="tx1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</a:br>
            <a:endParaRPr lang="en-GB" sz="1400">
              <a:solidFill>
                <a:schemeClr val="tx1"/>
              </a:solidFill>
              <a:latin typeface="Franklin Gothic Heavy" panose="020B09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 descr="C:\Users\PC\Downloads\logo_dim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54" y="6051525"/>
            <a:ext cx="1610129" cy="65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21 CuadroTexto"/>
          <p:cNvSpPr txBox="1"/>
          <p:nvPr/>
        </p:nvSpPr>
        <p:spPr>
          <a:xfrm>
            <a:off x="1898747" y="6010322"/>
            <a:ext cx="5495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Franklin Gothic Heavy" panose="020B0903020102020204" pitchFamily="34" charset="0"/>
                <a:cs typeface="Arial" panose="020B0604020202020204" pitchFamily="34" charset="0"/>
              </a:rPr>
              <a:t>NCWG-4 Meeting, 6th November 2018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Franklin Gothic Heavy" panose="020B0903020102020204" pitchFamily="34" charset="0"/>
              <a:ea typeface="Cambria Math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43000" y="2442017"/>
            <a:ext cx="6926580" cy="1200329"/>
          </a:xfrm>
          <a:prstGeom prst="rect">
            <a:avLst/>
          </a:prstGeom>
          <a:noFill/>
          <a:effectLst>
            <a:glow rad="12573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529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Franklin Gothic Heavy" panose="020B0903020102020204" pitchFamily="34" charset="0"/>
                <a:cs typeface="Arial" panose="020B0604020202020204" pitchFamily="34" charset="0"/>
              </a:rPr>
              <a:t>PROPOSAL OF A METHODOLOGY TO STANDARDIZE THE REGIONAL ENC SCHEMES. </a:t>
            </a:r>
          </a:p>
          <a:p>
            <a:pPr algn="ctr"/>
            <a:r>
              <a:rPr lang="en-GB" sz="2400" dirty="0" smtClean="0">
                <a:solidFill>
                  <a:srgbClr val="00529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Franklin Gothic Heavy" panose="020B0903020102020204" pitchFamily="34" charset="0"/>
                <a:cs typeface="Arial" panose="020B0604020202020204" pitchFamily="34" charset="0"/>
              </a:rPr>
              <a:t>CASE OF STUDY: CARIBBEAN SEA</a:t>
            </a:r>
            <a:endParaRPr lang="en-GB" sz="2400" dirty="0">
              <a:solidFill>
                <a:srgbClr val="00529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Franklin Gothic Heavy" panose="020B0903020102020204" pitchFamily="34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1223010" y="4297205"/>
            <a:ext cx="6846570" cy="0"/>
          </a:xfrm>
          <a:prstGeom prst="line">
            <a:avLst/>
          </a:prstGeom>
          <a:ln w="31750">
            <a:solidFill>
              <a:srgbClr val="005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5473585" y="4509994"/>
            <a:ext cx="32440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>
                <a:latin typeface="Franklin Gothic Heavy" panose="020B0903020102020204" pitchFamily="34" charset="0"/>
                <a:cs typeface="Arial" panose="020B0604020202020204" pitchFamily="34" charset="0"/>
              </a:rPr>
              <a:t>DIRECTOR </a:t>
            </a:r>
            <a:endParaRPr lang="es-ES" sz="1400" smtClean="0">
              <a:latin typeface="Franklin Gothic Heavy" panose="020B0903020102020204" pitchFamily="34" charset="0"/>
              <a:cs typeface="Arial" panose="020B0604020202020204" pitchFamily="34" charset="0"/>
            </a:endParaRPr>
          </a:p>
          <a:p>
            <a:r>
              <a:rPr lang="es-CO" sz="1400" smtClean="0">
                <a:latin typeface="Franklin Gothic Heavy" panose="020B0903020102020204" pitchFamily="34" charset="0"/>
                <a:cs typeface="Arial" panose="020B0604020202020204" pitchFamily="34" charset="0"/>
              </a:rPr>
              <a:t>RAFAEL </a:t>
            </a:r>
            <a:r>
              <a:rPr lang="es-CO" sz="1400">
                <a:latin typeface="Franklin Gothic Heavy" panose="020B0903020102020204" pitchFamily="34" charset="0"/>
                <a:cs typeface="Arial" panose="020B0604020202020204" pitchFamily="34" charset="0"/>
              </a:rPr>
              <a:t>RICARDO TORRES PARRA</a:t>
            </a:r>
            <a:br>
              <a:rPr lang="es-CO" sz="1400">
                <a:latin typeface="Franklin Gothic Heavy" panose="020B0903020102020204" pitchFamily="34" charset="0"/>
                <a:cs typeface="Arial" panose="020B0604020202020204" pitchFamily="34" charset="0"/>
              </a:rPr>
            </a:br>
            <a:endParaRPr lang="es-CO" sz="1400">
              <a:latin typeface="Franklin Gothic Heavy" panose="020B0903020102020204" pitchFamily="34" charset="0"/>
            </a:endParaRPr>
          </a:p>
        </p:txBody>
      </p:sp>
      <p:cxnSp>
        <p:nvCxnSpPr>
          <p:cNvPr id="14" name="Conector recto 13"/>
          <p:cNvCxnSpPr/>
          <p:nvPr/>
        </p:nvCxnSpPr>
        <p:spPr>
          <a:xfrm>
            <a:off x="1223010" y="2232185"/>
            <a:ext cx="6846570" cy="0"/>
          </a:xfrm>
          <a:prstGeom prst="line">
            <a:avLst/>
          </a:prstGeom>
          <a:ln w="31750">
            <a:solidFill>
              <a:srgbClr val="005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48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2030" y="45146"/>
            <a:ext cx="79606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defRPr/>
            </a:pP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Preliminary Example proposal. </a:t>
            </a:r>
          </a:p>
          <a:p>
            <a:pPr lvl="0" algn="just" defTabSz="914400">
              <a:defRPr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Coastal </a:t>
            </a:r>
          </a:p>
          <a:p>
            <a:pPr lvl="0" algn="just" defTabSz="914400">
              <a:defRPr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Compilation Scale 180.000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defRPr/>
            </a:pPr>
            <a:endParaRPr lang="es-ES" dirty="0" smtClean="0">
              <a:solidFill>
                <a:srgbClr val="0052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914400">
              <a:defRPr/>
            </a:pPr>
            <a:r>
              <a:rPr lang="es-ES" dirty="0" smtClean="0">
                <a:solidFill>
                  <a:srgbClr val="0052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148367"/>
            <a:ext cx="2486025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1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s-ES" sz="21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529847" y="4232450"/>
            <a:ext cx="63005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defRPr/>
            </a:pP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Aproximación propuesta Esquema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de ENCs para el propósito 3 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49037" y="1122172"/>
            <a:ext cx="9033164" cy="5396486"/>
            <a:chOff x="1204440" y="693156"/>
            <a:chExt cx="7003915" cy="3448552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4440" y="693156"/>
              <a:ext cx="7003915" cy="3448552"/>
            </a:xfrm>
            <a:prstGeom prst="rect">
              <a:avLst/>
            </a:prstGeom>
          </p:spPr>
        </p:pic>
        <p:grpSp>
          <p:nvGrpSpPr>
            <p:cNvPr id="12" name="Grupo 11"/>
            <p:cNvGrpSpPr/>
            <p:nvPr/>
          </p:nvGrpSpPr>
          <p:grpSpPr>
            <a:xfrm>
              <a:off x="4235126" y="2515784"/>
              <a:ext cx="483146" cy="327216"/>
              <a:chOff x="4235126" y="2515784"/>
              <a:chExt cx="483146" cy="327216"/>
            </a:xfrm>
          </p:grpSpPr>
          <p:sp>
            <p:nvSpPr>
              <p:cNvPr id="9" name="Rectángulo 8"/>
              <p:cNvSpPr/>
              <p:nvPr/>
            </p:nvSpPr>
            <p:spPr>
              <a:xfrm>
                <a:off x="4235126" y="2515784"/>
                <a:ext cx="348229" cy="32721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" name="Rectángulo 10"/>
              <p:cNvSpPr/>
              <p:nvPr/>
            </p:nvSpPr>
            <p:spPr>
              <a:xfrm>
                <a:off x="4672553" y="2623794"/>
                <a:ext cx="45719" cy="219206"/>
              </a:xfrm>
              <a:prstGeom prst="rect">
                <a:avLst/>
              </a:prstGeom>
              <a:solidFill>
                <a:srgbClr val="E3E3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10" name="Rectángulo 9"/>
          <p:cNvSpPr/>
          <p:nvPr/>
        </p:nvSpPr>
        <p:spPr>
          <a:xfrm>
            <a:off x="25293" y="6518658"/>
            <a:ext cx="9144000" cy="3393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PROPOSAL OF A METHODOLOGY TO STANDARDIZE THE REGIONAL ENC SCHEMES  CASE OF STUDY: CARIBBEAN SEA</a:t>
            </a:r>
            <a:endParaRPr lang="en-GB" sz="1100" dirty="0">
              <a:solidFill>
                <a:schemeClr val="bg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66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3971"/>
            <a:ext cx="9144000" cy="415005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366930" y="3832207"/>
            <a:ext cx="2371009" cy="14006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/>
          <p:cNvSpPr/>
          <p:nvPr/>
        </p:nvSpPr>
        <p:spPr>
          <a:xfrm>
            <a:off x="1406061" y="2015411"/>
            <a:ext cx="3165939" cy="18167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/>
          <p:cNvSpPr/>
          <p:nvPr/>
        </p:nvSpPr>
        <p:spPr>
          <a:xfrm>
            <a:off x="2752389" y="3832209"/>
            <a:ext cx="2614542" cy="14006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/>
          <p:cNvSpPr/>
          <p:nvPr/>
        </p:nvSpPr>
        <p:spPr>
          <a:xfrm>
            <a:off x="4572000" y="2015413"/>
            <a:ext cx="3165939" cy="18167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/>
        </p:nvSpPr>
        <p:spPr>
          <a:xfrm>
            <a:off x="25293" y="6518658"/>
            <a:ext cx="9144000" cy="3393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PROPOSAL OF A METHODOLOGY TO STANDARDIZE THE REGIONAL ENC SCHEMES  CASE OF STUDY: CARIBBEAN SEA</a:t>
            </a:r>
            <a:endParaRPr lang="en-GB" sz="1100" dirty="0">
              <a:solidFill>
                <a:schemeClr val="bg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87867" y="230446"/>
            <a:ext cx="4572000" cy="9694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defTabSz="914400">
              <a:defRPr/>
            </a:pPr>
            <a:r>
              <a:rPr lang="es-ES" sz="2100" dirty="0">
                <a:latin typeface="Arial" panose="020B0604020202020204" pitchFamily="34" charset="0"/>
                <a:cs typeface="Arial" panose="020B0604020202020204" pitchFamily="34" charset="0"/>
              </a:rPr>
              <a:t>Preliminary Example proposal. </a:t>
            </a:r>
          </a:p>
          <a:p>
            <a:pPr lvl="0" algn="just" defTabSz="914400"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General </a:t>
            </a:r>
          </a:p>
          <a:p>
            <a:pPr lvl="0" algn="just" defTabSz="914400">
              <a:defRPr/>
            </a:pPr>
            <a:r>
              <a:rPr lang="es-ES" dirty="0">
                <a:solidFill>
                  <a:srgbClr val="0052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Compilation scale 700.000</a:t>
            </a:r>
          </a:p>
        </p:txBody>
      </p:sp>
    </p:spTree>
    <p:extLst>
      <p:ext uri="{BB962C8B-B14F-4D97-AF65-F5344CB8AC3E}">
        <p14:creationId xmlns:p14="http://schemas.microsoft.com/office/powerpoint/2010/main" val="200513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740873" y="452087"/>
            <a:ext cx="7909455" cy="246799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BENEFITS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ES" sz="1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Guarantees display on the ECDIS of uniform coverage and information at the appropriate scales for different nautical purpose.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Remove areas of overlap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Avoid gaps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Organization in production and reduce maintenance by numerous cells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With more practical for generate the  other products </a:t>
            </a:r>
          </a:p>
          <a:p>
            <a:pPr marL="0" indent="0" algn="just">
              <a:buNone/>
            </a:pPr>
            <a:endParaRPr lang="es-ES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5293" y="6518658"/>
            <a:ext cx="9144000" cy="3393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PROPOSAL OF A METHODOLOGY TO STANDARDIZE THE REGIONAL ENC SCHEMES  CASE OF STUDY: CARIBBEAN SEA</a:t>
            </a:r>
            <a:endParaRPr lang="en-GB" sz="1100" dirty="0">
              <a:solidFill>
                <a:schemeClr val="bg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4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7" y="0"/>
            <a:ext cx="9119745" cy="6858000"/>
          </a:xfrm>
          <a:prstGeom prst="rect">
            <a:avLst/>
          </a:prstGeom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3440430" y="3063017"/>
            <a:ext cx="2486025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Gracias</a:t>
            </a:r>
            <a:endParaRPr lang="es-E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5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8741" y="1750881"/>
            <a:ext cx="8167979" cy="179985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To propose an standardization on the ENCs regional schemes which allows to compile efficient and consistent products, aimed at contribute with a safe navigation through the implementation of a case of study (Caribbean Sea).</a:t>
            </a:r>
          </a:p>
          <a:p>
            <a:pPr marL="0" indent="0" algn="just">
              <a:buNone/>
            </a:pPr>
            <a:endParaRPr lang="en-GB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GB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 smtClean="0"/>
          </a:p>
          <a:p>
            <a:pPr marL="0" indent="0" algn="just">
              <a:buNone/>
            </a:pPr>
            <a:endParaRPr lang="en-GB" sz="15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en-GB" sz="15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en-GB" sz="1500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608741" y="682935"/>
            <a:ext cx="2743200" cy="8275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1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ES" sz="21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MAIN GOAL:</a:t>
            </a:r>
            <a:endParaRPr lang="es-ES" sz="21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6518658"/>
            <a:ext cx="9144000" cy="3393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PROPOSAL OF A METHODOLOGY TO STANDARDIZE THE REGIONAL ENC SCHEMES  CASE OF STUDY: CARIBBEAN SEA</a:t>
            </a:r>
            <a:endParaRPr lang="en-GB" sz="1100" dirty="0">
              <a:solidFill>
                <a:schemeClr val="bg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93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408196"/>
              </p:ext>
            </p:extLst>
          </p:nvPr>
        </p:nvGraphicFramePr>
        <p:xfrm>
          <a:off x="292632" y="818746"/>
          <a:ext cx="8609322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4661"/>
                <a:gridCol w="4304661"/>
              </a:tblGrid>
              <a:tr h="685087">
                <a:tc>
                  <a:txBody>
                    <a:bodyPr/>
                    <a:lstStyle/>
                    <a:p>
                      <a:r>
                        <a:rPr lang="en-GB" sz="1400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ENCs (ECC) and INT Paper</a:t>
                      </a:r>
                      <a:r>
                        <a:rPr lang="en-GB" sz="14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Charts </a:t>
                      </a:r>
                      <a:r>
                        <a:rPr lang="en-GB" sz="1400" kern="1200" baseline="0" noProof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Committe</a:t>
                      </a:r>
                      <a:r>
                        <a:rPr lang="en-GB" sz="14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GB" sz="1400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(ICC)</a:t>
                      </a:r>
                      <a:endParaRPr lang="en-GB" sz="14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Committee promotes</a:t>
                      </a:r>
                      <a:r>
                        <a:rPr lang="en-GB" sz="14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 availability of the ENC data and INT charts. </a:t>
                      </a:r>
                      <a:endParaRPr lang="en-GB" sz="1400" noProof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4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38431"/>
              </p:ext>
            </p:extLst>
          </p:nvPr>
        </p:nvGraphicFramePr>
        <p:xfrm>
          <a:off x="292632" y="1702223"/>
          <a:ext cx="8609322" cy="4281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048"/>
                <a:gridCol w="1538131"/>
                <a:gridCol w="5352143"/>
              </a:tblGrid>
              <a:tr h="0">
                <a:tc>
                  <a:txBody>
                    <a:bodyPr/>
                    <a:lstStyle/>
                    <a:p>
                      <a:r>
                        <a:rPr lang="es-E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MACHC Meeting</a:t>
                      </a: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Committee</a:t>
                      </a: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Results</a:t>
                      </a:r>
                      <a:r>
                        <a:rPr lang="es-E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</a:t>
                      </a:r>
                      <a:r>
                        <a:rPr lang="es-ES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actions</a:t>
                      </a: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00218">
                <a:tc>
                  <a:txBody>
                    <a:bodyPr/>
                    <a:lstStyle/>
                    <a:p>
                      <a:r>
                        <a:rPr lang="es-E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XIII, Guatemala 2012</a:t>
                      </a:r>
                      <a:endParaRPr lang="es-E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ECC - ICC</a:t>
                      </a:r>
                      <a:endParaRPr lang="es-E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First approach to a consistent plan to compile</a:t>
                      </a:r>
                      <a:r>
                        <a:rPr lang="en-GB" sz="140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and maintain the cartographic scheme in the Caribbean region, monitoring the compilation process. The Integrated Cartography Committee of </a:t>
                      </a:r>
                      <a:r>
                        <a:rPr lang="en-GB" sz="1400" kern="1200" noProof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MACHC - MICC</a:t>
                      </a:r>
                      <a:r>
                        <a:rPr lang="en-GB" sz="140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is established.  </a:t>
                      </a:r>
                      <a:endParaRPr lang="en-GB" sz="14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0877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XIV,</a:t>
                      </a:r>
                      <a:r>
                        <a:rPr lang="es-CO" sz="1400" kern="1200" baseline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San Martin</a:t>
                      </a:r>
                      <a:r>
                        <a:rPr lang="es-CO" sz="140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2013 </a:t>
                      </a:r>
                      <a:endParaRPr lang="es-ES" sz="140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s-E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MICC</a:t>
                      </a:r>
                      <a:endParaRPr lang="es-E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Stakeholders</a:t>
                      </a:r>
                      <a:r>
                        <a:rPr lang="en-GB" sz="140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carry on working, planning and improving their ENCs. The folio is increasing its ENC according the needs of the region. </a:t>
                      </a:r>
                      <a:endParaRPr lang="en-GB" sz="14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8444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</a:t>
                      </a:r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2017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(videoconferencia) </a:t>
                      </a:r>
                      <a:endParaRPr lang="es-E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MICC</a:t>
                      </a:r>
                      <a:endParaRPr lang="en-GB" sz="1400" noProof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40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Still remain to solve</a:t>
                      </a:r>
                      <a:r>
                        <a:rPr lang="en-GB" sz="140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some overlap issues both in INT paper charts and ENC.</a:t>
                      </a:r>
                      <a:endParaRPr lang="en-GB" sz="1400" kern="1200" noProof="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 of 252 ports still don´t</a:t>
                      </a:r>
                      <a:r>
                        <a:rPr lang="en-GB" sz="140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have ENC coverage.</a:t>
                      </a:r>
                      <a:endParaRPr lang="en-GB" sz="1400" noProof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84449">
                <a:tc>
                  <a:txBody>
                    <a:bodyPr/>
                    <a:lstStyle/>
                    <a:p>
                      <a:r>
                        <a:rPr lang="es-E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VI, Noruega, 2016</a:t>
                      </a:r>
                      <a:endParaRPr lang="es-E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WENDWG6</a:t>
                      </a:r>
                      <a:endParaRPr lang="es-E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WENDWG6-04.1A2 Overlapping Data: Report on scenarios and test cases on ECDIS (IC-ENC)</a:t>
                      </a:r>
                      <a:endParaRPr lang="es-E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0690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VIII, Argentina</a:t>
                      </a:r>
                      <a:r>
                        <a:rPr lang="es-E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2018</a:t>
                      </a: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WENDWG</a:t>
                      </a:r>
                      <a:endParaRPr lang="es-E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IHO technical decision:</a:t>
                      </a:r>
                      <a:r>
                        <a:rPr lang="es-E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remove the overlaped data in areas with evident risks for navigation. CL 19/2018 </a:t>
                      </a:r>
                      <a:r>
                        <a:rPr lang="es-E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Adopted new resolution of IHO.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1 Título"/>
          <p:cNvSpPr txBox="1">
            <a:spLocks/>
          </p:cNvSpPr>
          <p:nvPr/>
        </p:nvSpPr>
        <p:spPr>
          <a:xfrm>
            <a:off x="491067" y="193906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1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BACKGROUND </a:t>
            </a:r>
            <a:endParaRPr lang="es-ES" sz="21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5293" y="6518658"/>
            <a:ext cx="9144000" cy="3393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PROPOSAL OF A METHODOLOGY TO STANDARDIZE THE REGIONAL ENC SCHEMES  CASE OF STUDY: CARIBBEAN SEA</a:t>
            </a:r>
            <a:endParaRPr lang="en-GB" sz="1100" dirty="0">
              <a:solidFill>
                <a:schemeClr val="bg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17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73" y="1212573"/>
            <a:ext cx="8567542" cy="4934665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328673" y="274999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1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STATUS</a:t>
            </a:r>
            <a:endParaRPr lang="es-ES" sz="21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0" y="6518658"/>
            <a:ext cx="9144000" cy="3393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smtClean="0"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Propuesta  metodológica para estandarizar esquemas regionales de cartografía </a:t>
            </a:r>
            <a:r>
              <a:rPr lang="es-CO" sz="1100" smtClean="0"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náutica electrónica – caso de estudio: mar caribe</a:t>
            </a:r>
            <a:endParaRPr lang="es-CO" sz="1100">
              <a:solidFill>
                <a:schemeClr val="bg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65515" y="6128595"/>
            <a:ext cx="8192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Catalogue online IHO coverage and avalibility of ENCs</a:t>
            </a:r>
          </a:p>
          <a:p>
            <a:pPr algn="just"/>
            <a:r>
              <a:rPr lang="es-ES" sz="1000" dirty="0">
                <a:latin typeface="Arial" panose="020B0604020202020204" pitchFamily="34" charset="0"/>
              </a:rPr>
              <a:t>Fuente: http://iho.maps.arcgis.com/apps/webappviewer/index.html?id=459311d1c7144a2696f44773b922d058</a:t>
            </a:r>
            <a:endParaRPr lang="es-CO" sz="1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2165701" y="31635"/>
            <a:ext cx="67305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005290"/>
                </a:solidFill>
              </a:rPr>
              <a:t>There were not ENCs regional schemes according the standards and there were not approved by  all the members states.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5290"/>
                </a:solidFill>
              </a:rPr>
              <a:t>the unpredictable </a:t>
            </a:r>
            <a:r>
              <a:rPr lang="en-US" dirty="0" err="1">
                <a:solidFill>
                  <a:srgbClr val="005290"/>
                </a:solidFill>
              </a:rPr>
              <a:t>behaviour</a:t>
            </a:r>
            <a:r>
              <a:rPr lang="en-US" dirty="0">
                <a:solidFill>
                  <a:srgbClr val="005290"/>
                </a:solidFill>
              </a:rPr>
              <a:t> of </a:t>
            </a:r>
            <a:r>
              <a:rPr lang="en-US" dirty="0" smtClean="0">
                <a:solidFill>
                  <a:srgbClr val="005290"/>
                </a:solidFill>
              </a:rPr>
              <a:t>ECDIS, in </a:t>
            </a:r>
            <a:r>
              <a:rPr lang="en-GB" dirty="0" smtClean="0">
                <a:solidFill>
                  <a:srgbClr val="005290"/>
                </a:solidFill>
              </a:rPr>
              <a:t>overlapping areas</a:t>
            </a:r>
          </a:p>
          <a:p>
            <a:r>
              <a:rPr lang="en-GB" dirty="0" smtClean="0">
                <a:solidFill>
                  <a:srgbClr val="005290"/>
                </a:solidFill>
              </a:rPr>
              <a:t>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https://iho.int/iho_pubs/IHO-bulletin/briefmeetingreports/2016/Marzo_SP_2016.pdf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rgbClr val="00529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5293" y="6518658"/>
            <a:ext cx="9144000" cy="3393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PROPOSAL OF A METHODOLOGY TO STANDARDIZE THE REGIONAL ENC SCHEMES  CASE OF STUDY: CARIBBEAN SEA</a:t>
            </a:r>
            <a:endParaRPr lang="en-GB" sz="1100" dirty="0">
              <a:solidFill>
                <a:schemeClr val="bg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9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26265" t="45714"/>
          <a:stretch/>
        </p:blipFill>
        <p:spPr>
          <a:xfrm>
            <a:off x="0" y="2634712"/>
            <a:ext cx="9144000" cy="41371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b="9620"/>
          <a:stretch/>
        </p:blipFill>
        <p:spPr>
          <a:xfrm>
            <a:off x="0" y="0"/>
            <a:ext cx="4693535" cy="2526144"/>
          </a:xfrm>
          <a:prstGeom prst="rect">
            <a:avLst/>
          </a:prstGeom>
        </p:spPr>
      </p:pic>
      <p:cxnSp>
        <p:nvCxnSpPr>
          <p:cNvPr id="9" name="Conector recto de flecha 8"/>
          <p:cNvCxnSpPr/>
          <p:nvPr/>
        </p:nvCxnSpPr>
        <p:spPr>
          <a:xfrm flipV="1">
            <a:off x="802915" y="4121986"/>
            <a:ext cx="2030278" cy="152815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/>
          <p:cNvSpPr/>
          <p:nvPr/>
        </p:nvSpPr>
        <p:spPr>
          <a:xfrm>
            <a:off x="2952149" y="3791496"/>
            <a:ext cx="498520" cy="43131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0" y="2329438"/>
            <a:ext cx="21627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000" dirty="0">
                <a:latin typeface="Arial" panose="020B0604020202020204" pitchFamily="34" charset="0"/>
                <a:cs typeface="Arial" panose="020B0604020202020204" pitchFamily="34" charset="0"/>
              </a:rPr>
              <a:t>http://chart.iho.int:8080/iho/main.do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6247097" y="2698754"/>
            <a:ext cx="2835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6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Coverage and availability of Electronic nautical charts, coastal proposal. </a:t>
            </a:r>
            <a:endParaRPr lang="es-CO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892337" y="6556399"/>
            <a:ext cx="334047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8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Source: UKHO Digital Catalogue </a:t>
            </a:r>
            <a:endParaRPr lang="es-CO" sz="8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151491" y="1195433"/>
            <a:ext cx="4081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rgbClr val="0052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Irregular form of the data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rgbClr val="0052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lang="es-ES" dirty="0" err="1" smtClean="0">
                <a:solidFill>
                  <a:srgbClr val="0052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compilation</a:t>
            </a:r>
            <a:r>
              <a:rPr lang="es-ES" dirty="0" smtClean="0">
                <a:solidFill>
                  <a:srgbClr val="0052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scale</a:t>
            </a:r>
            <a:r>
              <a:rPr lang="es-ES" dirty="0" smtClean="0">
                <a:solidFill>
                  <a:srgbClr val="005290"/>
                </a:solidFill>
              </a:rPr>
              <a:t>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>
              <a:solidFill>
                <a:srgbClr val="005290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5374226" y="253774"/>
            <a:ext cx="3635847" cy="581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Are the ENCs  equivalents to the paper chart Scheme INT ?</a:t>
            </a:r>
            <a:endParaRPr lang="es-ES" dirty="0"/>
          </a:p>
        </p:txBody>
      </p:sp>
      <p:sp>
        <p:nvSpPr>
          <p:cNvPr id="16" name="Rectángulo 15"/>
          <p:cNvSpPr/>
          <p:nvPr/>
        </p:nvSpPr>
        <p:spPr>
          <a:xfrm>
            <a:off x="25293" y="6518658"/>
            <a:ext cx="9144000" cy="3393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PROPOSAL OF A METHODOLOGY TO STANDARDIZE THE REGIONAL ENC SCHEMES  CASE OF STUDY: CARIBBEAN SEA</a:t>
            </a:r>
            <a:endParaRPr lang="en-GB" sz="1100" dirty="0">
              <a:solidFill>
                <a:schemeClr val="bg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67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27" y="871075"/>
            <a:ext cx="8709162" cy="507778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303867" y="224744"/>
            <a:ext cx="7034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5290"/>
                </a:solidFill>
              </a:rPr>
              <a:t>Without regional standardized Schemes, Not uniforms SCAMIN values</a:t>
            </a:r>
            <a:endParaRPr lang="en-US" dirty="0">
              <a:solidFill>
                <a:srgbClr val="00529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5293" y="6518658"/>
            <a:ext cx="9144000" cy="3393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PROPOSAL OF A METHODOLOGY TO STANDARDIZE THE REGIONAL ENC SCHEMES  CASE OF STUDY: CARIBBEAN SEA</a:t>
            </a:r>
            <a:endParaRPr lang="en-GB" sz="1100" dirty="0">
              <a:solidFill>
                <a:schemeClr val="bg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2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6518658"/>
            <a:ext cx="9144000" cy="3393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smtClean="0"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Propuesta  metodológica para estandarizar esquemas regionales de cartografía </a:t>
            </a:r>
            <a:r>
              <a:rPr lang="es-CO" sz="1100" smtClean="0"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náutica electrónica – caso de estudio: mar caribe</a:t>
            </a:r>
            <a:endParaRPr lang="es-CO" sz="1100">
              <a:solidFill>
                <a:schemeClr val="bg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/>
          <p:nvPr/>
        </p:nvPicPr>
        <p:blipFill>
          <a:blip r:embed="rId3"/>
          <a:stretch>
            <a:fillRect/>
          </a:stretch>
        </p:blipFill>
        <p:spPr>
          <a:xfrm>
            <a:off x="372534" y="457200"/>
            <a:ext cx="8568266" cy="5514222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4695346" y="3272864"/>
            <a:ext cx="1196646" cy="11973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/>
          <p:cNvSpPr txBox="1"/>
          <p:nvPr/>
        </p:nvSpPr>
        <p:spPr>
          <a:xfrm>
            <a:off x="1350857" y="87116"/>
            <a:ext cx="5659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rgbClr val="005290"/>
                </a:solidFill>
              </a:rPr>
              <a:t>Gaps, Not full coverage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>
              <a:solidFill>
                <a:srgbClr val="005290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3803587" y="2765870"/>
            <a:ext cx="657546" cy="585627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2401320" y="2329597"/>
            <a:ext cx="1376736" cy="63442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/>
          <p:cNvSpPr/>
          <p:nvPr/>
        </p:nvSpPr>
        <p:spPr>
          <a:xfrm>
            <a:off x="1194931" y="6075763"/>
            <a:ext cx="67541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6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Coverage and availability of Electronic nautical charts, General proposal. </a:t>
            </a:r>
            <a:endParaRPr lang="es-CO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314228" y="5194598"/>
            <a:ext cx="334047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8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Source: UKHO Digital Catalogue </a:t>
            </a:r>
            <a:endParaRPr lang="es-CO" sz="8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5293" y="6518658"/>
            <a:ext cx="9144000" cy="3393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PROPOSAL OF A METHODOLOGY TO STANDARDIZE THE REGIONAL ENC SCHEMES  CASE OF STUDY: CARIBBEAN SEA</a:t>
            </a:r>
            <a:endParaRPr lang="en-GB" sz="1100" dirty="0">
              <a:solidFill>
                <a:schemeClr val="bg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89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l="1132" r="9399"/>
          <a:stretch/>
        </p:blipFill>
        <p:spPr>
          <a:xfrm>
            <a:off x="-12917" y="1019320"/>
            <a:ext cx="9169833" cy="4785973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0" y="6290937"/>
            <a:ext cx="229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Catalogue </a:t>
            </a:r>
            <a:r>
              <a:rPr lang="es-CO" sz="1000" dirty="0">
                <a:latin typeface="Arial" panose="020B0604020202020204" pitchFamily="34" charset="0"/>
                <a:ea typeface="Times New Roman" panose="02020603050405020304" pitchFamily="18" charset="0"/>
              </a:rPr>
              <a:t>online de la </a:t>
            </a:r>
            <a:r>
              <a:rPr lang="es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MACHC - </a:t>
            </a:r>
            <a:r>
              <a:rPr lang="es-CO" sz="1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OHI</a:t>
            </a:r>
            <a:r>
              <a:rPr lang="es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O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643454" y="571044"/>
            <a:ext cx="6478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52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horizontal consistency </a:t>
            </a:r>
          </a:p>
          <a:p>
            <a:endParaRPr lang="es-ES" dirty="0" smtClean="0"/>
          </a:p>
          <a:p>
            <a:r>
              <a:rPr lang="es-ES" dirty="0"/>
              <a:t> 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0" y="6518658"/>
            <a:ext cx="9144000" cy="3393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smtClean="0"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Propuesta  metodológica para estandarizar esquemas regionales de cartografía </a:t>
            </a:r>
            <a:r>
              <a:rPr lang="es-CO" sz="1100" smtClean="0"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náutica electrónica – caso de estudio: mar caribe</a:t>
            </a:r>
            <a:endParaRPr lang="es-CO" sz="1100">
              <a:solidFill>
                <a:schemeClr val="bg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/>
          <a:srcRect b="1627"/>
          <a:stretch/>
        </p:blipFill>
        <p:spPr>
          <a:xfrm>
            <a:off x="2082514" y="1518353"/>
            <a:ext cx="6039231" cy="4208562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1859688" y="195017"/>
            <a:ext cx="6484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52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same Usage band and the same compilation scale</a:t>
            </a:r>
            <a:endParaRPr lang="en-US" sz="2000" dirty="0">
              <a:solidFill>
                <a:srgbClr val="0052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5293" y="6518658"/>
            <a:ext cx="9144000" cy="3393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PROPOSAL OF A METHODOLOGY TO STANDARDIZE THE REGIONAL ENC SCHEMES  CASE OF STUDY: CARIBBEAN SEA</a:t>
            </a:r>
            <a:endParaRPr lang="en-GB" sz="1100" dirty="0">
              <a:solidFill>
                <a:schemeClr val="bg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76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6518658"/>
            <a:ext cx="9144000" cy="3393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smtClean="0"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Propuesta  metodológica para estandarizar esquemas regionales de cartografía </a:t>
            </a:r>
            <a:r>
              <a:rPr lang="es-CO" sz="1100" smtClean="0"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náutica electrónica – caso de estudio: mar caribe</a:t>
            </a:r>
            <a:endParaRPr lang="es-CO" sz="1100">
              <a:solidFill>
                <a:schemeClr val="bg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321852" y="628104"/>
            <a:ext cx="8822148" cy="49598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want to get with this?</a:t>
            </a:r>
          </a:p>
          <a:p>
            <a:endParaRPr lang="en-US" sz="21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a regional scheme for Usage bands 1, 2 and 3. </a:t>
            </a:r>
          </a:p>
          <a:p>
            <a:endParaRPr lang="en-US" sz="2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005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will we do it?</a:t>
            </a:r>
          </a:p>
          <a:p>
            <a:endParaRPr lang="en-US" sz="1800" dirty="0" smtClean="0">
              <a:solidFill>
                <a:srgbClr val="0056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solidFill>
                <a:srgbClr val="0056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solidFill>
                  <a:srgbClr val="005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UNIFY :</a:t>
            </a:r>
          </a:p>
          <a:p>
            <a:endParaRPr lang="en-US" sz="1800" dirty="0" smtClean="0">
              <a:solidFill>
                <a:srgbClr val="0056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005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Compilation Scale by purpose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005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similar cell size, coverage area (respectable geographic extent bands 1, 2, 3)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0052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Rectangular / adjacent cells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005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SCAMIN (We all do not apply the recommended by OHI)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005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Consistency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005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Stronger the WEND principles,  Agreements between countries.</a:t>
            </a:r>
          </a:p>
          <a:p>
            <a:endParaRPr lang="es-CO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1500" dirty="0"/>
          </a:p>
        </p:txBody>
      </p:sp>
      <p:sp>
        <p:nvSpPr>
          <p:cNvPr id="4" name="Rectángulo 3"/>
          <p:cNvSpPr/>
          <p:nvPr/>
        </p:nvSpPr>
        <p:spPr>
          <a:xfrm>
            <a:off x="25293" y="6518658"/>
            <a:ext cx="9144000" cy="3393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PROPOSAL OF A METHODOLOGY TO STANDARDIZE THE REGIONAL ENC SCHEMES  CASE OF STUDY: CARIBBEAN SEA</a:t>
            </a:r>
            <a:endParaRPr lang="en-GB" sz="1100" dirty="0">
              <a:solidFill>
                <a:schemeClr val="bg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52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37811</TotalTime>
  <Words>1228</Words>
  <Application>Microsoft Office PowerPoint</Application>
  <PresentationFormat>Presentación en pantalla (4:3)</PresentationFormat>
  <Paragraphs>158</Paragraphs>
  <Slides>13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Franklin Gothic Heavy</vt:lpstr>
      <vt:lpstr>Times New Roman</vt:lpstr>
      <vt:lpstr>Wingdings</vt:lpstr>
      <vt:lpstr>Tema de Office</vt:lpstr>
      <vt:lpstr>Lecturers:   OLGA LUCIA BONFANTE LOZADA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DOCTORADO EN CIENCIAS DEL MAR   METODOLOGIA PARA ESTABLECER ESQUEMAS DE CARTOGRAFÍA NÁUTICA ELECTRÓNICA EN EL MAR CARIBE    OLGA LUCIA BONFANTE LOZADA Estudiante de Doctorado UJTL  DIRECTOR</dc:title>
  <dc:creator>Olga Bonfante</dc:creator>
  <cp:lastModifiedBy>USUARIO</cp:lastModifiedBy>
  <cp:revision>650</cp:revision>
  <dcterms:created xsi:type="dcterms:W3CDTF">2017-06-21T22:43:39Z</dcterms:created>
  <dcterms:modified xsi:type="dcterms:W3CDTF">2018-11-07T01:07:08Z</dcterms:modified>
</cp:coreProperties>
</file>