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84" r:id="rId3"/>
    <p:sldId id="290" r:id="rId4"/>
    <p:sldId id="291" r:id="rId5"/>
    <p:sldId id="286" r:id="rId6"/>
    <p:sldId id="298" r:id="rId7"/>
    <p:sldId id="29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666" y="-108"/>
      </p:cViewPr>
      <p:guideLst>
        <p:guide orient="horz" pos="768"/>
        <p:guide pos="5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1" y="0"/>
            <a:ext cx="1884104" cy="942458"/>
            <a:chOff x="-1" y="0"/>
            <a:chExt cx="1884104" cy="94245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9566" y="818"/>
              <a:ext cx="944537" cy="9416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952573" y="54592"/>
            <a:ext cx="10239428" cy="883167"/>
          </a:xfrm>
        </p:spPr>
        <p:txBody>
          <a:bodyPr>
            <a:normAutofit/>
          </a:bodyPr>
          <a:lstStyle>
            <a:lvl1pPr>
              <a:defRPr sz="3600" b="1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ho.int/mtg_docs/council/C3/C3_2019_S_EN_SummaryReport_Final_v1.1_23Oct2019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ho.int/mtg_docs/council/C3/C3_2019_S_EN_SummaryReport_Final_v1.1_23Oct2019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17365"/>
            <a:ext cx="12192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Nautical Cartography Working Group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NCWG-5, Stockholm, Sweden, 5-8 November 2019</a:t>
            </a:r>
          </a:p>
          <a:p>
            <a:pPr algn="ctr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NCWG5-06.1A (Part 1)</a:t>
            </a:r>
            <a:br>
              <a:rPr lang="en-US" sz="20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Finalizing the</a:t>
            </a:r>
          </a:p>
          <a:p>
            <a:pPr algn="ctr"/>
            <a:r>
              <a:rPr lang="en-US" sz="28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sz="28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Paper </a:t>
            </a:r>
            <a:r>
              <a:rPr lang="en-US" sz="28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Nautical Chart Report</a:t>
            </a:r>
            <a:endParaRPr lang="en-US" sz="3100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5379751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Colby Harmon - </a:t>
            </a:r>
            <a:r>
              <a:rPr lang="en-US" sz="2000" dirty="0" smtClean="0"/>
              <a:t>US </a:t>
            </a:r>
            <a:r>
              <a:rPr lang="en-US" sz="2000" dirty="0"/>
              <a:t>(NOAA)</a:t>
            </a:r>
          </a:p>
          <a:p>
            <a:r>
              <a:rPr lang="en-US" dirty="0" smtClean="0"/>
              <a:t>Future </a:t>
            </a:r>
            <a:r>
              <a:rPr lang="en-US" dirty="0"/>
              <a:t>of the Paper Nautical </a:t>
            </a:r>
            <a:r>
              <a:rPr lang="en-US" dirty="0" smtClean="0"/>
              <a:t>Chart Sub-working Group Lead</a:t>
            </a: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199"/>
            <a:ext cx="10515600" cy="53122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Preliminary Future </a:t>
            </a:r>
            <a:r>
              <a:rPr lang="en-US" sz="3200" dirty="0"/>
              <a:t>of the Paper Nautical Chart </a:t>
            </a:r>
            <a:r>
              <a:rPr lang="en-US" sz="3200" dirty="0" smtClean="0"/>
              <a:t>Report</a:t>
            </a:r>
          </a:p>
          <a:p>
            <a:pPr lvl="1"/>
            <a:r>
              <a:rPr lang="en-US" sz="2800" dirty="0" smtClean="0"/>
              <a:t>Over </a:t>
            </a:r>
            <a:r>
              <a:rPr lang="en-US" sz="2800" dirty="0"/>
              <a:t>16,000 </a:t>
            </a:r>
            <a:r>
              <a:rPr lang="en-US" sz="2800" dirty="0" smtClean="0"/>
              <a:t>words</a:t>
            </a:r>
          </a:p>
          <a:p>
            <a:pPr lvl="1"/>
            <a:r>
              <a:rPr lang="en-US" sz="2800" dirty="0" err="1" smtClean="0"/>
              <a:t>NCWG</a:t>
            </a:r>
            <a:r>
              <a:rPr lang="en-US" sz="2800" dirty="0" smtClean="0"/>
              <a:t> Chair presented to HSSC-11 (May 2019)</a:t>
            </a:r>
          </a:p>
          <a:p>
            <a:pPr lvl="1"/>
            <a:r>
              <a:rPr lang="en-US" sz="2800" dirty="0" err="1" smtClean="0"/>
              <a:t>HSSC</a:t>
            </a:r>
            <a:r>
              <a:rPr lang="en-US" sz="2800" dirty="0" smtClean="0"/>
              <a:t> Chair briefed </a:t>
            </a:r>
            <a:r>
              <a:rPr lang="en-US" sz="2800" dirty="0" err="1" smtClean="0"/>
              <a:t>IHO</a:t>
            </a:r>
            <a:r>
              <a:rPr lang="en-US" sz="2800" dirty="0" smtClean="0"/>
              <a:t> Council-3 (Oct 2019)</a:t>
            </a:r>
            <a:endParaRPr lang="en-US" sz="2800" dirty="0"/>
          </a:p>
          <a:p>
            <a:r>
              <a:rPr lang="en-US" sz="3200" dirty="0"/>
              <a:t>Future of the Paper Nautical Chart </a:t>
            </a:r>
            <a:r>
              <a:rPr lang="en-US" sz="3200" dirty="0" smtClean="0"/>
              <a:t>Survey		</a:t>
            </a:r>
            <a:endParaRPr lang="en-US" sz="3200" dirty="0"/>
          </a:p>
          <a:p>
            <a:pPr lvl="1"/>
            <a:r>
              <a:rPr lang="en-US" sz="2800" dirty="0" smtClean="0"/>
              <a:t>59 questions</a:t>
            </a:r>
          </a:p>
          <a:p>
            <a:pPr lvl="1"/>
            <a:r>
              <a:rPr lang="en-US" sz="2800" dirty="0" smtClean="0"/>
              <a:t>52 responses</a:t>
            </a:r>
          </a:p>
          <a:p>
            <a:pPr lvl="1"/>
            <a:r>
              <a:rPr lang="en-US" sz="2800" dirty="0" smtClean="0"/>
              <a:t>50 questionnaires returned (Sep 2019)</a:t>
            </a:r>
          </a:p>
          <a:p>
            <a:pPr lvl="1"/>
            <a:r>
              <a:rPr lang="en-US" sz="2800" dirty="0" smtClean="0"/>
              <a:t>Results posted in NCWG5-06.1C in time for C-3 to note them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Accomplished Since NCWG-3 </a:t>
            </a:r>
            <a:r>
              <a:rPr lang="en-US" sz="28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(California - May 2017)</a:t>
            </a:r>
            <a:endParaRPr lang="en-US" sz="32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72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219200"/>
            <a:ext cx="11092544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 smtClean="0"/>
              <a:t>Active </a:t>
            </a:r>
            <a:r>
              <a:rPr lang="en-US" sz="3200" dirty="0"/>
              <a:t>and wide-ranging discussion regarding </a:t>
            </a:r>
            <a:r>
              <a:rPr lang="en-US" sz="3200" dirty="0" err="1" smtClean="0"/>
              <a:t>FPNC</a:t>
            </a:r>
            <a:r>
              <a:rPr lang="en-US" sz="3200" dirty="0" smtClean="0"/>
              <a:t>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 smtClean="0"/>
              <a:t>Council called </a:t>
            </a:r>
            <a:r>
              <a:rPr lang="en-US" sz="3200" dirty="0"/>
              <a:t>for more work from </a:t>
            </a:r>
            <a:r>
              <a:rPr lang="en-US" sz="3200" dirty="0" err="1" smtClean="0"/>
              <a:t>NCWG</a:t>
            </a:r>
            <a:r>
              <a:rPr lang="en-US" sz="3200" dirty="0" smtClean="0"/>
              <a:t> to determine</a:t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/>
              <a:t>future role of paper charts, since they were increasingly used only as a backup and to determine the impacts on the INT </a:t>
            </a:r>
            <a:r>
              <a:rPr lang="en-US" sz="3200" dirty="0" smtClean="0"/>
              <a:t>chart.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32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32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i="1" dirty="0"/>
              <a:t>- </a:t>
            </a:r>
            <a:r>
              <a:rPr lang="en-US" sz="1800" i="1" dirty="0">
                <a:hlinkClick r:id="rId2"/>
              </a:rPr>
              <a:t>3</a:t>
            </a:r>
            <a:r>
              <a:rPr lang="en-US" sz="1800" i="1" baseline="30000" dirty="0">
                <a:hlinkClick r:id="rId2"/>
              </a:rPr>
              <a:t>rd</a:t>
            </a:r>
            <a:r>
              <a:rPr lang="en-US" sz="1800" i="1" dirty="0">
                <a:hlinkClick r:id="rId2"/>
              </a:rPr>
              <a:t> Meeting of the </a:t>
            </a:r>
            <a:r>
              <a:rPr lang="en-US" sz="1800" i="1" dirty="0" err="1">
                <a:hlinkClick r:id="rId2"/>
              </a:rPr>
              <a:t>IHO</a:t>
            </a:r>
            <a:r>
              <a:rPr lang="en-US" sz="1800" i="1" dirty="0">
                <a:hlinkClick r:id="rId2"/>
              </a:rPr>
              <a:t> Council Summary Report</a:t>
            </a:r>
            <a:r>
              <a:rPr lang="en-US" sz="1800" i="1" dirty="0"/>
              <a:t>, Section 4.1 “Report and proposals from </a:t>
            </a:r>
            <a:r>
              <a:rPr lang="en-US" sz="1800" i="1" dirty="0" err="1"/>
              <a:t>HSSC</a:t>
            </a:r>
            <a:r>
              <a:rPr lang="en-US" sz="1800" i="1" dirty="0"/>
              <a:t>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IHO</a:t>
            </a:r>
            <a:r>
              <a:rPr lang="en-US" sz="3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Council Reaction to Preliminary </a:t>
            </a:r>
            <a:r>
              <a:rPr lang="en-US" sz="32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FPNC</a:t>
            </a:r>
            <a:r>
              <a:rPr lang="en-US" sz="3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Report</a:t>
            </a:r>
            <a:endParaRPr lang="en-US" sz="32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11070771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Council </a:t>
            </a:r>
            <a:r>
              <a:rPr lang="en-US" dirty="0"/>
              <a:t>took note of the on-going survey on the </a:t>
            </a:r>
            <a:r>
              <a:rPr lang="en-US" dirty="0" err="1" smtClean="0"/>
              <a:t>FPNC</a:t>
            </a:r>
            <a:r>
              <a:rPr lang="en-US" dirty="0" smtClean="0"/>
              <a:t> and provided some </a:t>
            </a:r>
            <a:r>
              <a:rPr lang="en-US" dirty="0"/>
              <a:t>initial guidance on the matter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Taking </a:t>
            </a:r>
            <a:r>
              <a:rPr lang="en-US" dirty="0"/>
              <a:t>into account the large diversity of </a:t>
            </a:r>
            <a:r>
              <a:rPr lang="en-US" dirty="0" smtClean="0"/>
              <a:t>MS situations</a:t>
            </a:r>
            <a:r>
              <a:rPr lang="en-US" dirty="0"/>
              <a:t>, </a:t>
            </a:r>
            <a:r>
              <a:rPr lang="en-US" dirty="0" smtClean="0"/>
              <a:t>the Council </a:t>
            </a:r>
            <a:r>
              <a:rPr lang="en-US" dirty="0"/>
              <a:t>tasked </a:t>
            </a:r>
            <a:r>
              <a:rPr lang="en-US" dirty="0" err="1" smtClean="0"/>
              <a:t>HSSC</a:t>
            </a:r>
            <a:r>
              <a:rPr lang="en-US" dirty="0" smtClean="0"/>
              <a:t> </a:t>
            </a:r>
            <a:r>
              <a:rPr lang="en-US" dirty="0"/>
              <a:t>to submit draft recommendations </a:t>
            </a:r>
            <a:r>
              <a:rPr lang="en-US" dirty="0" smtClean="0"/>
              <a:t>at C-4 on the way forward, such as follow up activities for: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Production </a:t>
            </a:r>
            <a:r>
              <a:rPr lang="en-US" dirty="0"/>
              <a:t>of </a:t>
            </a:r>
            <a:r>
              <a:rPr lang="en-US" b="1" dirty="0"/>
              <a:t>paper charts </a:t>
            </a:r>
            <a:r>
              <a:rPr lang="en-US" b="1" dirty="0" smtClean="0"/>
              <a:t>from ENCs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Subsequent </a:t>
            </a:r>
            <a:r>
              <a:rPr lang="en-US" b="1" dirty="0"/>
              <a:t>alignment of </a:t>
            </a:r>
            <a:r>
              <a:rPr lang="en-US" b="1" dirty="0" err="1"/>
              <a:t>WGs</a:t>
            </a:r>
            <a:r>
              <a:rPr lang="en-US" b="1" dirty="0"/>
              <a:t>’ </a:t>
            </a:r>
            <a:r>
              <a:rPr lang="en-US" b="1" dirty="0" smtClean="0"/>
              <a:t>program </a:t>
            </a:r>
            <a:r>
              <a:rPr lang="en-US" dirty="0" smtClean="0"/>
              <a:t>of work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Simplified standard for </a:t>
            </a:r>
            <a:r>
              <a:rPr lang="en-US" b="1" dirty="0"/>
              <a:t>paper charts </a:t>
            </a:r>
            <a:r>
              <a:rPr lang="en-US" dirty="0"/>
              <a:t>meeting functional </a:t>
            </a:r>
            <a:r>
              <a:rPr lang="en-US" dirty="0" smtClean="0"/>
              <a:t>requirements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Future </a:t>
            </a:r>
            <a:r>
              <a:rPr lang="en-US" b="1" dirty="0"/>
              <a:t>of INT Chart </a:t>
            </a:r>
            <a:r>
              <a:rPr lang="en-US" dirty="0"/>
              <a:t>concept, etc</a:t>
            </a:r>
            <a:r>
              <a:rPr lang="en-US" dirty="0" smtClean="0"/>
              <a:t>.</a:t>
            </a:r>
            <a:endParaRPr lang="en-US" i="1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800" i="1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i="1" dirty="0" smtClean="0"/>
              <a:t>- </a:t>
            </a:r>
            <a:r>
              <a:rPr lang="en-US" sz="1800" i="1" dirty="0" smtClean="0">
                <a:hlinkClick r:id="rId2"/>
              </a:rPr>
              <a:t>3</a:t>
            </a:r>
            <a:r>
              <a:rPr lang="en-US" sz="1800" i="1" baseline="30000" dirty="0" smtClean="0">
                <a:hlinkClick r:id="rId2"/>
              </a:rPr>
              <a:t>rd</a:t>
            </a:r>
            <a:r>
              <a:rPr lang="en-US" sz="1800" i="1" dirty="0" smtClean="0">
                <a:hlinkClick r:id="rId2"/>
              </a:rPr>
              <a:t> Meeting of the </a:t>
            </a:r>
            <a:r>
              <a:rPr lang="en-US" sz="1800" i="1" dirty="0" err="1" smtClean="0">
                <a:hlinkClick r:id="rId2"/>
              </a:rPr>
              <a:t>IHO</a:t>
            </a:r>
            <a:r>
              <a:rPr lang="en-US" sz="1800" i="1" dirty="0" smtClean="0">
                <a:hlinkClick r:id="rId2"/>
              </a:rPr>
              <a:t> Council Summary Report</a:t>
            </a:r>
            <a:r>
              <a:rPr lang="en-US" sz="1800" i="1" dirty="0"/>
              <a:t>, </a:t>
            </a:r>
            <a:r>
              <a:rPr lang="en-US" sz="1800" i="1" dirty="0" smtClean="0"/>
              <a:t>Section 4.1 “Report </a:t>
            </a:r>
            <a:r>
              <a:rPr lang="en-US" sz="1800" i="1" dirty="0"/>
              <a:t>and proposals from </a:t>
            </a:r>
            <a:r>
              <a:rPr lang="en-US" sz="1800" i="1" dirty="0" err="1" smtClean="0"/>
              <a:t>HSSC</a:t>
            </a:r>
            <a:r>
              <a:rPr lang="en-US" sz="1800" i="1" dirty="0" smtClean="0"/>
              <a:t>”</a:t>
            </a:r>
            <a:endParaRPr lang="en-US" sz="1800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IHO</a:t>
            </a:r>
            <a:r>
              <a:rPr lang="en-US" b="1" cap="none" dirty="0">
                <a:latin typeface="Arial" panose="020B0604020202020204" pitchFamily="34" charset="0"/>
                <a:cs typeface="Arial" panose="020B0604020202020204" pitchFamily="34" charset="0"/>
              </a:rPr>
              <a:t> Council Decision and Action C3/19</a:t>
            </a:r>
          </a:p>
        </p:txBody>
      </p:sp>
    </p:spTree>
    <p:extLst>
      <p:ext uri="{BB962C8B-B14F-4D97-AF65-F5344CB8AC3E}">
        <p14:creationId xmlns:p14="http://schemas.microsoft.com/office/powerpoint/2010/main" val="14335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113538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Finalize FPNC Report</a:t>
            </a:r>
          </a:p>
          <a:p>
            <a:pPr lvl="1"/>
            <a:r>
              <a:rPr lang="en-US" sz="2800" dirty="0" smtClean="0"/>
              <a:t>Revise text, based on survey results</a:t>
            </a:r>
          </a:p>
          <a:p>
            <a:pPr lvl="1"/>
            <a:r>
              <a:rPr lang="en-US" sz="2800" dirty="0" smtClean="0"/>
              <a:t>Integrate major survey findings into main report document</a:t>
            </a:r>
          </a:p>
          <a:p>
            <a:pPr lvl="1"/>
            <a:r>
              <a:rPr lang="en-US" sz="2800" dirty="0" smtClean="0"/>
              <a:t>Develop and agree upon NCWG recommendations to HSSC-12</a:t>
            </a:r>
          </a:p>
          <a:p>
            <a:pPr lvl="1"/>
            <a:r>
              <a:rPr lang="en-US" sz="2800" dirty="0" smtClean="0"/>
              <a:t>Make any other necessary revisions to the final report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 before HSSC-12 (Bristol, UK - May 2020)</a:t>
            </a:r>
            <a:endParaRPr lang="en-US" sz="32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219200"/>
            <a:ext cx="11134725" cy="56388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Establish </a:t>
            </a:r>
            <a:r>
              <a:rPr lang="en-US" sz="3200" b="1" dirty="0"/>
              <a:t>a task force </a:t>
            </a:r>
            <a:r>
              <a:rPr lang="en-US" sz="3200" dirty="0"/>
              <a:t>(or revive the </a:t>
            </a:r>
            <a:r>
              <a:rPr lang="en-US" sz="3200" dirty="0" err="1"/>
              <a:t>FPNC</a:t>
            </a:r>
            <a:r>
              <a:rPr lang="en-US" sz="3200" dirty="0"/>
              <a:t> sub-group) to assist with finalizing the </a:t>
            </a:r>
            <a:r>
              <a:rPr lang="en-US" sz="3200" dirty="0" smtClean="0"/>
              <a:t>report </a:t>
            </a:r>
          </a:p>
          <a:p>
            <a:r>
              <a:rPr lang="en-US" sz="3200" b="1" dirty="0" smtClean="0"/>
              <a:t>This Week: Review Survey Results </a:t>
            </a:r>
            <a:r>
              <a:rPr lang="en-US" sz="3200" dirty="0" smtClean="0"/>
              <a:t>and</a:t>
            </a:r>
          </a:p>
          <a:p>
            <a:pPr lvl="1"/>
            <a:r>
              <a:rPr lang="en-US" sz="2800" dirty="0" smtClean="0"/>
              <a:t>Identify </a:t>
            </a:r>
            <a:r>
              <a:rPr lang="en-US" sz="2800" b="1" dirty="0" smtClean="0"/>
              <a:t>Recommendations</a:t>
            </a:r>
            <a:r>
              <a:rPr lang="en-US" sz="2800" dirty="0" smtClean="0"/>
              <a:t> to include in the report</a:t>
            </a:r>
          </a:p>
          <a:p>
            <a:pPr lvl="1"/>
            <a:r>
              <a:rPr lang="en-US" sz="2800" dirty="0" smtClean="0"/>
              <a:t>Identify any </a:t>
            </a:r>
            <a:r>
              <a:rPr lang="en-US" sz="2800" b="1" dirty="0" smtClean="0"/>
              <a:t>changes to original text</a:t>
            </a:r>
            <a:r>
              <a:rPr lang="en-US" sz="2800" dirty="0" smtClean="0"/>
              <a:t> in the </a:t>
            </a:r>
            <a:r>
              <a:rPr lang="en-US" sz="2800" dirty="0" err="1" smtClean="0"/>
              <a:t>FPNC</a:t>
            </a:r>
            <a:r>
              <a:rPr lang="en-US" sz="2800" dirty="0" smtClean="0"/>
              <a:t> preliminary report that are needed</a:t>
            </a:r>
            <a:endParaRPr lang="en-US" sz="2800" dirty="0"/>
          </a:p>
          <a:p>
            <a:r>
              <a:rPr lang="en-US" sz="3200" b="1" dirty="0" smtClean="0"/>
              <a:t>Before 1 Feb (1 March?): Task Force to refine report</a:t>
            </a:r>
          </a:p>
          <a:p>
            <a:pPr lvl="1"/>
            <a:r>
              <a:rPr lang="en-US" sz="2800" dirty="0" smtClean="0"/>
              <a:t>Refine Recommendations</a:t>
            </a:r>
            <a:endParaRPr lang="en-US" sz="2800" dirty="0"/>
          </a:p>
          <a:p>
            <a:pPr lvl="1"/>
            <a:r>
              <a:rPr lang="en-US" sz="2800" dirty="0"/>
              <a:t>Identify any </a:t>
            </a:r>
            <a:r>
              <a:rPr lang="en-US" sz="2800" dirty="0" smtClean="0"/>
              <a:t>other needed changes or refinements</a:t>
            </a:r>
            <a:endParaRPr lang="en-US" sz="2800" dirty="0"/>
          </a:p>
          <a:p>
            <a:pPr lvl="1"/>
            <a:endParaRPr lang="en-US" sz="2800" i="1" dirty="0"/>
          </a:p>
          <a:p>
            <a:pPr marL="0" indent="0" algn="ctr">
              <a:buNone/>
            </a:pPr>
            <a:r>
              <a:rPr lang="en-US" sz="2600" i="1" dirty="0" smtClean="0"/>
              <a:t>Any issues </a:t>
            </a:r>
            <a:r>
              <a:rPr lang="en-US" sz="2600" i="1" dirty="0"/>
              <a:t>where no consensus can be reached by the </a:t>
            </a:r>
            <a:r>
              <a:rPr lang="en-US" sz="2600" i="1" dirty="0" err="1" smtClean="0"/>
              <a:t>NCWG</a:t>
            </a:r>
            <a:r>
              <a:rPr lang="en-US" sz="2600" i="1" dirty="0"/>
              <a:t> </a:t>
            </a:r>
            <a:r>
              <a:rPr lang="en-US" sz="2600" i="1" dirty="0" smtClean="0"/>
              <a:t>will be presented in </a:t>
            </a:r>
            <a:r>
              <a:rPr lang="en-US" sz="2600" i="1" dirty="0" smtClean="0"/>
              <a:t>the </a:t>
            </a:r>
            <a:r>
              <a:rPr lang="en-US" sz="2600" i="1" dirty="0"/>
              <a:t>final </a:t>
            </a:r>
            <a:r>
              <a:rPr lang="en-US" sz="2600" i="1" dirty="0" smtClean="0"/>
              <a:t>report and the various </a:t>
            </a:r>
            <a:r>
              <a:rPr lang="en-US" sz="2600" i="1" dirty="0"/>
              <a:t>recommendations that the group considered</a:t>
            </a:r>
            <a:r>
              <a:rPr lang="en-US" sz="2600" i="1" dirty="0" smtClean="0"/>
              <a:t>.</a:t>
            </a:r>
            <a:endParaRPr lang="en-US" sz="26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FPNC</a:t>
            </a:r>
            <a:r>
              <a:rPr lang="en-US" dirty="0" smtClean="0"/>
              <a:t> Finalization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1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110272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review the preliminary Future of the Paper Nautical Chart preliminary report and survey results, </a:t>
            </a:r>
          </a:p>
          <a:p>
            <a:pPr marL="0" indent="0">
              <a:buNone/>
            </a:pPr>
            <a:r>
              <a:rPr lang="en-US" dirty="0"/>
              <a:t>b. decide how to structure final </a:t>
            </a:r>
            <a:r>
              <a:rPr lang="en-US" dirty="0" smtClean="0"/>
              <a:t>report</a:t>
            </a:r>
            <a:r>
              <a:rPr lang="en-US" dirty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c. decide what, if anything in the preliminary report needs to be changed, based on the survey results, and how this process will be </a:t>
            </a:r>
            <a:r>
              <a:rPr lang="en-US" dirty="0" smtClean="0"/>
              <a:t>managed</a:t>
            </a:r>
            <a:r>
              <a:rPr lang="en-US" dirty="0"/>
              <a:t> </a:t>
            </a:r>
            <a:r>
              <a:rPr lang="en-US" dirty="0" smtClean="0"/>
              <a:t>[e.g., establish a task force or sub-working group]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smtClean="0"/>
              <a:t>agree upon the </a:t>
            </a:r>
            <a:r>
              <a:rPr lang="en-US" dirty="0"/>
              <a:t>final recommendations to make to HSSC-12.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Required of the </a:t>
            </a:r>
            <a:r>
              <a:rPr lang="en-US" dirty="0" err="1" smtClean="0"/>
              <a:t>NCWG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49323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1347</TotalTime>
  <Words>434</Words>
  <Application>Microsoft Office PowerPoint</Application>
  <PresentationFormat>Custom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Master_IHO_New_Logo</vt:lpstr>
      <vt:lpstr>PowerPoint Presentation</vt:lpstr>
      <vt:lpstr>Accomplished Since NCWG-3 (California - May 2017)</vt:lpstr>
      <vt:lpstr>IHO Council Reaction to Preliminary FPNC Report</vt:lpstr>
      <vt:lpstr>IHO Council Decision and Action C3/19</vt:lpstr>
      <vt:lpstr>Next Steps before HSSC-12 (Bristol, UK - May 2020)</vt:lpstr>
      <vt:lpstr>FPNC Finalization Process</vt:lpstr>
      <vt:lpstr>Action Required of the NCWG</vt:lpstr>
    </vt:vector>
  </TitlesOfParts>
  <Company>International Hydrographic Bureau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Harmon</cp:lastModifiedBy>
  <cp:revision>123</cp:revision>
  <dcterms:created xsi:type="dcterms:W3CDTF">2019-06-26T12:25:46Z</dcterms:created>
  <dcterms:modified xsi:type="dcterms:W3CDTF">2019-11-03T22:12:23Z</dcterms:modified>
</cp:coreProperties>
</file>