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570" y="-108"/>
      </p:cViewPr>
      <p:guideLst>
        <p:guide orient="horz" pos="7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-1" y="0"/>
            <a:ext cx="1884104" cy="942458"/>
            <a:chOff x="-1" y="0"/>
            <a:chExt cx="1884104" cy="9424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66" y="818"/>
              <a:ext cx="944537" cy="941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52573" y="54592"/>
            <a:ext cx="10239428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4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5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nos.noaa\OCS\Home\Colby.Harmon\0%20NCWG\0%20_FOPC\Survey\Survey%20Report\IENC%20Production%20Overview" TargetMode="External"/><Relationship Id="rId2" Type="http://schemas.openxmlformats.org/officeDocument/2006/relationships/hyperlink" Target="http://ienc.openecdi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17365"/>
            <a:ext cx="12192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Nautical Cartography Working Group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NCWG-5, Stockholm, Sweden, 5-8 November 2019</a:t>
            </a: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the Future of the Paper </a:t>
            </a:r>
            <a:r>
              <a:rPr lang="en-US" sz="2800" b="1" dirty="0" smtClean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Nautical Chart</a:t>
            </a:r>
          </a:p>
          <a:p>
            <a:pPr algn="ctr"/>
            <a:r>
              <a:rPr lang="en-US" sz="2800" b="1" dirty="0" smtClean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of IHO Member States</a:t>
            </a:r>
            <a:endParaRPr lang="en-US" sz="3100" dirty="0">
              <a:solidFill>
                <a:srgbClr val="00A9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37975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Colby Harmon - </a:t>
            </a:r>
            <a:r>
              <a:rPr lang="en-US" sz="2000" dirty="0" smtClean="0"/>
              <a:t>US </a:t>
            </a:r>
            <a:r>
              <a:rPr lang="en-US" sz="2000" dirty="0"/>
              <a:t>(NOAA)</a:t>
            </a:r>
          </a:p>
          <a:p>
            <a:r>
              <a:rPr lang="en-US" dirty="0" smtClean="0"/>
              <a:t>Future </a:t>
            </a:r>
            <a:r>
              <a:rPr lang="en-US" dirty="0"/>
              <a:t>of the Paper Nautical </a:t>
            </a:r>
            <a:r>
              <a:rPr lang="en-US" dirty="0" smtClean="0"/>
              <a:t>Chart Sub-working Group Lead</a:t>
            </a:r>
          </a:p>
        </p:txBody>
      </p:sp>
    </p:spTree>
    <p:extLst>
      <p:ext uri="{BB962C8B-B14F-4D97-AF65-F5344CB8AC3E}">
        <p14:creationId xmlns:p14="http://schemas.microsoft.com/office/powerpoint/2010/main" val="3914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Paper chart sales trend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219201"/>
            <a:ext cx="7132320" cy="563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97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 Sales trend – increased almost 7X since 2008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49" y="1219200"/>
            <a:ext cx="71217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 and Paper chart sales compared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12" y="1248228"/>
            <a:ext cx="7123176" cy="563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41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Nautical charts being Produced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36417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67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Countries maintaining 55K km of inland enc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9835"/>
              </p:ext>
            </p:extLst>
          </p:nvPr>
        </p:nvGraphicFramePr>
        <p:xfrm>
          <a:off x="2340395" y="2942478"/>
          <a:ext cx="7511208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2523651">
                  <a:extLst>
                    <a:ext uri="{9D8B030D-6E8A-4147-A177-3AD203B41FA5}">
                      <a16:colId xmlns:a16="http://schemas.microsoft.com/office/drawing/2014/main" xmlns="" val="2019286136"/>
                    </a:ext>
                  </a:extLst>
                </a:gridCol>
                <a:gridCol w="2486609">
                  <a:extLst>
                    <a:ext uri="{9D8B030D-6E8A-4147-A177-3AD203B41FA5}">
                      <a16:colId xmlns:a16="http://schemas.microsoft.com/office/drawing/2014/main" xmlns="" val="74772005"/>
                    </a:ext>
                  </a:extLst>
                </a:gridCol>
                <a:gridCol w="2500948">
                  <a:extLst>
                    <a:ext uri="{9D8B030D-6E8A-4147-A177-3AD203B41FA5}">
                      <a16:colId xmlns:a16="http://schemas.microsoft.com/office/drawing/2014/main" xmlns="" val="24460448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Luxembourg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Russian Federation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Serbia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Slovakia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560711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071583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56850"/>
            <a:ext cx="12191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Inland ENC Harmonization Group</a:t>
            </a: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reports in their </a:t>
            </a: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IENC Production Overview</a:t>
            </a: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55 629 km of IENC coverage has been produced by the countries listed below.</a:t>
            </a:r>
            <a:endParaRPr kumimoji="0" lang="en-US" alt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19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</a:t>
            </a:r>
            <a:r>
              <a:rPr lang="en-US" dirty="0" err="1" smtClean="0"/>
              <a:t>int</a:t>
            </a:r>
            <a:r>
              <a:rPr lang="en-US" dirty="0" smtClean="0"/>
              <a:t> chart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6016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54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to rescheme paper/raster charts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4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Corresponding paper chart coverage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6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created for new coverage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73" y="1219200"/>
            <a:ext cx="9144000" cy="39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charts from enc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5828738"/>
            <a:ext cx="667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29% </a:t>
            </a:r>
            <a:r>
              <a:rPr lang="en-US" sz="2400" b="1" dirty="0"/>
              <a:t>– </a:t>
            </a:r>
            <a:r>
              <a:rPr lang="en-US" sz="2400" b="1" dirty="0" smtClean="0"/>
              <a:t>No  </a:t>
            </a:r>
          </a:p>
          <a:p>
            <a:r>
              <a:rPr lang="en-US" sz="2400" b="1" dirty="0" smtClean="0"/>
              <a:t>71% </a:t>
            </a:r>
            <a:r>
              <a:rPr lang="en-US" sz="2400" b="1" dirty="0"/>
              <a:t>– </a:t>
            </a:r>
            <a:r>
              <a:rPr lang="en-US" sz="2400" b="1" dirty="0" smtClean="0"/>
              <a:t>Yes, in some manner or considering doing so</a:t>
            </a:r>
          </a:p>
        </p:txBody>
      </p:sp>
    </p:spTree>
    <p:extLst>
      <p:ext uri="{BB962C8B-B14F-4D97-AF65-F5344CB8AC3E}">
        <p14:creationId xmlns:p14="http://schemas.microsoft.com/office/powerpoint/2010/main" val="25674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9132" y="54592"/>
            <a:ext cx="10312867" cy="883167"/>
          </a:xfrm>
        </p:spPr>
        <p:txBody>
          <a:bodyPr/>
          <a:lstStyle/>
          <a:p>
            <a:r>
              <a:rPr lang="en-US" dirty="0" smtClean="0"/>
              <a:t>IHO Member States responding to the Survey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3" y="1056421"/>
            <a:ext cx="10009113" cy="57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charts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4651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0" y="5828738"/>
            <a:ext cx="651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69% </a:t>
            </a:r>
            <a:r>
              <a:rPr lang="en-US" sz="2400" b="1" dirty="0"/>
              <a:t>– </a:t>
            </a:r>
            <a:r>
              <a:rPr lang="en-US" sz="2400" b="1" dirty="0" smtClean="0"/>
              <a:t>No  </a:t>
            </a:r>
          </a:p>
          <a:p>
            <a:r>
              <a:rPr lang="en-US" sz="2400" b="1" dirty="0" smtClean="0"/>
              <a:t>31% </a:t>
            </a:r>
            <a:r>
              <a:rPr lang="en-US" sz="2400" b="1" dirty="0"/>
              <a:t>– </a:t>
            </a:r>
            <a:r>
              <a:rPr lang="en-US" sz="2400" b="1" dirty="0" smtClean="0"/>
              <a:t>Considering the option or already doing so.</a:t>
            </a:r>
          </a:p>
        </p:txBody>
      </p:sp>
    </p:spTree>
    <p:extLst>
      <p:ext uri="{BB962C8B-B14F-4D97-AF65-F5344CB8AC3E}">
        <p14:creationId xmlns:p14="http://schemas.microsoft.com/office/powerpoint/2010/main" val="39790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impacts of a paperless world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181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53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52 </a:t>
            </a:r>
            <a:r>
              <a:rPr lang="en-US" dirty="0"/>
              <a:t>IHO Member </a:t>
            </a:r>
            <a:r>
              <a:rPr lang="en-US" dirty="0" smtClean="0"/>
              <a:t>States responded to Survey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878525"/>
              </p:ext>
            </p:extLst>
          </p:nvPr>
        </p:nvGraphicFramePr>
        <p:xfrm>
          <a:off x="1351127" y="1125936"/>
          <a:ext cx="10350348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598964">
                  <a:extLst>
                    <a:ext uri="{9D8B030D-6E8A-4147-A177-3AD203B41FA5}">
                      <a16:colId xmlns:a16="http://schemas.microsoft.com/office/drawing/2014/main" xmlns="" val="20364399"/>
                    </a:ext>
                  </a:extLst>
                </a:gridCol>
                <a:gridCol w="2559605">
                  <a:extLst>
                    <a:ext uri="{9D8B030D-6E8A-4147-A177-3AD203B41FA5}">
                      <a16:colId xmlns:a16="http://schemas.microsoft.com/office/drawing/2014/main" xmlns="" val="3397502183"/>
                    </a:ext>
                  </a:extLst>
                </a:gridCol>
                <a:gridCol w="2617414">
                  <a:extLst>
                    <a:ext uri="{9D8B030D-6E8A-4147-A177-3AD203B41FA5}">
                      <a16:colId xmlns:a16="http://schemas.microsoft.com/office/drawing/2014/main" xmlns="" val="2611563958"/>
                    </a:ext>
                  </a:extLst>
                </a:gridCol>
                <a:gridCol w="2574365">
                  <a:extLst>
                    <a:ext uri="{9D8B030D-6E8A-4147-A177-3AD203B41FA5}">
                      <a16:colId xmlns:a16="http://schemas.microsoft.com/office/drawing/2014/main" xmlns="" val="521596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Bahrain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r>
                        <a:rPr lang="en-GB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Cyprus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Denmark</a:t>
                      </a:r>
                      <a:r>
                        <a:rPr lang="en-GB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Iceland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 (Rep of)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Mauritius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Norway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Russian Federation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Saudi Arabia</a:t>
                      </a:r>
                      <a:r>
                        <a:rPr lang="en-GB" sz="2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[2]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Singapore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Thailand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Tunisia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431030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73840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94497" y="6056995"/>
            <a:ext cx="1075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Survey responses from China and Denmark were received too late to incorporate into </a:t>
            </a:r>
            <a:r>
              <a:rPr lang="en-US" dirty="0" smtClean="0"/>
              <a:t>report to NCWG-5.</a:t>
            </a:r>
            <a:endParaRPr lang="en-US" dirty="0"/>
          </a:p>
          <a:p>
            <a:r>
              <a:rPr lang="en-US" dirty="0"/>
              <a:t>[2] Saudi Arabia responded to IHO Circular Letter 29/2019, but abstained from submitting a survey questionnaire.</a:t>
            </a:r>
          </a:p>
        </p:txBody>
      </p:sp>
    </p:spTree>
    <p:extLst>
      <p:ext uri="{BB962C8B-B14F-4D97-AF65-F5344CB8AC3E}">
        <p14:creationId xmlns:p14="http://schemas.microsoft.com/office/powerpoint/2010/main" val="11234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Carriage requirements for domestic voyages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6036" y="3801761"/>
            <a:ext cx="5650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One member state responded "ENCs </a:t>
            </a:r>
            <a:r>
              <a:rPr lang="en-US" i="1" dirty="0"/>
              <a:t>and</a:t>
            </a:r>
            <a:r>
              <a:rPr lang="en-US" dirty="0"/>
              <a:t> Paper Charts."</a:t>
            </a:r>
          </a:p>
        </p:txBody>
      </p:sp>
      <p:sp>
        <p:nvSpPr>
          <p:cNvPr id="7" name="Rectangle 6"/>
          <p:cNvSpPr/>
          <p:nvPr/>
        </p:nvSpPr>
        <p:spPr>
          <a:xfrm>
            <a:off x="7036019" y="6062553"/>
            <a:ext cx="423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* Four member states </a:t>
            </a:r>
            <a:r>
              <a:rPr lang="en-US" dirty="0" smtClean="0"/>
              <a:t>responded “Other” and referred to ECDIS or ECS usage.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8331" y="3293173"/>
            <a:ext cx="3065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Primary - Required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53343" y="5713950"/>
            <a:ext cx="299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Backup – Allowed  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81" y="2628236"/>
            <a:ext cx="5876190" cy="3085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8" y="964023"/>
            <a:ext cx="6419048" cy="23333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0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developing simplified backup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583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9027" y="2715904"/>
            <a:ext cx="1201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– 39</a:t>
            </a:r>
          </a:p>
          <a:p>
            <a:r>
              <a:rPr lang="en-US" sz="2400" b="1" dirty="0" smtClean="0"/>
              <a:t>Yes – 13</a:t>
            </a:r>
          </a:p>
        </p:txBody>
      </p:sp>
    </p:spTree>
    <p:extLst>
      <p:ext uri="{BB962C8B-B14F-4D97-AF65-F5344CB8AC3E}">
        <p14:creationId xmlns:p14="http://schemas.microsoft.com/office/powerpoint/2010/main" val="10309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production database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84" y="1219200"/>
            <a:ext cx="9144000" cy="5543045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050216" y="2357438"/>
            <a:ext cx="435811" cy="2571750"/>
          </a:xfrm>
          <a:prstGeom prst="leftBrace">
            <a:avLst>
              <a:gd name="adj1" fmla="val 57272"/>
              <a:gd name="adj2" fmla="val 50000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842" y="2673035"/>
            <a:ext cx="163538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Have or are moving toward a single database</a:t>
            </a:r>
          </a:p>
        </p:txBody>
      </p:sp>
    </p:spTree>
    <p:extLst>
      <p:ext uri="{BB962C8B-B14F-4D97-AF65-F5344CB8AC3E}">
        <p14:creationId xmlns:p14="http://schemas.microsoft.com/office/powerpoint/2010/main" val="24912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S-42 symbolized Raster charts from S-57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4592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9027" y="2715904"/>
            <a:ext cx="1201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 – 17</a:t>
            </a:r>
          </a:p>
          <a:p>
            <a:r>
              <a:rPr lang="en-US" sz="2400" b="1" dirty="0" smtClean="0"/>
              <a:t>Yes – 26</a:t>
            </a:r>
          </a:p>
        </p:txBody>
      </p:sp>
    </p:spTree>
    <p:extLst>
      <p:ext uri="{BB962C8B-B14F-4D97-AF65-F5344CB8AC3E}">
        <p14:creationId xmlns:p14="http://schemas.microsoft.com/office/powerpoint/2010/main" val="20356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chart Distribution method by agency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8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chart distribution method trend by sales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49" y="1219201"/>
            <a:ext cx="7132320" cy="56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_IHO_New_Logo" id="{92376390-61D0-4A4A-9DAB-DA9E6EE3EAC4}" vid="{E943696B-60C2-4457-926B-515312E413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Master_IHO_New_Logo</Template>
  <TotalTime>631</TotalTime>
  <Words>378</Words>
  <Application>Microsoft Office PowerPoint</Application>
  <PresentationFormat>Custom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Master_IHO_New_Logo</vt:lpstr>
      <vt:lpstr>PowerPoint Presentation</vt:lpstr>
      <vt:lpstr>IHO Member States responding to the Survey</vt:lpstr>
      <vt:lpstr>52 IHO Member States responded to Survey</vt:lpstr>
      <vt:lpstr>Carriage requirements for domestic voyages</vt:lpstr>
      <vt:lpstr>Plans for developing simplified backup </vt:lpstr>
      <vt:lpstr>Single production database</vt:lpstr>
      <vt:lpstr>S-42 symbolized Raster charts from S-57 data</vt:lpstr>
      <vt:lpstr>Paper chart Distribution method by agency</vt:lpstr>
      <vt:lpstr>Paper chart distribution method trend by sales</vt:lpstr>
      <vt:lpstr>Overall Paper chart sales trend</vt:lpstr>
      <vt:lpstr>ENC Sales trend – increased almost 7X since 2008</vt:lpstr>
      <vt:lpstr>ENC and Paper chart sales compared</vt:lpstr>
      <vt:lpstr>Types of Nautical charts being Produced</vt:lpstr>
      <vt:lpstr>21 Countries maintaining 55K km of inland enc</vt:lpstr>
      <vt:lpstr>Planned int chart production</vt:lpstr>
      <vt:lpstr>Plans to rescheme paper/raster charts</vt:lpstr>
      <vt:lpstr>Corresponding paper chart coverage</vt:lpstr>
      <vt:lpstr>Products created for new coverage</vt:lpstr>
      <vt:lpstr>Paper charts from enc data</vt:lpstr>
      <vt:lpstr>Customized charts</vt:lpstr>
      <vt:lpstr>Perception of impacts of a paperless world</vt:lpstr>
    </vt:vector>
  </TitlesOfParts>
  <Company>International Hydrographic Bureau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Harmon</cp:lastModifiedBy>
  <cp:revision>65</cp:revision>
  <dcterms:created xsi:type="dcterms:W3CDTF">2019-06-26T12:25:46Z</dcterms:created>
  <dcterms:modified xsi:type="dcterms:W3CDTF">2019-11-01T20:39:44Z</dcterms:modified>
</cp:coreProperties>
</file>