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38" r:id="rId2"/>
    <p:sldId id="539" r:id="rId3"/>
    <p:sldId id="540" r:id="rId4"/>
    <p:sldId id="541" r:id="rId5"/>
    <p:sldId id="542" r:id="rId6"/>
  </p:sldIdLst>
  <p:sldSz cx="9144000" cy="6858000" type="screen4x3"/>
  <p:notesSz cx="6669088" cy="97758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EC050"/>
    <a:srgbClr val="00CC00"/>
    <a:srgbClr val="FECC72"/>
    <a:srgbClr val="FDD691"/>
    <a:srgbClr val="FFCD69"/>
    <a:srgbClr val="FEE49C"/>
    <a:srgbClr val="FFCC66"/>
    <a:srgbClr val="FF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2" autoAdjust="0"/>
    <p:restoredTop sz="89773" autoAdjust="0"/>
  </p:normalViewPr>
  <p:slideViewPr>
    <p:cSldViewPr>
      <p:cViewPr>
        <p:scale>
          <a:sx n="60" d="100"/>
          <a:sy n="60" d="100"/>
        </p:scale>
        <p:origin x="-504" y="-6"/>
      </p:cViewPr>
      <p:guideLst>
        <p:guide orient="horz" pos="663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917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43517"/>
            <a:ext cx="4890665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97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17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real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promote an ECDIS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chart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raster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image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05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3644" y="730504"/>
            <a:ext cx="1000132" cy="132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54" descr="full colour_crest_vector_merg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4664"/>
            <a:ext cx="1872208" cy="24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043608" y="2983885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Nautical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Information Provision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  <a:p>
            <a:pPr algn="ctr"/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NCSR2 </a:t>
            </a:r>
            <a:r>
              <a:rPr lang="fr-FR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effecting</a:t>
            </a:r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NIPWG</a:t>
            </a:r>
            <a:endParaRPr lang="fr-FR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NIPWG2, Monaco, March 2016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1639033" y="6048727"/>
            <a:ext cx="5865934" cy="31547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Mr. Jens Schröder-Fürstenberg (NIPWG Chair)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60983" y="1853450"/>
            <a:ext cx="2883097" cy="64633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Intergrated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 Navigation</a:t>
            </a:r>
          </a:p>
          <a:p>
            <a:pPr algn="ctr"/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Display System (INS)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993432" y="1853449"/>
            <a:ext cx="1721112" cy="64633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Performance </a:t>
            </a:r>
          </a:p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Standards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8" name="Gerade Verbindung mit Pfeil 7"/>
          <p:cNvCxnSpPr>
            <a:stCxn id="4" idx="1"/>
            <a:endCxn id="3" idx="3"/>
          </p:cNvCxnSpPr>
          <p:nvPr/>
        </p:nvCxnSpPr>
        <p:spPr bwMode="auto">
          <a:xfrm flipH="1">
            <a:off x="3144080" y="2176615"/>
            <a:ext cx="1849352" cy="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362893" y="1228110"/>
            <a:ext cx="1239442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Module 1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361290" y="1774151"/>
            <a:ext cx="1239442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Module 2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361290" y="2281168"/>
            <a:ext cx="1239442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Module 3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362893" y="2852936"/>
            <a:ext cx="1237839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Module n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194578" y="3356992"/>
            <a:ext cx="1563248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Module 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n+x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 flipH="1">
            <a:off x="3851920" y="3356992"/>
            <a:ext cx="3342658" cy="89531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Gerade Verbindung 25"/>
          <p:cNvCxnSpPr/>
          <p:nvPr/>
        </p:nvCxnSpPr>
        <p:spPr bwMode="auto">
          <a:xfrm flipH="1">
            <a:off x="3851920" y="3726324"/>
            <a:ext cx="3342658" cy="11723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8423920" y="3726324"/>
            <a:ext cx="409248" cy="11723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8423920" y="3356992"/>
            <a:ext cx="409248" cy="89531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Rechteck 21"/>
          <p:cNvSpPr/>
          <p:nvPr/>
        </p:nvSpPr>
        <p:spPr>
          <a:xfrm>
            <a:off x="3851920" y="4252303"/>
            <a:ext cx="4572000" cy="64633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harmonization of bridge </a:t>
            </a:r>
            <a:r>
              <a:rPr lang="en-US" dirty="0" smtClean="0"/>
              <a:t>design </a:t>
            </a:r>
            <a:r>
              <a:rPr lang="en-US" dirty="0"/>
              <a:t>and display of </a:t>
            </a:r>
            <a:r>
              <a:rPr lang="en-US" dirty="0" smtClean="0"/>
              <a:t>information</a:t>
            </a:r>
            <a:endParaRPr lang="en-US" dirty="0"/>
          </a:p>
        </p:txBody>
      </p:sp>
      <p:cxnSp>
        <p:nvCxnSpPr>
          <p:cNvPr id="32" name="Gewinkelte Verbindung 31"/>
          <p:cNvCxnSpPr>
            <a:stCxn id="17" idx="1"/>
            <a:endCxn id="4" idx="3"/>
          </p:cNvCxnSpPr>
          <p:nvPr/>
        </p:nvCxnSpPr>
        <p:spPr bwMode="auto">
          <a:xfrm rot="10800000" flipV="1">
            <a:off x="6714545" y="1412775"/>
            <a:ext cx="648349" cy="763839"/>
          </a:xfrm>
          <a:prstGeom prst="bent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Gewinkelte Verbindung 33"/>
          <p:cNvCxnSpPr>
            <a:stCxn id="18" idx="1"/>
            <a:endCxn id="4" idx="3"/>
          </p:cNvCxnSpPr>
          <p:nvPr/>
        </p:nvCxnSpPr>
        <p:spPr bwMode="auto">
          <a:xfrm rot="10800000" flipV="1">
            <a:off x="6714544" y="1958817"/>
            <a:ext cx="646746" cy="217798"/>
          </a:xfrm>
          <a:prstGeom prst="bent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Gewinkelte Verbindung 35"/>
          <p:cNvCxnSpPr>
            <a:stCxn id="19" idx="1"/>
            <a:endCxn id="4" idx="3"/>
          </p:cNvCxnSpPr>
          <p:nvPr/>
        </p:nvCxnSpPr>
        <p:spPr bwMode="auto">
          <a:xfrm rot="10800000">
            <a:off x="6714544" y="2176616"/>
            <a:ext cx="646746" cy="289219"/>
          </a:xfrm>
          <a:prstGeom prst="bent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Gewinkelte Verbindung 37"/>
          <p:cNvCxnSpPr>
            <a:stCxn id="20" idx="1"/>
            <a:endCxn id="4" idx="3"/>
          </p:cNvCxnSpPr>
          <p:nvPr/>
        </p:nvCxnSpPr>
        <p:spPr bwMode="auto">
          <a:xfrm rot="10800000">
            <a:off x="6714545" y="2176616"/>
            <a:ext cx="648349" cy="860987"/>
          </a:xfrm>
          <a:prstGeom prst="bent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Gewinkelte Verbindung 39"/>
          <p:cNvCxnSpPr>
            <a:stCxn id="21" idx="1"/>
            <a:endCxn id="4" idx="3"/>
          </p:cNvCxnSpPr>
          <p:nvPr/>
        </p:nvCxnSpPr>
        <p:spPr bwMode="auto">
          <a:xfrm rot="10800000">
            <a:off x="6714544" y="2176616"/>
            <a:ext cx="480034" cy="1365043"/>
          </a:xfrm>
          <a:prstGeom prst="bentConnector3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itel 1"/>
          <p:cNvSpPr txBox="1">
            <a:spLocks/>
          </p:cNvSpPr>
          <p:nvPr/>
        </p:nvSpPr>
        <p:spPr>
          <a:xfrm>
            <a:off x="857250" y="277813"/>
            <a:ext cx="7429500" cy="11398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de-DE" kern="0" dirty="0" smtClean="0"/>
              <a:t>Item 6 (additional </a:t>
            </a:r>
            <a:r>
              <a:rPr lang="de-DE" kern="0" dirty="0" err="1" smtClean="0"/>
              <a:t>modules</a:t>
            </a:r>
            <a:r>
              <a:rPr lang="de-DE" kern="0" dirty="0"/>
              <a:t> </a:t>
            </a:r>
            <a:r>
              <a:rPr lang="de-DE" kern="0" dirty="0" err="1" smtClean="0"/>
              <a:t>for</a:t>
            </a:r>
            <a:r>
              <a:rPr lang="de-DE" kern="0" dirty="0" smtClean="0"/>
              <a:t> INS PS)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617701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60983" y="2853473"/>
            <a:ext cx="2883097" cy="64633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Intergrated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 Navigation</a:t>
            </a:r>
          </a:p>
          <a:p>
            <a:pPr algn="ctr"/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Display System (INS)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841747" y="2991973"/>
            <a:ext cx="2666114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Harmonised</a:t>
            </a:r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interface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18562" y="2000834"/>
            <a:ext cx="1112484" cy="36933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10000"/>
                  </a:schemeClr>
                </a:solidFill>
              </a:rPr>
              <a:t>NAVTEX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481119" y="3983514"/>
            <a:ext cx="1387367" cy="64633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Inmarsat</a:t>
            </a:r>
            <a:endParaRPr lang="de-DE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de-DE" dirty="0" err="1" smtClean="0">
                <a:solidFill>
                  <a:schemeClr val="accent4">
                    <a:lumMod val="10000"/>
                  </a:schemeClr>
                </a:solidFill>
              </a:rPr>
              <a:t>SafetyNET</a:t>
            </a:r>
            <a:endParaRPr lang="de-DE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8" name="Gerade Verbindung mit Pfeil 7"/>
          <p:cNvCxnSpPr>
            <a:stCxn id="4" idx="1"/>
            <a:endCxn id="3" idx="3"/>
          </p:cNvCxnSpPr>
          <p:nvPr/>
        </p:nvCxnSpPr>
        <p:spPr bwMode="auto">
          <a:xfrm flipH="1">
            <a:off x="3144080" y="3176639"/>
            <a:ext cx="2697667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Gerade Verbindung mit Pfeil 9"/>
          <p:cNvCxnSpPr>
            <a:stCxn id="5" idx="2"/>
            <a:endCxn id="4" idx="0"/>
          </p:cNvCxnSpPr>
          <p:nvPr/>
        </p:nvCxnSpPr>
        <p:spPr bwMode="auto">
          <a:xfrm>
            <a:off x="7174804" y="2370166"/>
            <a:ext cx="0" cy="62180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Gerade Verbindung mit Pfeil 11"/>
          <p:cNvCxnSpPr>
            <a:stCxn id="6" idx="0"/>
            <a:endCxn id="4" idx="2"/>
          </p:cNvCxnSpPr>
          <p:nvPr/>
        </p:nvCxnSpPr>
        <p:spPr bwMode="auto">
          <a:xfrm flipV="1">
            <a:off x="7174803" y="3361305"/>
            <a:ext cx="1" cy="62220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feld 12"/>
          <p:cNvSpPr txBox="1"/>
          <p:nvPr/>
        </p:nvSpPr>
        <p:spPr>
          <a:xfrm>
            <a:off x="4202574" y="2807307"/>
            <a:ext cx="1027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Display</a:t>
            </a:r>
            <a:endParaRPr lang="de-DE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857250" y="277813"/>
            <a:ext cx="7429500" cy="11398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de-DE" kern="0" dirty="0" smtClean="0"/>
              <a:t>Item 9 </a:t>
            </a:r>
            <a:r>
              <a:rPr lang="de-DE" kern="0" dirty="0" err="1" smtClean="0"/>
              <a:t>and</a:t>
            </a:r>
            <a:r>
              <a:rPr lang="de-DE" kern="0" dirty="0" smtClean="0"/>
              <a:t> 13 (</a:t>
            </a:r>
            <a:r>
              <a:rPr lang="de-DE" kern="0" dirty="0" err="1" smtClean="0"/>
              <a:t>interconnection</a:t>
            </a:r>
            <a:r>
              <a:rPr lang="de-DE" kern="0" dirty="0" smtClean="0"/>
              <a:t> </a:t>
            </a:r>
            <a:r>
              <a:rPr lang="de-DE" kern="0" dirty="0" err="1" smtClean="0"/>
              <a:t>and</a:t>
            </a:r>
            <a:r>
              <a:rPr lang="de-DE" kern="0" dirty="0" smtClean="0"/>
              <a:t> </a:t>
            </a:r>
            <a:r>
              <a:rPr lang="de-DE" kern="0" dirty="0" err="1" smtClean="0"/>
              <a:t>display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NAVTEX </a:t>
            </a:r>
            <a:r>
              <a:rPr lang="de-DE" kern="0" dirty="0" err="1" smtClean="0"/>
              <a:t>and</a:t>
            </a:r>
            <a:r>
              <a:rPr lang="de-DE" kern="0" dirty="0" smtClean="0"/>
              <a:t> </a:t>
            </a:r>
            <a:r>
              <a:rPr lang="de-DE" kern="0" dirty="0" err="1" smtClean="0"/>
              <a:t>SafetyNET</a:t>
            </a:r>
            <a:r>
              <a:rPr lang="de-DE" kern="0" dirty="0" smtClean="0"/>
              <a:t> on INS)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13047851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57250" y="277813"/>
            <a:ext cx="7429500" cy="11398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de-DE" kern="0" dirty="0" smtClean="0"/>
              <a:t>Item 28 (</a:t>
            </a:r>
            <a:r>
              <a:rPr lang="de-DE" kern="0" dirty="0" err="1" smtClean="0"/>
              <a:t>Develop</a:t>
            </a:r>
            <a:r>
              <a:rPr lang="de-DE" kern="0" dirty="0" smtClean="0"/>
              <a:t> </a:t>
            </a:r>
            <a:r>
              <a:rPr lang="de-DE" kern="0" dirty="0" err="1" smtClean="0"/>
              <a:t>Guidance</a:t>
            </a:r>
            <a:r>
              <a:rPr lang="de-DE" kern="0" dirty="0" smtClean="0"/>
              <a:t> on S-Mode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  <a:r>
              <a:rPr lang="de-DE" kern="0" dirty="0" err="1" smtClean="0"/>
              <a:t>navigational</a:t>
            </a:r>
            <a:r>
              <a:rPr lang="de-DE" kern="0" dirty="0" smtClean="0"/>
              <a:t> </a:t>
            </a:r>
            <a:r>
              <a:rPr lang="de-DE" kern="0" dirty="0" err="1" smtClean="0"/>
              <a:t>equipment</a:t>
            </a:r>
            <a:r>
              <a:rPr lang="de-DE" kern="0" dirty="0" smtClean="0"/>
              <a:t>)</a:t>
            </a:r>
            <a:endParaRPr lang="de-DE" kern="0" dirty="0"/>
          </a:p>
        </p:txBody>
      </p:sp>
      <p:pic>
        <p:nvPicPr>
          <p:cNvPr id="1026" name="Picture 2" descr="http://www.sperrymarine.com/sites/default/files/carousel-slides/VisionMaster_ECDIS_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1" y="1861653"/>
            <a:ext cx="8919038" cy="40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 bwMode="auto">
          <a:xfrm>
            <a:off x="742721" y="5337212"/>
            <a:ext cx="7566912" cy="360040"/>
          </a:xfrm>
          <a:prstGeom prst="rect">
            <a:avLst/>
          </a:prstGeom>
          <a:solidFill>
            <a:schemeClr val="tx1">
              <a:lumMod val="85000"/>
              <a:alpha val="49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de-DE" sz="1200" dirty="0">
                <a:solidFill>
                  <a:schemeClr val="accent4">
                    <a:lumMod val="10000"/>
                  </a:schemeClr>
                </a:solidFill>
              </a:rPr>
              <a:t>http://www.sperrymarine.com/sites/default/files/carousel-slides/VisionMaster_ECDIS_v3.jpg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6767748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57250" y="277813"/>
            <a:ext cx="7429500" cy="11398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r>
              <a:rPr lang="de-DE" kern="0" dirty="0" smtClean="0"/>
              <a:t>NIPWG </a:t>
            </a:r>
            <a:r>
              <a:rPr lang="de-DE" kern="0" dirty="0" err="1" smtClean="0"/>
              <a:t>involvement</a:t>
            </a:r>
            <a:endParaRPr lang="de-DE" kern="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51332"/>
              </p:ext>
            </p:extLst>
          </p:nvPr>
        </p:nvGraphicFramePr>
        <p:xfrm>
          <a:off x="683568" y="1397000"/>
          <a:ext cx="8136904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368152"/>
                <a:gridCol w="3456384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Item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Leader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Expected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outpt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NIPWG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rep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China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kern="0" dirty="0" smtClean="0"/>
                        <a:t>additional </a:t>
                      </a:r>
                      <a:r>
                        <a:rPr lang="de-DE" kern="0" dirty="0" err="1" smtClean="0"/>
                        <a:t>modules</a:t>
                      </a:r>
                      <a:r>
                        <a:rPr lang="de-DE" kern="0" dirty="0" smtClean="0"/>
                        <a:t> </a:t>
                      </a:r>
                      <a:r>
                        <a:rPr lang="de-DE" kern="0" dirty="0" err="1" smtClean="0"/>
                        <a:t>for</a:t>
                      </a:r>
                      <a:r>
                        <a:rPr lang="de-DE" kern="0" dirty="0" smtClean="0"/>
                        <a:t> INS PS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Norway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Harmonised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display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MSI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U.S.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Revision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several</a:t>
                      </a:r>
                      <a:r>
                        <a:rPr lang="de-DE" dirty="0" smtClean="0"/>
                        <a:t>  PS </a:t>
                      </a:r>
                      <a:r>
                        <a:rPr lang="de-DE" dirty="0" err="1" smtClean="0"/>
                        <a:t>to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implement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the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harmonised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display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NAVTEX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SafeyNET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messages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tdb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Guidance</a:t>
                      </a:r>
                      <a:r>
                        <a:rPr lang="de-DE" baseline="0" dirty="0" smtClean="0"/>
                        <a:t> on S-Mode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navigational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equipement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07504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Further IMO </a:t>
            </a:r>
            <a:r>
              <a:rPr lang="de-DE" dirty="0" err="1" smtClean="0"/>
              <a:t>proposals</a:t>
            </a:r>
            <a:r>
              <a:rPr lang="de-DE" dirty="0" smtClean="0"/>
              <a:t> :</a:t>
            </a:r>
          </a:p>
          <a:p>
            <a:r>
              <a:rPr lang="de-DE" dirty="0" smtClean="0"/>
              <a:t>NIPWG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S-Mode </a:t>
            </a:r>
            <a:r>
              <a:rPr lang="de-DE" dirty="0" err="1" smtClean="0"/>
              <a:t>should</a:t>
            </a:r>
            <a:r>
              <a:rPr lang="de-DE" dirty="0" smtClean="0"/>
              <a:t> also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in INS PS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0858716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IHO</Template>
  <TotalTime>0</TotalTime>
  <Words>190</Words>
  <Application>Microsoft Office PowerPoint</Application>
  <PresentationFormat>Bildschirmpräsentation (4:3)</PresentationFormat>
  <Paragraphs>48</Paragraphs>
  <Slides>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IHO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Ward</dc:creator>
  <cp:lastModifiedBy>Jens Schröder-Fürstenberg</cp:lastModifiedBy>
  <cp:revision>247</cp:revision>
  <cp:lastPrinted>2014-11-07T06:26:45Z</cp:lastPrinted>
  <dcterms:created xsi:type="dcterms:W3CDTF">2011-04-02T10:53:07Z</dcterms:created>
  <dcterms:modified xsi:type="dcterms:W3CDTF">2016-03-15T12:44:36Z</dcterms:modified>
</cp:coreProperties>
</file>