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4" r:id="rId3"/>
    <p:sldId id="268" r:id="rId4"/>
    <p:sldId id="326" r:id="rId5"/>
    <p:sldId id="327" r:id="rId6"/>
    <p:sldId id="323" r:id="rId7"/>
    <p:sldId id="325" r:id="rId8"/>
    <p:sldId id="328" r:id="rId9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77738" autoAdjust="0"/>
  </p:normalViewPr>
  <p:slideViewPr>
    <p:cSldViewPr>
      <p:cViewPr varScale="1">
        <p:scale>
          <a:sx n="93" d="100"/>
          <a:sy n="93" d="100"/>
        </p:scale>
        <p:origin x="21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635" y="-8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F104A-7F89-43E0-811F-840F98ADCE05}" type="datetimeFigureOut">
              <a:rPr lang="fr-FR" smtClean="0"/>
              <a:t>21/03/2016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C7635-91B3-498B-84A4-4AB0D960C0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228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C5DCB-2F53-4B16-ACDB-77161DCAC0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B4345-6BEE-42A4-BBA2-680621C3339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72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4345-6BEE-42A4-BBA2-680621C333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2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4345-6BEE-42A4-BBA2-680621C333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26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4345-6BEE-42A4-BBA2-680621C333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30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4345-6BEE-42A4-BBA2-680621C333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86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4345-6BEE-42A4-BBA2-680621C333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6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456" y="780379"/>
            <a:ext cx="729701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WWNWS 6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94FA4-1388-4A6B-86DE-D4BAE1A1AE3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WWNWS 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A2494FA4-1388-4A6B-86DE-D4BAE1A1AE3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456" y="780379"/>
            <a:ext cx="729701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Espace réservé du numéro de diapositive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94FA4-1388-4A6B-86DE-D4BAE1A1AE3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D9F39A0-A4DD-4EA4-BAC2-244F56B8DA61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WWNWS 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94FA4-1388-4A6B-86DE-D4BAE1A1AE3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WWNWS 6</a:t>
            </a:r>
            <a:endParaRPr lang="en-GB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D9F39A0-A4DD-4EA4-BAC2-244F56B8DA61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WWNWS 6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94FA4-1388-4A6B-86DE-D4BAE1A1AE3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WWNWS 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94FA4-1388-4A6B-86DE-D4BAE1A1AE3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WWNWS 7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A2494FA4-1388-4A6B-86DE-D4BAE1A1AE3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WWNWS 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A2494FA4-1388-4A6B-86DE-D4BAE1A1AE3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WWNWS 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A2494FA4-1388-4A6B-86DE-D4BAE1A1AE3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 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AU" dirty="0"/>
          </a:p>
        </p:txBody>
      </p:sp>
      <p:pic>
        <p:nvPicPr>
          <p:cNvPr id="1032" name="Picture 43" descr="IHO Colour-transparent-sm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 flipH="1">
            <a:off x="90659" y="6173965"/>
            <a:ext cx="437198" cy="5812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WWNWS 6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94FA4-1388-4A6B-86DE-D4BAE1A1AE3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60000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36023" y="1844824"/>
            <a:ext cx="8568951" cy="3960440"/>
          </a:xfrm>
        </p:spPr>
        <p:txBody>
          <a:bodyPr/>
          <a:lstStyle/>
          <a:p>
            <a:endParaRPr lang="en-AU" dirty="0"/>
          </a:p>
          <a:p>
            <a:r>
              <a:rPr lang="fr-FR" sz="5400" b="1" dirty="0">
                <a:effectLst/>
              </a:rPr>
              <a:t>S-124 </a:t>
            </a:r>
            <a:r>
              <a:rPr lang="fr-FR" sz="5400" b="1" dirty="0" err="1">
                <a:effectLst/>
              </a:rPr>
              <a:t>progress</a:t>
            </a:r>
            <a:endParaRPr lang="fr-FR" sz="5400" b="1" dirty="0">
              <a:effectLst/>
            </a:endParaRPr>
          </a:p>
          <a:p>
            <a:r>
              <a:rPr lang="en-US" sz="2400" dirty="0">
                <a:effectLst/>
              </a:rPr>
              <a:t>FRANCE (Yves Le Franc  S-124 CG leader)</a:t>
            </a:r>
            <a:endParaRPr lang="en-AU" sz="24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57042" y="277813"/>
            <a:ext cx="7429500" cy="91893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 algn="ctr"/>
            <a:r>
              <a:rPr lang="en-US" sz="4800" dirty="0"/>
              <a:t>Membership</a:t>
            </a:r>
            <a:endParaRPr lang="en-AU" sz="4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98305" y="1417638"/>
            <a:ext cx="7488237" cy="4530725"/>
          </a:xfrm>
          <a:prstGeom prst="rect">
            <a:avLst/>
          </a:prstGeom>
        </p:spPr>
        <p:txBody>
          <a:bodyPr/>
          <a:lstStyle>
            <a:lvl1pPr marL="355600" indent="-355600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18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0113" indent="-1841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5713" indent="-1778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9725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 algn="just"/>
            <a:r>
              <a:rPr lang="en-US" dirty="0">
                <a:effectLst/>
              </a:rPr>
              <a:t>Canada, Republic of Korea (</a:t>
            </a:r>
            <a:r>
              <a:rPr lang="en-US" dirty="0" err="1">
                <a:effectLst/>
              </a:rPr>
              <a:t>KHOA</a:t>
            </a:r>
            <a:r>
              <a:rPr lang="en-US" dirty="0">
                <a:effectLst/>
              </a:rPr>
              <a:t>) and </a:t>
            </a:r>
            <a:r>
              <a:rPr lang="en-US" dirty="0" err="1">
                <a:effectLst/>
              </a:rPr>
              <a:t>Jeppesen</a:t>
            </a:r>
            <a:r>
              <a:rPr lang="en-US" dirty="0">
                <a:effectLst/>
              </a:rPr>
              <a:t> joined the CG.</a:t>
            </a:r>
          </a:p>
          <a:p>
            <a:pPr lvl="1"/>
            <a:endParaRPr lang="fr-FR" dirty="0">
              <a:effectLst/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members are: Australia, Canada, Denmark (Danish Maritime Authority), France, Greece, Japan, Republic of Korea, New-Zealand, Norway, Sweden, Turkey, United-Kingdom, United States, CIRM,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Jeppesen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KRISO.</a:t>
            </a:r>
          </a:p>
          <a:p>
            <a:pPr lvl="1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66350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29500" cy="702915"/>
          </a:xfrm>
        </p:spPr>
        <p:txBody>
          <a:bodyPr/>
          <a:lstStyle/>
          <a:p>
            <a:pPr algn="ctr"/>
            <a:r>
              <a:rPr lang="fr-FR" sz="4800" dirty="0" err="1"/>
              <a:t>Activities</a:t>
            </a:r>
            <a:r>
              <a:rPr lang="fr-FR" sz="4800" dirty="0"/>
              <a:t> </a:t>
            </a:r>
            <a:r>
              <a:rPr lang="fr-FR" sz="4800" dirty="0" err="1"/>
              <a:t>since</a:t>
            </a:r>
            <a:r>
              <a:rPr lang="fr-FR" sz="4800" dirty="0"/>
              <a:t> NIPWG 1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01553"/>
            <a:ext cx="8640960" cy="831625"/>
          </a:xfrm>
        </p:spPr>
        <p:txBody>
          <a:bodyPr/>
          <a:lstStyle/>
          <a:p>
            <a:pPr algn="just"/>
            <a:r>
              <a:rPr lang="en-AU" dirty="0">
                <a:effectLst/>
              </a:rPr>
              <a:t>In 2015, </a:t>
            </a:r>
            <a:r>
              <a:rPr lang="en-GB" dirty="0">
                <a:effectLst/>
              </a:rPr>
              <a:t>DMA and </a:t>
            </a:r>
            <a:r>
              <a:rPr lang="fr-FR" dirty="0">
                <a:effectLst/>
              </a:rPr>
              <a:t>KRISO-</a:t>
            </a:r>
            <a:r>
              <a:rPr lang="fr-FR" dirty="0" err="1">
                <a:effectLst/>
              </a:rPr>
              <a:t>Jeppesen</a:t>
            </a:r>
            <a:r>
              <a:rPr lang="en-GB" dirty="0">
                <a:effectLst/>
              </a:rPr>
              <a:t> worked together to harmonize their data models for NWs (UML models) in accordance with S-100</a:t>
            </a:r>
            <a:endParaRPr lang="en-AU" dirty="0">
              <a:effectLst/>
            </a:endParaRPr>
          </a:p>
          <a:p>
            <a:pPr algn="just"/>
            <a:r>
              <a:rPr lang="en-AU" dirty="0">
                <a:effectLst/>
              </a:rPr>
              <a:t>The </a:t>
            </a:r>
            <a:r>
              <a:rPr lang="fr-FR" dirty="0">
                <a:effectLst/>
              </a:rPr>
              <a:t>first version of a </a:t>
            </a:r>
            <a:r>
              <a:rPr lang="fr-FR" dirty="0" err="1">
                <a:effectLst/>
              </a:rPr>
              <a:t>harmonized</a:t>
            </a:r>
            <a:r>
              <a:rPr lang="fr-FR" dirty="0">
                <a:effectLst/>
              </a:rPr>
              <a:t> model </a:t>
            </a:r>
            <a:r>
              <a:rPr lang="fr-FR" dirty="0" err="1">
                <a:effectLst/>
              </a:rPr>
              <a:t>was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presented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during</a:t>
            </a:r>
            <a:r>
              <a:rPr lang="fr-FR" dirty="0">
                <a:effectLst/>
              </a:rPr>
              <a:t> the S-124 CG meeting </a:t>
            </a:r>
            <a:r>
              <a:rPr lang="fr-FR" dirty="0" err="1">
                <a:effectLst/>
              </a:rPr>
              <a:t>held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just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after</a:t>
            </a:r>
            <a:r>
              <a:rPr lang="fr-FR" dirty="0">
                <a:effectLst/>
              </a:rPr>
              <a:t> WWNWS-SC meeting in Monaco (28 August 2015)</a:t>
            </a:r>
            <a:endParaRPr lang="fr-FR" b="1" dirty="0">
              <a:effectLst/>
            </a:endParaRPr>
          </a:p>
          <a:p>
            <a:pPr algn="just"/>
            <a:r>
              <a:rPr lang="fr-FR" dirty="0" err="1">
                <a:effectLst/>
              </a:rPr>
              <a:t>Jeppesen</a:t>
            </a:r>
            <a:r>
              <a:rPr lang="fr-FR" dirty="0">
                <a:effectLst/>
              </a:rPr>
              <a:t>-DMA-KRISO and France </a:t>
            </a:r>
            <a:r>
              <a:rPr lang="fr-FR" dirty="0" err="1">
                <a:effectLst/>
              </a:rPr>
              <a:t>iterated</a:t>
            </a:r>
            <a:r>
              <a:rPr lang="fr-FR" dirty="0">
                <a:effectLst/>
              </a:rPr>
              <a:t> on the model, </a:t>
            </a:r>
            <a:r>
              <a:rPr lang="fr-FR" dirty="0" err="1">
                <a:effectLst/>
              </a:rPr>
              <a:t>taking</a:t>
            </a:r>
            <a:r>
              <a:rPr lang="fr-FR" dirty="0">
                <a:effectLst/>
              </a:rPr>
              <a:t> in </a:t>
            </a:r>
            <a:r>
              <a:rPr lang="fr-FR" dirty="0" err="1">
                <a:effectLst/>
              </a:rPr>
              <a:t>account</a:t>
            </a:r>
            <a:r>
              <a:rPr lang="fr-FR" dirty="0">
                <a:effectLst/>
              </a:rPr>
              <a:t> a </a:t>
            </a:r>
            <a:r>
              <a:rPr lang="fr-FR" dirty="0" err="1">
                <a:effectLst/>
              </a:rPr>
              <a:t>serie</a:t>
            </a:r>
            <a:r>
              <a:rPr lang="fr-FR" dirty="0">
                <a:effectLst/>
              </a:rPr>
              <a:t> of </a:t>
            </a:r>
            <a:r>
              <a:rPr lang="fr-FR" dirty="0" err="1">
                <a:effectLst/>
              </a:rPr>
              <a:t>requirements</a:t>
            </a:r>
            <a:r>
              <a:rPr lang="fr-FR" dirty="0">
                <a:effectLst/>
              </a:rPr>
              <a:t> for new </a:t>
            </a:r>
            <a:r>
              <a:rPr lang="fr-FR" dirty="0" err="1">
                <a:effectLst/>
              </a:rPr>
              <a:t>functionalities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expected</a:t>
            </a:r>
            <a:r>
              <a:rPr lang="fr-FR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1506070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29500" cy="702915"/>
          </a:xfrm>
        </p:spPr>
        <p:txBody>
          <a:bodyPr/>
          <a:lstStyle/>
          <a:p>
            <a:pPr algn="ctr"/>
            <a:r>
              <a:rPr lang="fr-FR" sz="4800" dirty="0" err="1"/>
              <a:t>Activities</a:t>
            </a:r>
            <a:r>
              <a:rPr lang="fr-FR" sz="4800" dirty="0"/>
              <a:t> </a:t>
            </a:r>
            <a:r>
              <a:rPr lang="fr-FR" sz="4800" dirty="0" err="1"/>
              <a:t>since</a:t>
            </a:r>
            <a:r>
              <a:rPr lang="fr-FR" sz="4800" dirty="0"/>
              <a:t> NIPWG 1</a:t>
            </a:r>
            <a:endParaRPr lang="en-US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35645"/>
            <a:ext cx="8640960" cy="1473275"/>
          </a:xfrm>
        </p:spPr>
        <p:txBody>
          <a:bodyPr/>
          <a:lstStyle/>
          <a:p>
            <a:pPr algn="just"/>
            <a:r>
              <a:rPr lang="fr-FR" dirty="0">
                <a:effectLst/>
              </a:rPr>
              <a:t>The </a:t>
            </a:r>
            <a:r>
              <a:rPr lang="fr-FR" dirty="0" err="1">
                <a:effectLst/>
              </a:rPr>
              <a:t>outcome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will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be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reviewed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within</a:t>
            </a:r>
            <a:r>
              <a:rPr lang="fr-FR" dirty="0">
                <a:effectLst/>
              </a:rPr>
              <a:t> all the CG via a </a:t>
            </a:r>
            <a:r>
              <a:rPr lang="fr-FR" dirty="0" err="1">
                <a:effectLst/>
              </a:rPr>
              <a:t>coding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excercise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based</a:t>
            </a:r>
            <a:r>
              <a:rPr lang="fr-FR" dirty="0">
                <a:effectLst/>
              </a:rPr>
              <a:t> on real cases (1st </a:t>
            </a:r>
            <a:r>
              <a:rPr lang="fr-FR" dirty="0" err="1">
                <a:effectLst/>
              </a:rPr>
              <a:t>semester</a:t>
            </a:r>
            <a:r>
              <a:rPr lang="fr-FR" dirty="0">
                <a:effectLst/>
              </a:rPr>
              <a:t> 2016)</a:t>
            </a:r>
          </a:p>
          <a:p>
            <a:pPr algn="just"/>
            <a:r>
              <a:rPr lang="fr-FR" dirty="0">
                <a:effectLst/>
              </a:rPr>
              <a:t>A </a:t>
            </a:r>
            <a:r>
              <a:rPr lang="fr-FR" dirty="0" err="1">
                <a:effectLst/>
              </a:rPr>
              <a:t>draft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product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specification</a:t>
            </a:r>
            <a:r>
              <a:rPr lang="fr-FR" dirty="0">
                <a:effectLst/>
              </a:rPr>
              <a:t> has been </a:t>
            </a:r>
            <a:r>
              <a:rPr lang="fr-FR" dirty="0" err="1">
                <a:effectLst/>
              </a:rPr>
              <a:t>written</a:t>
            </a:r>
            <a:endParaRPr lang="en-US" dirty="0">
              <a:effectLst/>
            </a:endParaRPr>
          </a:p>
          <a:p>
            <a:pPr algn="just"/>
            <a:r>
              <a:rPr lang="en-US" dirty="0">
                <a:effectLst/>
              </a:rPr>
              <a:t>DMA offers that some of the testing of the model will take place into the </a:t>
            </a:r>
            <a:r>
              <a:rPr lang="en-US" dirty="0" err="1">
                <a:effectLst/>
              </a:rPr>
              <a:t>EfficienSea</a:t>
            </a:r>
            <a:r>
              <a:rPr lang="en-US" dirty="0">
                <a:effectLst/>
              </a:rPr>
              <a:t> 2 project (2015-2018)</a:t>
            </a:r>
          </a:p>
          <a:p>
            <a:pPr algn="just"/>
            <a:r>
              <a:rPr lang="fr-FR" dirty="0">
                <a:effectLst/>
              </a:rPr>
              <a:t>The scope of the S-124 </a:t>
            </a:r>
            <a:r>
              <a:rPr lang="fr-FR" dirty="0" err="1">
                <a:effectLst/>
              </a:rPr>
              <a:t>CG’s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work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was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presented</a:t>
            </a:r>
            <a:r>
              <a:rPr lang="fr-FR" dirty="0">
                <a:effectLst/>
              </a:rPr>
              <a:t> to </a:t>
            </a:r>
            <a:r>
              <a:rPr lang="fr-FR" dirty="0" err="1">
                <a:effectLst/>
              </a:rPr>
              <a:t>IALA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ENAV</a:t>
            </a:r>
            <a:r>
              <a:rPr lang="fr-FR" dirty="0">
                <a:effectLst/>
              </a:rPr>
              <a:t> 17 (</a:t>
            </a:r>
            <a:r>
              <a:rPr lang="fr-FR" dirty="0" err="1">
                <a:effectLst/>
              </a:rPr>
              <a:t>oct</a:t>
            </a:r>
            <a:r>
              <a:rPr lang="fr-FR" dirty="0">
                <a:effectLst/>
              </a:rPr>
              <a:t> 2015).</a:t>
            </a:r>
            <a:endParaRPr lang="en-AU" dirty="0">
              <a:effectLst/>
            </a:endParaRPr>
          </a:p>
          <a:p>
            <a:pPr algn="just"/>
            <a:endParaRPr lang="en-AU" sz="2400" dirty="0">
              <a:solidFill>
                <a:schemeClr val="tx1"/>
              </a:solidFill>
              <a:effectLst/>
            </a:endParaRPr>
          </a:p>
          <a:p>
            <a:pPr algn="just"/>
            <a:endParaRPr lang="en-AU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1439346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424936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The CG is refining the data model (application schema), taking into account requirements for digital NWs. Some requirements are derived from a draft scenario of the use of digital NWs. This scenario outlines solutions that meet the user needs and gaps.</a:t>
            </a:r>
          </a:p>
          <a:p>
            <a:pPr marL="0" indent="0" algn="just">
              <a:buNone/>
            </a:pPr>
            <a:r>
              <a:rPr lang="en-US" dirty="0"/>
              <a:t>A S-123 product is used in it.</a:t>
            </a:r>
          </a:p>
          <a:p>
            <a:pPr marL="0" indent="0" algn="just">
              <a:buNone/>
            </a:pPr>
            <a:r>
              <a:rPr lang="en-US" dirty="0"/>
              <a:t>The CG considers also the period of transition where a dual production of NWs (S-124 and current S-53) will exist.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7479133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effectLst/>
              </a:rPr>
              <a:t>S-124 needs data transmissions</a:t>
            </a:r>
          </a:p>
          <a:p>
            <a:pPr marL="0" indent="0" algn="just">
              <a:buNone/>
            </a:pPr>
            <a:r>
              <a:rPr lang="en-US" dirty="0">
                <a:effectLst/>
              </a:rPr>
              <a:t>The S-124 only deals with the NW itself, not with instructions for the different communication systems. However, there is a need of harmonized procedures for addressing NWs from coordinator to the different communication systems (different satellite systems, NAVDAT,…).</a:t>
            </a:r>
          </a:p>
        </p:txBody>
      </p:sp>
    </p:spTree>
    <p:extLst>
      <p:ext uri="{BB962C8B-B14F-4D97-AF65-F5344CB8AC3E}">
        <p14:creationId xmlns:p14="http://schemas.microsoft.com/office/powerpoint/2010/main" val="954790281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12068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Coordination with the work on the implementation of the e-navigation Strategy Implementation Plan</a:t>
            </a:r>
          </a:p>
          <a:p>
            <a:pPr algn="just"/>
            <a:r>
              <a:rPr lang="en-US" sz="2800" dirty="0">
                <a:effectLst/>
              </a:rPr>
              <a:t>The mandate and the work of the S-124 CG are in line.  </a:t>
            </a:r>
            <a:r>
              <a:rPr lang="en-US" sz="2800" dirty="0" err="1">
                <a:effectLst/>
              </a:rPr>
              <a:t>Cf</a:t>
            </a:r>
            <a:r>
              <a:rPr lang="en-US" sz="2800" dirty="0">
                <a:effectLst/>
              </a:rPr>
              <a:t> S-124 CG’s TOR:</a:t>
            </a:r>
          </a:p>
          <a:p>
            <a:pPr algn="just"/>
            <a:r>
              <a:rPr lang="en-US" sz="2800" i="1" dirty="0">
                <a:effectLst/>
              </a:rPr>
              <a:t>To develop an S-100 Product Specification and its component Feature and Portrayal Catalogues for Navigational Warnings (NW) to improve dissemination and integration within bridge systems and shore systems via a digital format. The Product Specification is expected to contribute to the technical infrastructure of the e-navigation as designed by IMO and to the modernization of the Global Maritime Distress and Safety Systems (GMDSS).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34972222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12068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NIPWG2 is invited to:</a:t>
            </a:r>
          </a:p>
          <a:p>
            <a:pPr algn="just"/>
            <a:r>
              <a:rPr lang="en-US" sz="2800" dirty="0">
                <a:effectLst/>
              </a:rPr>
              <a:t>Note the progress </a:t>
            </a:r>
            <a:r>
              <a:rPr lang="en-US" sz="2800" dirty="0" err="1">
                <a:effectLst/>
              </a:rPr>
              <a:t>reporded</a:t>
            </a:r>
            <a:r>
              <a:rPr lang="en-US" sz="2800" dirty="0">
                <a:effectLst/>
              </a:rPr>
              <a:t> in the paper NIPWG2-07.1 </a:t>
            </a:r>
          </a:p>
          <a:p>
            <a:pPr algn="just"/>
            <a:r>
              <a:rPr lang="en-US" sz="2800" dirty="0">
                <a:effectLst/>
              </a:rPr>
              <a:t>Provide comments.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1456880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</TotalTime>
  <Words>458</Words>
  <Application>Microsoft Office PowerPoint</Application>
  <PresentationFormat>Affichage à l'écran (4:3)</PresentationFormat>
  <Paragraphs>32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Wingdings</vt:lpstr>
      <vt:lpstr>IHO</vt:lpstr>
      <vt:lpstr>Présentation PowerPoint</vt:lpstr>
      <vt:lpstr>Présentation PowerPoint</vt:lpstr>
      <vt:lpstr>Activities since NIPWG 1</vt:lpstr>
      <vt:lpstr>Activities since NIPWG 1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Wyatt</dc:creator>
  <cp:lastModifiedBy>Alain Rouault</cp:lastModifiedBy>
  <cp:revision>150</cp:revision>
  <cp:lastPrinted>2016-02-19T16:07:44Z</cp:lastPrinted>
  <dcterms:created xsi:type="dcterms:W3CDTF">2014-07-14T12:51:46Z</dcterms:created>
  <dcterms:modified xsi:type="dcterms:W3CDTF">2016-03-21T13:52:26Z</dcterms:modified>
</cp:coreProperties>
</file>