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64" r:id="rId3"/>
    <p:sldId id="269" r:id="rId4"/>
    <p:sldId id="267" r:id="rId5"/>
    <p:sldId id="263" r:id="rId6"/>
    <p:sldId id="270" r:id="rId7"/>
    <p:sldId id="262" r:id="rId8"/>
    <p:sldId id="268"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B4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200" autoAdjust="0"/>
  </p:normalViewPr>
  <p:slideViewPr>
    <p:cSldViewPr>
      <p:cViewPr>
        <p:scale>
          <a:sx n="100" d="100"/>
          <a:sy n="100" d="100"/>
        </p:scale>
        <p:origin x="-522" y="522"/>
      </p:cViewPr>
      <p:guideLst>
        <p:guide orient="horz" pos="2160"/>
        <p:guide pos="288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70A17F-779E-41DE-BF18-5FE21AC62919}" type="datetimeFigureOut">
              <a:rPr lang="it-IT" smtClean="0"/>
              <a:t>22/10/2018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BB22DE-828B-463C-ACA1-FBE4D29C3F01}" type="slidenum">
              <a:rPr lang="it-IT" smtClean="0"/>
              <a:t>‹N›</a:t>
            </a:fld>
            <a:endParaRPr lang="it-IT"/>
          </a:p>
        </p:txBody>
      </p:sp>
    </p:spTree>
    <p:extLst>
      <p:ext uri="{BB962C8B-B14F-4D97-AF65-F5344CB8AC3E}">
        <p14:creationId xmlns:p14="http://schemas.microsoft.com/office/powerpoint/2010/main" val="202616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F6BB22DE-828B-463C-ACA1-FBE4D29C3F01}" type="slidenum">
              <a:rPr lang="it-IT" smtClean="0"/>
              <a:t>1</a:t>
            </a:fld>
            <a:endParaRPr lang="it-IT"/>
          </a:p>
        </p:txBody>
      </p:sp>
    </p:spTree>
    <p:extLst>
      <p:ext uri="{BB962C8B-B14F-4D97-AF65-F5344CB8AC3E}">
        <p14:creationId xmlns:p14="http://schemas.microsoft.com/office/powerpoint/2010/main" val="1818182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the </a:t>
            </a:r>
            <a:r>
              <a:rPr lang="it-IT" dirty="0" err="1" smtClean="0"/>
              <a:t>number</a:t>
            </a:r>
            <a:r>
              <a:rPr lang="it-IT" dirty="0" smtClean="0"/>
              <a:t> and the position of the </a:t>
            </a:r>
            <a:r>
              <a:rPr lang="it-IT" dirty="0" err="1" smtClean="0"/>
              <a:t>points</a:t>
            </a:r>
            <a:r>
              <a:rPr lang="it-IT" dirty="0" smtClean="0"/>
              <a:t> can </a:t>
            </a:r>
            <a:r>
              <a:rPr lang="it-IT" dirty="0" err="1" smtClean="0"/>
              <a:t>modify</a:t>
            </a:r>
            <a:r>
              <a:rPr lang="it-IT" dirty="0" smtClean="0"/>
              <a:t> </a:t>
            </a:r>
            <a:r>
              <a:rPr lang="it-IT" dirty="0" err="1" smtClean="0"/>
              <a:t>geometries</a:t>
            </a:r>
            <a:r>
              <a:rPr lang="it-IT" dirty="0" smtClean="0"/>
              <a:t> and </a:t>
            </a:r>
            <a:r>
              <a:rPr lang="it-IT" dirty="0" err="1" smtClean="0"/>
              <a:t>than</a:t>
            </a:r>
            <a:r>
              <a:rPr lang="it-IT" dirty="0" smtClean="0"/>
              <a:t> reduce or </a:t>
            </a:r>
            <a:r>
              <a:rPr lang="it-IT" dirty="0" err="1" smtClean="0"/>
              <a:t>increase</a:t>
            </a:r>
            <a:r>
              <a:rPr lang="it-IT" dirty="0" smtClean="0"/>
              <a:t>, </a:t>
            </a:r>
            <a:r>
              <a:rPr lang="it-IT" dirty="0" err="1" smtClean="0"/>
              <a:t>redisegn</a:t>
            </a:r>
            <a:r>
              <a:rPr lang="it-IT" dirty="0" smtClean="0"/>
              <a:t> the </a:t>
            </a:r>
            <a:r>
              <a:rPr lang="it-IT" dirty="0" err="1" smtClean="0"/>
              <a:t>polygon</a:t>
            </a:r>
            <a:r>
              <a:rPr lang="it-IT" dirty="0" smtClean="0"/>
              <a:t> </a:t>
            </a:r>
            <a:r>
              <a:rPr lang="it-IT" dirty="0" err="1" smtClean="0"/>
              <a:t>obtaining</a:t>
            </a:r>
            <a:r>
              <a:rPr lang="it-IT" dirty="0" smtClean="0"/>
              <a:t> a HILL </a:t>
            </a:r>
            <a:r>
              <a:rPr lang="it-IT" dirty="0" err="1" smtClean="0"/>
              <a:t>becomes</a:t>
            </a:r>
            <a:r>
              <a:rPr lang="it-IT" dirty="0" smtClean="0"/>
              <a:t> a SEAMOUNT, a RIDGE </a:t>
            </a:r>
            <a:r>
              <a:rPr lang="it-IT" dirty="0" err="1" smtClean="0"/>
              <a:t>becomes</a:t>
            </a:r>
            <a:r>
              <a:rPr lang="it-IT" dirty="0" smtClean="0"/>
              <a:t> a SEAMOUNT, a SEAMOUNT a KNOLL (i.e. </a:t>
            </a:r>
            <a:r>
              <a:rPr lang="it-IT" dirty="0" err="1" smtClean="0"/>
              <a:t>Shinai</a:t>
            </a:r>
            <a:r>
              <a:rPr lang="it-IT" dirty="0" smtClean="0"/>
              <a:t> Ridge </a:t>
            </a:r>
            <a:r>
              <a:rPr lang="it-IT" dirty="0" err="1" smtClean="0"/>
              <a:t>as</a:t>
            </a:r>
            <a:r>
              <a:rPr lang="it-IT" dirty="0" smtClean="0"/>
              <a:t> </a:t>
            </a:r>
            <a:r>
              <a:rPr lang="it-IT" dirty="0" err="1" smtClean="0"/>
              <a:t>Shinai</a:t>
            </a:r>
            <a:r>
              <a:rPr lang="it-IT" dirty="0" smtClean="0"/>
              <a:t> </a:t>
            </a:r>
            <a:r>
              <a:rPr lang="it-IT" dirty="0" err="1" smtClean="0"/>
              <a:t>Seamount</a:t>
            </a:r>
            <a:r>
              <a:rPr lang="it-IT" dirty="0" smtClean="0"/>
              <a:t> </a:t>
            </a:r>
            <a:r>
              <a:rPr lang="it-IT" dirty="0" err="1" smtClean="0"/>
              <a:t>modifying</a:t>
            </a:r>
            <a:r>
              <a:rPr lang="it-IT" dirty="0" smtClean="0"/>
              <a:t> the </a:t>
            </a:r>
            <a:r>
              <a:rPr lang="it-IT" dirty="0" err="1" smtClean="0"/>
              <a:t>polygon</a:t>
            </a:r>
            <a:r>
              <a:rPr lang="it-IT" dirty="0" smtClean="0"/>
              <a:t>; </a:t>
            </a:r>
            <a:r>
              <a:rPr lang="it-IT" dirty="0" err="1" smtClean="0"/>
              <a:t>Haka</a:t>
            </a:r>
            <a:r>
              <a:rPr lang="it-IT" dirty="0" smtClean="0"/>
              <a:t> Hill </a:t>
            </a:r>
            <a:r>
              <a:rPr lang="it-IT" dirty="0" err="1" smtClean="0"/>
              <a:t>as</a:t>
            </a:r>
            <a:r>
              <a:rPr lang="it-IT" dirty="0" smtClean="0"/>
              <a:t> a </a:t>
            </a:r>
            <a:r>
              <a:rPr lang="it-IT" dirty="0" err="1" smtClean="0"/>
              <a:t>Seamount</a:t>
            </a:r>
            <a:r>
              <a:rPr lang="it-IT" dirty="0" smtClean="0"/>
              <a:t>, </a:t>
            </a:r>
            <a:r>
              <a:rPr lang="it-IT" dirty="0" err="1" smtClean="0"/>
              <a:t>Jianfeng</a:t>
            </a:r>
            <a:r>
              <a:rPr lang="it-IT" dirty="0" smtClean="0"/>
              <a:t> </a:t>
            </a:r>
            <a:r>
              <a:rPr lang="it-IT" dirty="0" err="1" smtClean="0"/>
              <a:t>Seamount</a:t>
            </a:r>
            <a:r>
              <a:rPr lang="it-IT" dirty="0" smtClean="0"/>
              <a:t> </a:t>
            </a:r>
            <a:r>
              <a:rPr lang="it-IT" dirty="0" err="1" smtClean="0"/>
              <a:t>is</a:t>
            </a:r>
            <a:r>
              <a:rPr lang="it-IT" dirty="0" smtClean="0"/>
              <a:t> </a:t>
            </a:r>
            <a:r>
              <a:rPr lang="it-IT" dirty="0" err="1" smtClean="0"/>
              <a:t>accepted</a:t>
            </a:r>
            <a:r>
              <a:rPr lang="it-IT" dirty="0" smtClean="0"/>
              <a:t> </a:t>
            </a:r>
            <a:r>
              <a:rPr lang="it-IT" dirty="0" err="1" smtClean="0"/>
              <a:t>as</a:t>
            </a:r>
            <a:r>
              <a:rPr lang="it-IT" dirty="0" smtClean="0"/>
              <a:t> Knoll).</a:t>
            </a:r>
            <a:endParaRPr lang="en-US" dirty="0" smtClean="0"/>
          </a:p>
          <a:p>
            <a:endParaRPr lang="it-IT" dirty="0"/>
          </a:p>
        </p:txBody>
      </p:sp>
      <p:sp>
        <p:nvSpPr>
          <p:cNvPr id="4" name="Segnaposto numero diapositiva 3"/>
          <p:cNvSpPr>
            <a:spLocks noGrp="1"/>
          </p:cNvSpPr>
          <p:nvPr>
            <p:ph type="sldNum" sz="quarter" idx="10"/>
          </p:nvPr>
        </p:nvSpPr>
        <p:spPr/>
        <p:txBody>
          <a:bodyPr/>
          <a:lstStyle/>
          <a:p>
            <a:fld id="{F6BB22DE-828B-463C-ACA1-FBE4D29C3F01}" type="slidenum">
              <a:rPr lang="it-IT" smtClean="0"/>
              <a:t>2</a:t>
            </a:fld>
            <a:endParaRPr lang="it-IT"/>
          </a:p>
        </p:txBody>
      </p:sp>
    </p:spTree>
    <p:extLst>
      <p:ext uri="{BB962C8B-B14F-4D97-AF65-F5344CB8AC3E}">
        <p14:creationId xmlns:p14="http://schemas.microsoft.com/office/powerpoint/2010/main" val="181818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6BB22DE-828B-463C-ACA1-FBE4D29C3F01}" type="slidenum">
              <a:rPr lang="it-IT" smtClean="0"/>
              <a:t>3</a:t>
            </a:fld>
            <a:endParaRPr lang="it-IT"/>
          </a:p>
        </p:txBody>
      </p:sp>
    </p:spTree>
    <p:extLst>
      <p:ext uri="{BB962C8B-B14F-4D97-AF65-F5344CB8AC3E}">
        <p14:creationId xmlns:p14="http://schemas.microsoft.com/office/powerpoint/2010/main" val="1818182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6BB22DE-828B-463C-ACA1-FBE4D29C3F01}" type="slidenum">
              <a:rPr lang="it-IT" smtClean="0"/>
              <a:t>4</a:t>
            </a:fld>
            <a:endParaRPr lang="it-IT"/>
          </a:p>
        </p:txBody>
      </p:sp>
    </p:spTree>
    <p:extLst>
      <p:ext uri="{BB962C8B-B14F-4D97-AF65-F5344CB8AC3E}">
        <p14:creationId xmlns:p14="http://schemas.microsoft.com/office/powerpoint/2010/main" val="1818182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6BB22DE-828B-463C-ACA1-FBE4D29C3F01}" type="slidenum">
              <a:rPr lang="it-IT" smtClean="0"/>
              <a:t>5</a:t>
            </a:fld>
            <a:endParaRPr lang="it-IT"/>
          </a:p>
        </p:txBody>
      </p:sp>
    </p:spTree>
    <p:extLst>
      <p:ext uri="{BB962C8B-B14F-4D97-AF65-F5344CB8AC3E}">
        <p14:creationId xmlns:p14="http://schemas.microsoft.com/office/powerpoint/2010/main" val="1818182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6BB22DE-828B-463C-ACA1-FBE4D29C3F01}" type="slidenum">
              <a:rPr lang="it-IT" smtClean="0"/>
              <a:t>6</a:t>
            </a:fld>
            <a:endParaRPr lang="it-IT"/>
          </a:p>
        </p:txBody>
      </p:sp>
    </p:spTree>
    <p:extLst>
      <p:ext uri="{BB962C8B-B14F-4D97-AF65-F5344CB8AC3E}">
        <p14:creationId xmlns:p14="http://schemas.microsoft.com/office/powerpoint/2010/main" val="1818182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6BB22DE-828B-463C-ACA1-FBE4D29C3F01}" type="slidenum">
              <a:rPr lang="it-IT" smtClean="0"/>
              <a:t>7</a:t>
            </a:fld>
            <a:endParaRPr lang="it-IT"/>
          </a:p>
        </p:txBody>
      </p:sp>
    </p:spTree>
    <p:extLst>
      <p:ext uri="{BB962C8B-B14F-4D97-AF65-F5344CB8AC3E}">
        <p14:creationId xmlns:p14="http://schemas.microsoft.com/office/powerpoint/2010/main" val="1818182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6BB22DE-828B-463C-ACA1-FBE4D29C3F01}" type="slidenum">
              <a:rPr lang="it-IT" smtClean="0"/>
              <a:t>8</a:t>
            </a:fld>
            <a:endParaRPr lang="it-IT"/>
          </a:p>
        </p:txBody>
      </p:sp>
    </p:spTree>
    <p:extLst>
      <p:ext uri="{BB962C8B-B14F-4D97-AF65-F5344CB8AC3E}">
        <p14:creationId xmlns:p14="http://schemas.microsoft.com/office/powerpoint/2010/main" val="66628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6189C13-4FC2-49E2-8ED1-5F3FA0D8840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154475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189C13-4FC2-49E2-8ED1-5F3FA0D8840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283137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189C13-4FC2-49E2-8ED1-5F3FA0D8840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227474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189C13-4FC2-49E2-8ED1-5F3FA0D8840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3192455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6189C13-4FC2-49E2-8ED1-5F3FA0D8840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265057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6189C13-4FC2-49E2-8ED1-5F3FA0D8840A}" type="datetimeFigureOut">
              <a:rPr lang="it-IT" smtClean="0"/>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4108121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6189C13-4FC2-49E2-8ED1-5F3FA0D8840A}" type="datetimeFigureOut">
              <a:rPr lang="it-IT" smtClean="0"/>
              <a:t>22/10/2018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43634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6189C13-4FC2-49E2-8ED1-5F3FA0D8840A}" type="datetimeFigureOut">
              <a:rPr lang="it-IT" smtClean="0"/>
              <a:t>22/10/2018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101099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6189C13-4FC2-49E2-8ED1-5F3FA0D8840A}" type="datetimeFigureOut">
              <a:rPr lang="it-IT" smtClean="0"/>
              <a:t>22/10/2018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3439061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6189C13-4FC2-49E2-8ED1-5F3FA0D8840A}" type="datetimeFigureOut">
              <a:rPr lang="it-IT" smtClean="0"/>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3684740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6189C13-4FC2-49E2-8ED1-5F3FA0D8840A}" type="datetimeFigureOut">
              <a:rPr lang="it-IT" smtClean="0"/>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858ECE-D646-45FD-9A16-EACAD0DF68DF}" type="slidenum">
              <a:rPr lang="it-IT" smtClean="0"/>
              <a:t>‹N›</a:t>
            </a:fld>
            <a:endParaRPr lang="it-IT"/>
          </a:p>
        </p:txBody>
      </p:sp>
    </p:spTree>
    <p:extLst>
      <p:ext uri="{BB962C8B-B14F-4D97-AF65-F5344CB8AC3E}">
        <p14:creationId xmlns:p14="http://schemas.microsoft.com/office/powerpoint/2010/main" val="339887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89C13-4FC2-49E2-8ED1-5F3FA0D8840A}" type="datetimeFigureOut">
              <a:rPr lang="it-IT" smtClean="0"/>
              <a:t>22/10/2018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58ECE-D646-45FD-9A16-EACAD0DF68DF}" type="slidenum">
              <a:rPr lang="it-IT" smtClean="0"/>
              <a:t>‹N›</a:t>
            </a:fld>
            <a:endParaRPr lang="it-IT"/>
          </a:p>
        </p:txBody>
      </p:sp>
    </p:spTree>
    <p:extLst>
      <p:ext uri="{BB962C8B-B14F-4D97-AF65-F5344CB8AC3E}">
        <p14:creationId xmlns:p14="http://schemas.microsoft.com/office/powerpoint/2010/main" val="3678868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0" y="-27384"/>
            <a:ext cx="9144000" cy="507831"/>
          </a:xfrm>
          <a:prstGeom prst="rect">
            <a:avLst/>
          </a:prstGeom>
          <a:solidFill>
            <a:schemeClr val="bg1"/>
          </a:solidFill>
        </p:spPr>
        <p:txBody>
          <a:bodyPr wrap="square" rtlCol="0">
            <a:spAutoFit/>
          </a:bodyPr>
          <a:lstStyle/>
          <a:p>
            <a:pPr algn="ctr"/>
            <a:endParaRPr lang="it-IT" sz="300" b="1" dirty="0" smtClean="0"/>
          </a:p>
          <a:p>
            <a:pPr algn="ctr"/>
            <a:r>
              <a:rPr lang="it-IT" sz="1600" b="1" dirty="0" smtClean="0"/>
              <a:t>31 SCUFN Meeting    –    23-27 </a:t>
            </a:r>
            <a:r>
              <a:rPr lang="it-IT" sz="1600" b="1" dirty="0" err="1" smtClean="0"/>
              <a:t>September</a:t>
            </a:r>
            <a:r>
              <a:rPr lang="it-IT" sz="1600" b="1" dirty="0" smtClean="0"/>
              <a:t> 2018, Wellington</a:t>
            </a:r>
          </a:p>
          <a:p>
            <a:pPr algn="ctr"/>
            <a:r>
              <a:rPr lang="it-IT" sz="800" b="1" dirty="0" smtClean="0"/>
              <a:t>	</a:t>
            </a:r>
            <a:endParaRPr lang="it-IT" sz="800" dirty="0" smtClean="0"/>
          </a:p>
        </p:txBody>
      </p:sp>
      <p:cxnSp>
        <p:nvCxnSpPr>
          <p:cNvPr id="14" name="Connettore 1 13"/>
          <p:cNvCxnSpPr/>
          <p:nvPr/>
        </p:nvCxnSpPr>
        <p:spPr>
          <a:xfrm>
            <a:off x="0" y="4847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0" y="476672"/>
            <a:ext cx="9144000" cy="646331"/>
          </a:xfrm>
          <a:prstGeom prst="rect">
            <a:avLst/>
          </a:prstGeom>
          <a:noFill/>
          <a:ln w="19050">
            <a:solidFill>
              <a:schemeClr val="accent1"/>
            </a:solidFill>
          </a:ln>
        </p:spPr>
        <p:txBody>
          <a:bodyPr wrap="square" rtlCol="0">
            <a:spAutoFit/>
          </a:bodyPr>
          <a:lstStyle/>
          <a:p>
            <a:r>
              <a:rPr lang="it-IT" dirty="0" err="1" smtClean="0"/>
              <a:t>Decision</a:t>
            </a:r>
            <a:r>
              <a:rPr lang="it-IT" dirty="0" smtClean="0"/>
              <a:t> </a:t>
            </a:r>
            <a:r>
              <a:rPr lang="it-IT" dirty="0" err="1" smtClean="0"/>
              <a:t>making</a:t>
            </a:r>
            <a:r>
              <a:rPr lang="it-IT" dirty="0" smtClean="0"/>
              <a:t> of SCUFN – </a:t>
            </a:r>
            <a:r>
              <a:rPr lang="it-IT" i="1" dirty="0" err="1" smtClean="0"/>
              <a:t>Repository</a:t>
            </a:r>
            <a:r>
              <a:rPr lang="it-IT" i="1" dirty="0" smtClean="0"/>
              <a:t> of </a:t>
            </a:r>
            <a:r>
              <a:rPr lang="it-IT" i="1" dirty="0" err="1" smtClean="0"/>
              <a:t>typical</a:t>
            </a:r>
            <a:r>
              <a:rPr lang="it-IT" i="1" dirty="0" smtClean="0"/>
              <a:t> </a:t>
            </a:r>
            <a:r>
              <a:rPr lang="it-IT" i="1" dirty="0" err="1" smtClean="0"/>
              <a:t>cases</a:t>
            </a:r>
            <a:endParaRPr lang="it-IT" i="1" dirty="0" smtClean="0"/>
          </a:p>
          <a:p>
            <a:r>
              <a:rPr lang="it-IT" b="1" dirty="0" smtClean="0"/>
              <a:t>SCUFN31-03.3A</a:t>
            </a:r>
            <a:r>
              <a:rPr lang="it-IT" dirty="0" smtClean="0"/>
              <a:t> Follow-up on Action SCUFN30/08     </a:t>
            </a:r>
            <a:r>
              <a:rPr lang="it-IT" sz="1400" dirty="0" smtClean="0"/>
              <a:t>Hans </a:t>
            </a:r>
            <a:r>
              <a:rPr lang="it-IT" sz="1400" dirty="0" err="1" smtClean="0"/>
              <a:t>Werner</a:t>
            </a:r>
            <a:r>
              <a:rPr lang="it-IT" sz="1400" dirty="0" smtClean="0"/>
              <a:t> SHENKE, </a:t>
            </a:r>
            <a:r>
              <a:rPr lang="it-IT" sz="1400" dirty="0" err="1" smtClean="0"/>
              <a:t>Hyun</a:t>
            </a:r>
            <a:r>
              <a:rPr lang="it-IT" sz="1400" dirty="0" err="1"/>
              <a:t>-</a:t>
            </a:r>
            <a:r>
              <a:rPr lang="it-IT" sz="1400" dirty="0" err="1" smtClean="0"/>
              <a:t>Chul</a:t>
            </a:r>
            <a:r>
              <a:rPr lang="it-IT" sz="1400" dirty="0" smtClean="0"/>
              <a:t> HAN &amp; Roberta IVALDI </a:t>
            </a:r>
          </a:p>
        </p:txBody>
      </p: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44624"/>
            <a:ext cx="308176" cy="404664"/>
          </a:xfrm>
          <a:prstGeom prst="rect">
            <a:avLst/>
          </a:prstGeom>
        </p:spPr>
      </p:pic>
      <p:pic>
        <p:nvPicPr>
          <p:cNvPr id="25" name="Immagin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9816" y="44624"/>
            <a:ext cx="337431" cy="365550"/>
          </a:xfrm>
          <a:prstGeom prst="rect">
            <a:avLst/>
          </a:prstGeom>
        </p:spPr>
      </p:pic>
      <p:sp>
        <p:nvSpPr>
          <p:cNvPr id="8" name="Rettangolo 7"/>
          <p:cNvSpPr/>
          <p:nvPr/>
        </p:nvSpPr>
        <p:spPr>
          <a:xfrm>
            <a:off x="323528" y="1458064"/>
            <a:ext cx="8496944" cy="5355312"/>
          </a:xfrm>
          <a:prstGeom prst="rect">
            <a:avLst/>
          </a:prstGeom>
        </p:spPr>
        <p:txBody>
          <a:bodyPr wrap="square">
            <a:spAutoFit/>
          </a:bodyPr>
          <a:lstStyle/>
          <a:p>
            <a:pPr marL="285750" indent="-285750">
              <a:buFont typeface="Arial" pitchFamily="34" charset="0"/>
              <a:buChar char="•"/>
            </a:pPr>
            <a:r>
              <a:rPr lang="en-US" dirty="0" smtClean="0"/>
              <a:t>The </a:t>
            </a:r>
            <a:r>
              <a:rPr lang="en-US" b="1" dirty="0" smtClean="0"/>
              <a:t>GEBCO Sub-Committee on Undersea Feature Names </a:t>
            </a:r>
            <a:r>
              <a:rPr lang="en-US" dirty="0" smtClean="0"/>
              <a:t>(SCUFN) maintains and makes available a digital gazetteer of the names, generic feature type and geographic position of features on the seafloor.</a:t>
            </a:r>
            <a:br>
              <a:rPr lang="en-US" dirty="0" smtClean="0"/>
            </a:br>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smtClean="0"/>
          </a:p>
          <a:p>
            <a:pPr algn="just"/>
            <a:r>
              <a:rPr lang="en-US" dirty="0"/>
              <a:t/>
            </a:r>
            <a:br>
              <a:rPr lang="en-US" dirty="0"/>
            </a:br>
            <a:r>
              <a:rPr lang="en-US" dirty="0"/>
              <a:t>In </a:t>
            </a:r>
            <a:r>
              <a:rPr lang="en-US" dirty="0" smtClean="0"/>
              <a:t>order to achieve consistent naming on bathymetric maps and nautical charts, assist </a:t>
            </a:r>
            <a:r>
              <a:rPr lang="en-US" dirty="0"/>
              <a:t>and encourage further participation </a:t>
            </a:r>
            <a:r>
              <a:rPr lang="en-US" dirty="0" smtClean="0"/>
              <a:t>in a uniform policy for the handling of geographical names and the </a:t>
            </a:r>
            <a:r>
              <a:rPr lang="en-US" dirty="0" err="1" smtClean="0"/>
              <a:t>standardisation</a:t>
            </a:r>
            <a:r>
              <a:rPr lang="en-US" dirty="0" smtClean="0"/>
              <a:t> of undersea feature names, </a:t>
            </a:r>
            <a:r>
              <a:rPr lang="en-US" dirty="0"/>
              <a:t>GEBCO SCUFN has creating a technical reference manual, a </a:t>
            </a:r>
            <a:r>
              <a:rPr lang="en-US" b="1" dirty="0" smtClean="0"/>
              <a:t>COOK BOOK</a:t>
            </a:r>
            <a:r>
              <a:rPr lang="en-US" dirty="0" smtClean="0"/>
              <a:t>, </a:t>
            </a:r>
            <a:r>
              <a:rPr lang="en-US" dirty="0"/>
              <a:t>on how to build and maintain a digital </a:t>
            </a:r>
            <a:r>
              <a:rPr lang="en-US" dirty="0" smtClean="0"/>
              <a:t>Gazetteer </a:t>
            </a:r>
            <a:r>
              <a:rPr lang="en-US" dirty="0"/>
              <a:t>of </a:t>
            </a:r>
            <a:r>
              <a:rPr lang="en-US" dirty="0" smtClean="0"/>
              <a:t>Undersea Feature Names with a </a:t>
            </a:r>
            <a:r>
              <a:rPr lang="en-US" i="1" u="sng" dirty="0" smtClean="0"/>
              <a:t>repository of typical cases</a:t>
            </a:r>
            <a:r>
              <a:rPr lang="en-US" dirty="0" smtClean="0"/>
              <a:t>. </a:t>
            </a:r>
          </a:p>
        </p:txBody>
      </p:sp>
      <p:sp>
        <p:nvSpPr>
          <p:cNvPr id="11" name="Rettangolo 10"/>
          <p:cNvSpPr/>
          <p:nvPr/>
        </p:nvSpPr>
        <p:spPr>
          <a:xfrm>
            <a:off x="4965488" y="2575937"/>
            <a:ext cx="2106667" cy="1077218"/>
          </a:xfrm>
          <a:prstGeom prst="rect">
            <a:avLst/>
          </a:prstGeom>
          <a:solidFill>
            <a:srgbClr val="FFFF00"/>
          </a:solidFill>
          <a:ln>
            <a:solidFill>
              <a:schemeClr val="accent1"/>
            </a:solidFill>
          </a:ln>
        </p:spPr>
        <p:txBody>
          <a:bodyPr wrap="none">
            <a:spAutoFit/>
          </a:bodyPr>
          <a:lstStyle/>
          <a:p>
            <a:pPr lvl="0" algn="just"/>
            <a:r>
              <a:rPr lang="en-US" sz="4800" dirty="0" smtClean="0">
                <a:solidFill>
                  <a:prstClr val="black"/>
                </a:solidFill>
              </a:rPr>
              <a:t>IHO B-8</a:t>
            </a:r>
          </a:p>
          <a:p>
            <a:pPr lvl="0" algn="just"/>
            <a:endParaRPr lang="en-US" sz="1600" dirty="0">
              <a:solidFill>
                <a:prstClr val="black"/>
              </a:solidFill>
            </a:endParaRPr>
          </a:p>
        </p:txBody>
      </p:sp>
      <p:sp>
        <p:nvSpPr>
          <p:cNvPr id="13" name="Rettangolo 12"/>
          <p:cNvSpPr/>
          <p:nvPr/>
        </p:nvSpPr>
        <p:spPr>
          <a:xfrm>
            <a:off x="7092280" y="2575937"/>
            <a:ext cx="1728192" cy="1077218"/>
          </a:xfrm>
          <a:prstGeom prst="rect">
            <a:avLst/>
          </a:prstGeom>
          <a:solidFill>
            <a:srgbClr val="8EB4E3">
              <a:alpha val="20000"/>
            </a:srgbClr>
          </a:solidFill>
          <a:ln>
            <a:solidFill>
              <a:schemeClr val="accent1"/>
            </a:solidFill>
          </a:ln>
        </p:spPr>
        <p:txBody>
          <a:bodyPr wrap="square">
            <a:spAutoFit/>
          </a:bodyPr>
          <a:lstStyle/>
          <a:p>
            <a:pPr lvl="0" algn="just"/>
            <a:r>
              <a:rPr lang="en-US" sz="1600" b="1" dirty="0" smtClean="0">
                <a:solidFill>
                  <a:prstClr val="black"/>
                </a:solidFill>
              </a:rPr>
              <a:t>I</a:t>
            </a:r>
            <a:r>
              <a:rPr lang="en-US" sz="1600" b="1" dirty="0" smtClean="0"/>
              <a:t>HO-IOC </a:t>
            </a:r>
            <a:r>
              <a:rPr lang="en-US" sz="1600" b="1" dirty="0"/>
              <a:t>GEBCO Gazetteer of Undersea Feature </a:t>
            </a:r>
            <a:r>
              <a:rPr lang="en-US" sz="1600" b="1" dirty="0" smtClean="0"/>
              <a:t>Names</a:t>
            </a:r>
            <a:endParaRPr lang="en-US" sz="4800" b="1" dirty="0">
              <a:solidFill>
                <a:prstClr val="black"/>
              </a:solidFill>
            </a:endParaRPr>
          </a:p>
        </p:txBody>
      </p:sp>
      <p:sp>
        <p:nvSpPr>
          <p:cNvPr id="15" name="Rettangolo 14"/>
          <p:cNvSpPr/>
          <p:nvPr/>
        </p:nvSpPr>
        <p:spPr>
          <a:xfrm>
            <a:off x="323528" y="2578839"/>
            <a:ext cx="2106667" cy="1077218"/>
          </a:xfrm>
          <a:prstGeom prst="rect">
            <a:avLst/>
          </a:prstGeom>
          <a:solidFill>
            <a:schemeClr val="tx2">
              <a:lumMod val="60000"/>
              <a:lumOff val="40000"/>
            </a:schemeClr>
          </a:solidFill>
          <a:ln>
            <a:solidFill>
              <a:schemeClr val="accent1"/>
            </a:solidFill>
          </a:ln>
        </p:spPr>
        <p:txBody>
          <a:bodyPr wrap="none">
            <a:spAutoFit/>
          </a:bodyPr>
          <a:lstStyle/>
          <a:p>
            <a:pPr lvl="0" algn="just"/>
            <a:r>
              <a:rPr lang="en-US" sz="4800" dirty="0" smtClean="0">
                <a:solidFill>
                  <a:prstClr val="black"/>
                </a:solidFill>
              </a:rPr>
              <a:t>IHO B-6</a:t>
            </a:r>
          </a:p>
          <a:p>
            <a:pPr lvl="0" algn="just"/>
            <a:endParaRPr lang="en-US" sz="1600" dirty="0">
              <a:solidFill>
                <a:prstClr val="black"/>
              </a:solidFill>
            </a:endParaRPr>
          </a:p>
        </p:txBody>
      </p:sp>
      <p:sp>
        <p:nvSpPr>
          <p:cNvPr id="16" name="Rettangolo 15"/>
          <p:cNvSpPr/>
          <p:nvPr/>
        </p:nvSpPr>
        <p:spPr>
          <a:xfrm>
            <a:off x="2443660" y="2575937"/>
            <a:ext cx="2081410" cy="1031051"/>
          </a:xfrm>
          <a:prstGeom prst="rect">
            <a:avLst/>
          </a:prstGeom>
          <a:solidFill>
            <a:srgbClr val="8EB4E3">
              <a:alpha val="38824"/>
            </a:srgbClr>
          </a:solidFill>
          <a:ln>
            <a:solidFill>
              <a:schemeClr val="accent1"/>
            </a:solidFill>
          </a:ln>
        </p:spPr>
        <p:txBody>
          <a:bodyPr wrap="square">
            <a:spAutoFit/>
          </a:bodyPr>
          <a:lstStyle/>
          <a:p>
            <a:pPr lvl="0" algn="just"/>
            <a:r>
              <a:rPr lang="en-US" sz="1600" b="1" dirty="0" smtClean="0">
                <a:solidFill>
                  <a:prstClr val="black"/>
                </a:solidFill>
              </a:rPr>
              <a:t>Standardization </a:t>
            </a:r>
            <a:r>
              <a:rPr lang="en-US" sz="1600" b="1" dirty="0" smtClean="0"/>
              <a:t>of </a:t>
            </a:r>
            <a:r>
              <a:rPr lang="en-US" sz="1600" b="1" dirty="0"/>
              <a:t>Undersea Feature </a:t>
            </a:r>
            <a:r>
              <a:rPr lang="en-US" sz="1600" b="1" dirty="0" smtClean="0"/>
              <a:t>Names </a:t>
            </a:r>
            <a:r>
              <a:rPr lang="en-US" sz="1600" dirty="0" smtClean="0"/>
              <a:t>– </a:t>
            </a:r>
            <a:r>
              <a:rPr lang="en-US" sz="1300" dirty="0" smtClean="0"/>
              <a:t>Guidelines proposal form terminology</a:t>
            </a:r>
            <a:endParaRPr lang="en-US" sz="1300" dirty="0">
              <a:solidFill>
                <a:prstClr val="black"/>
              </a:solidFill>
            </a:endParaRPr>
          </a:p>
        </p:txBody>
      </p:sp>
      <p:sp>
        <p:nvSpPr>
          <p:cNvPr id="17" name="Rettangolo 16"/>
          <p:cNvSpPr/>
          <p:nvPr/>
        </p:nvSpPr>
        <p:spPr>
          <a:xfrm>
            <a:off x="2987824" y="3984644"/>
            <a:ext cx="2740174" cy="707886"/>
          </a:xfrm>
          <a:prstGeom prst="rect">
            <a:avLst/>
          </a:prstGeom>
          <a:solidFill>
            <a:srgbClr val="0070C0"/>
          </a:solidFill>
          <a:ln>
            <a:solidFill>
              <a:schemeClr val="accent1"/>
            </a:solidFill>
          </a:ln>
        </p:spPr>
        <p:txBody>
          <a:bodyPr wrap="none">
            <a:spAutoFit/>
          </a:bodyPr>
          <a:lstStyle/>
          <a:p>
            <a:pPr lvl="0" algn="just"/>
            <a:r>
              <a:rPr lang="en-US" sz="4000" dirty="0" smtClean="0">
                <a:solidFill>
                  <a:prstClr val="black"/>
                </a:solidFill>
                <a:effectLst>
                  <a:outerShdw blurRad="38100" dist="38100" dir="2700000" algn="tl">
                    <a:srgbClr val="000000">
                      <a:alpha val="43137"/>
                    </a:srgbClr>
                  </a:outerShdw>
                </a:effectLst>
              </a:rPr>
              <a:t>COOK BOOK</a:t>
            </a:r>
          </a:p>
        </p:txBody>
      </p:sp>
      <p:sp>
        <p:nvSpPr>
          <p:cNvPr id="4" name="Freccia circolare a destra 3"/>
          <p:cNvSpPr/>
          <p:nvPr/>
        </p:nvSpPr>
        <p:spPr>
          <a:xfrm rot="18251973">
            <a:off x="1594301" y="3443321"/>
            <a:ext cx="891261" cy="18605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8" name="Freccia circolare a destra 17"/>
          <p:cNvSpPr/>
          <p:nvPr/>
        </p:nvSpPr>
        <p:spPr>
          <a:xfrm rot="13775873">
            <a:off x="6009432" y="3452066"/>
            <a:ext cx="891261" cy="1860562"/>
          </a:xfrm>
          <a:prstGeom prst="curved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Rettangolo 4"/>
          <p:cNvSpPr/>
          <p:nvPr/>
        </p:nvSpPr>
        <p:spPr>
          <a:xfrm>
            <a:off x="2987824" y="4694900"/>
            <a:ext cx="2740174" cy="369332"/>
          </a:xfrm>
          <a:prstGeom prst="rect">
            <a:avLst/>
          </a:prstGeom>
        </p:spPr>
        <p:txBody>
          <a:bodyPr wrap="square">
            <a:spAutoFit/>
          </a:bodyPr>
          <a:lstStyle/>
          <a:p>
            <a:r>
              <a:rPr lang="en-US" b="1" dirty="0" smtClean="0"/>
              <a:t>Repository </a:t>
            </a:r>
            <a:r>
              <a:rPr lang="en-US" b="1" dirty="0"/>
              <a:t>of typical cases</a:t>
            </a:r>
            <a:endParaRPr lang="it-IT" b="1" dirty="0"/>
          </a:p>
        </p:txBody>
      </p:sp>
    </p:spTree>
    <p:extLst>
      <p:ext uri="{BB962C8B-B14F-4D97-AF65-F5344CB8AC3E}">
        <p14:creationId xmlns:p14="http://schemas.microsoft.com/office/powerpoint/2010/main" val="3372035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0" y="-27384"/>
            <a:ext cx="9144000" cy="507831"/>
          </a:xfrm>
          <a:prstGeom prst="rect">
            <a:avLst/>
          </a:prstGeom>
          <a:solidFill>
            <a:schemeClr val="bg1"/>
          </a:solidFill>
        </p:spPr>
        <p:txBody>
          <a:bodyPr wrap="square" rtlCol="0">
            <a:spAutoFit/>
          </a:bodyPr>
          <a:lstStyle/>
          <a:p>
            <a:pPr algn="ctr"/>
            <a:endParaRPr lang="it-IT" sz="300" b="1" dirty="0" smtClean="0"/>
          </a:p>
          <a:p>
            <a:pPr algn="ctr"/>
            <a:r>
              <a:rPr lang="it-IT" sz="1600" b="1" dirty="0" smtClean="0"/>
              <a:t>31 SCUFN Meeting    –    23-27 </a:t>
            </a:r>
            <a:r>
              <a:rPr lang="it-IT" sz="1600" b="1" dirty="0" err="1" smtClean="0"/>
              <a:t>September</a:t>
            </a:r>
            <a:r>
              <a:rPr lang="it-IT" sz="1600" b="1" dirty="0" smtClean="0"/>
              <a:t> 2018, Wellington</a:t>
            </a:r>
          </a:p>
          <a:p>
            <a:pPr algn="ctr"/>
            <a:r>
              <a:rPr lang="it-IT" sz="800" b="1" dirty="0" smtClean="0"/>
              <a:t>	</a:t>
            </a:r>
            <a:endParaRPr lang="it-IT" sz="800" dirty="0" smtClean="0"/>
          </a:p>
        </p:txBody>
      </p:sp>
      <p:cxnSp>
        <p:nvCxnSpPr>
          <p:cNvPr id="14" name="Connettore 1 13"/>
          <p:cNvCxnSpPr/>
          <p:nvPr/>
        </p:nvCxnSpPr>
        <p:spPr>
          <a:xfrm>
            <a:off x="0" y="4847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0" y="476672"/>
            <a:ext cx="9144000" cy="646331"/>
          </a:xfrm>
          <a:prstGeom prst="rect">
            <a:avLst/>
          </a:prstGeom>
          <a:noFill/>
          <a:ln w="19050">
            <a:solidFill>
              <a:schemeClr val="accent1"/>
            </a:solidFill>
          </a:ln>
        </p:spPr>
        <p:txBody>
          <a:bodyPr wrap="square" rtlCol="0">
            <a:spAutoFit/>
          </a:bodyPr>
          <a:lstStyle/>
          <a:p>
            <a:r>
              <a:rPr lang="it-IT" dirty="0" err="1" smtClean="0"/>
              <a:t>Decision</a:t>
            </a:r>
            <a:r>
              <a:rPr lang="it-IT" dirty="0" smtClean="0"/>
              <a:t> </a:t>
            </a:r>
            <a:r>
              <a:rPr lang="it-IT" dirty="0" err="1" smtClean="0"/>
              <a:t>making</a:t>
            </a:r>
            <a:r>
              <a:rPr lang="it-IT" dirty="0" smtClean="0"/>
              <a:t> of SCUFN – </a:t>
            </a:r>
            <a:r>
              <a:rPr lang="it-IT" i="1" dirty="0" err="1" smtClean="0"/>
              <a:t>Repository</a:t>
            </a:r>
            <a:r>
              <a:rPr lang="it-IT" i="1" dirty="0" smtClean="0"/>
              <a:t> of </a:t>
            </a:r>
            <a:r>
              <a:rPr lang="it-IT" i="1" dirty="0" err="1" smtClean="0"/>
              <a:t>typical</a:t>
            </a:r>
            <a:r>
              <a:rPr lang="it-IT" i="1" dirty="0" smtClean="0"/>
              <a:t> </a:t>
            </a:r>
            <a:r>
              <a:rPr lang="it-IT" i="1" dirty="0" err="1" smtClean="0"/>
              <a:t>cases</a:t>
            </a:r>
            <a:endParaRPr lang="it-IT" i="1" dirty="0" smtClean="0"/>
          </a:p>
          <a:p>
            <a:r>
              <a:rPr lang="it-IT" b="1" dirty="0" smtClean="0"/>
              <a:t>SCUFN31-03.3A</a:t>
            </a:r>
            <a:r>
              <a:rPr lang="it-IT" dirty="0" smtClean="0"/>
              <a:t> Follow-up on Action SCUFN30/08     </a:t>
            </a:r>
            <a:r>
              <a:rPr lang="it-IT" sz="1400" dirty="0" smtClean="0"/>
              <a:t>Hans </a:t>
            </a:r>
            <a:r>
              <a:rPr lang="it-IT" sz="1400" dirty="0" err="1" smtClean="0"/>
              <a:t>Werner</a:t>
            </a:r>
            <a:r>
              <a:rPr lang="it-IT" sz="1400" dirty="0" smtClean="0"/>
              <a:t> SHENKE, </a:t>
            </a:r>
            <a:r>
              <a:rPr lang="it-IT" sz="1400" dirty="0" err="1" smtClean="0"/>
              <a:t>Hyun</a:t>
            </a:r>
            <a:r>
              <a:rPr lang="it-IT" sz="1400" dirty="0" err="1"/>
              <a:t>-</a:t>
            </a:r>
            <a:r>
              <a:rPr lang="it-IT" sz="1400" dirty="0" err="1" smtClean="0"/>
              <a:t>Chul</a:t>
            </a:r>
            <a:r>
              <a:rPr lang="it-IT" sz="1400" dirty="0" smtClean="0"/>
              <a:t> HAN &amp; Roberta IVALDI </a:t>
            </a:r>
          </a:p>
        </p:txBody>
      </p: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44624"/>
            <a:ext cx="308176" cy="404664"/>
          </a:xfrm>
          <a:prstGeom prst="rect">
            <a:avLst/>
          </a:prstGeom>
        </p:spPr>
      </p:pic>
      <p:pic>
        <p:nvPicPr>
          <p:cNvPr id="25" name="Immagin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9816" y="44624"/>
            <a:ext cx="337431" cy="365550"/>
          </a:xfrm>
          <a:prstGeom prst="rect">
            <a:avLst/>
          </a:prstGeom>
        </p:spPr>
      </p:pic>
      <p:sp>
        <p:nvSpPr>
          <p:cNvPr id="8" name="Rettangolo 7"/>
          <p:cNvSpPr/>
          <p:nvPr/>
        </p:nvSpPr>
        <p:spPr>
          <a:xfrm>
            <a:off x="179512" y="1196752"/>
            <a:ext cx="8815877" cy="1231106"/>
          </a:xfrm>
          <a:prstGeom prst="rect">
            <a:avLst/>
          </a:prstGeom>
        </p:spPr>
        <p:txBody>
          <a:bodyPr wrap="square">
            <a:spAutoFit/>
          </a:bodyPr>
          <a:lstStyle/>
          <a:p>
            <a:pPr algn="just"/>
            <a:r>
              <a:rPr lang="it-IT" b="1" dirty="0" smtClean="0"/>
              <a:t>The NEED for COOK BOOK </a:t>
            </a:r>
            <a:r>
              <a:rPr lang="it-IT" dirty="0" err="1" smtClean="0"/>
              <a:t>is</a:t>
            </a:r>
            <a:r>
              <a:rPr lang="it-IT" dirty="0" smtClean="0"/>
              <a:t> to </a:t>
            </a:r>
            <a:r>
              <a:rPr lang="it-IT" dirty="0" err="1" smtClean="0"/>
              <a:t>consider</a:t>
            </a:r>
            <a:r>
              <a:rPr lang="it-IT" dirty="0" smtClean="0"/>
              <a:t> </a:t>
            </a:r>
            <a:r>
              <a:rPr lang="it-IT" dirty="0" err="1" smtClean="0"/>
              <a:t>how</a:t>
            </a:r>
            <a:r>
              <a:rPr lang="it-IT" dirty="0" smtClean="0"/>
              <a:t> SCUFN can record </a:t>
            </a:r>
            <a:r>
              <a:rPr lang="it-IT" dirty="0" err="1" smtClean="0"/>
              <a:t>razionales</a:t>
            </a:r>
            <a:r>
              <a:rPr lang="it-IT" dirty="0" smtClean="0"/>
              <a:t> </a:t>
            </a:r>
            <a:r>
              <a:rPr lang="it-IT" dirty="0" err="1" smtClean="0"/>
              <a:t>supporting</a:t>
            </a:r>
            <a:r>
              <a:rPr lang="it-IT" dirty="0" smtClean="0"/>
              <a:t> </a:t>
            </a:r>
            <a:r>
              <a:rPr lang="it-IT" dirty="0" err="1" smtClean="0"/>
              <a:t>decision</a:t>
            </a:r>
            <a:r>
              <a:rPr lang="it-IT" dirty="0" smtClean="0"/>
              <a:t> made for </a:t>
            </a:r>
            <a:r>
              <a:rPr lang="it-IT" dirty="0" err="1" smtClean="0"/>
              <a:t>addressing</a:t>
            </a:r>
            <a:r>
              <a:rPr lang="it-IT" dirty="0" smtClean="0"/>
              <a:t> </a:t>
            </a:r>
            <a:r>
              <a:rPr lang="it-IT" dirty="0" err="1" smtClean="0"/>
              <a:t>difficult</a:t>
            </a:r>
            <a:r>
              <a:rPr lang="it-IT" dirty="0" smtClean="0"/>
              <a:t> </a:t>
            </a:r>
            <a:r>
              <a:rPr lang="it-IT" dirty="0" err="1" smtClean="0"/>
              <a:t>cases</a:t>
            </a:r>
            <a:r>
              <a:rPr lang="it-IT" dirty="0" smtClean="0"/>
              <a:t> in the sessions, so </a:t>
            </a:r>
            <a:r>
              <a:rPr lang="it-IT" dirty="0" err="1" smtClean="0"/>
              <a:t>lessons</a:t>
            </a:r>
            <a:r>
              <a:rPr lang="it-IT" dirty="0" smtClean="0"/>
              <a:t> </a:t>
            </a:r>
            <a:r>
              <a:rPr lang="it-IT" dirty="0" err="1" smtClean="0"/>
              <a:t>learned</a:t>
            </a:r>
            <a:r>
              <a:rPr lang="it-IT" dirty="0" smtClean="0"/>
              <a:t> can be re-</a:t>
            </a:r>
            <a:r>
              <a:rPr lang="it-IT" dirty="0" err="1" smtClean="0"/>
              <a:t>used</a:t>
            </a:r>
            <a:r>
              <a:rPr lang="it-IT" dirty="0" smtClean="0"/>
              <a:t> in </a:t>
            </a:r>
            <a:r>
              <a:rPr lang="it-IT" dirty="0" err="1" smtClean="0"/>
              <a:t>consistent</a:t>
            </a:r>
            <a:r>
              <a:rPr lang="it-IT" dirty="0" smtClean="0"/>
              <a:t> </a:t>
            </a:r>
            <a:r>
              <a:rPr lang="it-IT" dirty="0" err="1" smtClean="0"/>
              <a:t>manner</a:t>
            </a:r>
            <a:r>
              <a:rPr lang="it-IT" dirty="0" smtClean="0"/>
              <a:t> in the future. </a:t>
            </a:r>
            <a:r>
              <a:rPr lang="en-US" u="sng" dirty="0" smtClean="0"/>
              <a:t>As first step we propose and prepare the creation of</a:t>
            </a:r>
          </a:p>
          <a:p>
            <a:pPr algn="just"/>
            <a:endParaRPr lang="en-US" sz="100" i="1" u="sng" dirty="0">
              <a:effectLst>
                <a:outerShdw blurRad="38100" dist="38100" dir="2700000" algn="tl">
                  <a:srgbClr val="000000">
                    <a:alpha val="43137"/>
                  </a:srgbClr>
                </a:outerShdw>
              </a:effectLst>
            </a:endParaRPr>
          </a:p>
          <a:p>
            <a:pPr algn="just"/>
            <a:r>
              <a:rPr lang="en-US" i="1" dirty="0" smtClean="0">
                <a:effectLst>
                  <a:outerShdw blurRad="38100" dist="38100" dir="2700000" algn="tl">
                    <a:srgbClr val="000000">
                      <a:alpha val="43137"/>
                    </a:srgbClr>
                  </a:outerShdw>
                </a:effectLst>
              </a:rPr>
              <a:t>			REPOSITORY OF TYPICAL CASES</a:t>
            </a:r>
            <a:endParaRPr lang="en-US" dirty="0" smtClean="0">
              <a:effectLst>
                <a:outerShdw blurRad="38100" dist="38100" dir="2700000" algn="tl">
                  <a:srgbClr val="000000">
                    <a:alpha val="43137"/>
                  </a:srgbClr>
                </a:outerShdw>
              </a:effectLst>
            </a:endParaRPr>
          </a:p>
        </p:txBody>
      </p:sp>
      <p:sp>
        <p:nvSpPr>
          <p:cNvPr id="9" name="Rettangolo 8"/>
          <p:cNvSpPr/>
          <p:nvPr/>
        </p:nvSpPr>
        <p:spPr>
          <a:xfrm>
            <a:off x="2339752" y="2568386"/>
            <a:ext cx="6696744" cy="1292662"/>
          </a:xfrm>
          <a:prstGeom prst="rect">
            <a:avLst/>
          </a:prstGeom>
          <a:ln>
            <a:solidFill>
              <a:schemeClr val="tx2">
                <a:lumMod val="40000"/>
                <a:lumOff val="60000"/>
              </a:schemeClr>
            </a:solidFill>
          </a:ln>
        </p:spPr>
        <p:txBody>
          <a:bodyPr wrap="square">
            <a:spAutoFit/>
          </a:bodyPr>
          <a:lstStyle/>
          <a:p>
            <a:r>
              <a:rPr lang="it-IT" sz="2400" b="1" dirty="0" err="1" smtClean="0"/>
              <a:t>Generic</a:t>
            </a:r>
            <a:r>
              <a:rPr lang="it-IT" sz="2400" b="1" dirty="0" smtClean="0"/>
              <a:t> </a:t>
            </a:r>
            <a:r>
              <a:rPr lang="it-IT" sz="2400" b="1" dirty="0" err="1" smtClean="0"/>
              <a:t>Term</a:t>
            </a:r>
            <a:endParaRPr lang="it-IT" sz="2400" b="1" dirty="0" smtClean="0"/>
          </a:p>
          <a:p>
            <a:r>
              <a:rPr lang="it-IT" dirty="0" err="1" smtClean="0"/>
              <a:t>Correct</a:t>
            </a:r>
            <a:r>
              <a:rPr lang="it-IT" dirty="0" smtClean="0"/>
              <a:t> </a:t>
            </a:r>
            <a:r>
              <a:rPr lang="it-IT" dirty="0" err="1" smtClean="0"/>
              <a:t>selection</a:t>
            </a:r>
            <a:r>
              <a:rPr lang="it-IT" dirty="0" smtClean="0"/>
              <a:t> of the </a:t>
            </a:r>
            <a:r>
              <a:rPr lang="it-IT" dirty="0" err="1" smtClean="0"/>
              <a:t>generic</a:t>
            </a:r>
            <a:r>
              <a:rPr lang="it-IT" dirty="0" smtClean="0"/>
              <a:t> </a:t>
            </a:r>
            <a:r>
              <a:rPr lang="it-IT" dirty="0" err="1" smtClean="0"/>
              <a:t>name</a:t>
            </a:r>
            <a:r>
              <a:rPr lang="it-IT" dirty="0" smtClean="0"/>
              <a:t> </a:t>
            </a:r>
            <a:r>
              <a:rPr lang="it-IT" dirty="0" err="1" smtClean="0"/>
              <a:t>following</a:t>
            </a:r>
            <a:r>
              <a:rPr lang="it-IT" dirty="0" smtClean="0"/>
              <a:t> the ‘</a:t>
            </a:r>
            <a:r>
              <a:rPr lang="it-IT" dirty="0" err="1" smtClean="0"/>
              <a:t>Principles</a:t>
            </a:r>
            <a:r>
              <a:rPr lang="it-IT" dirty="0" smtClean="0"/>
              <a:t> for </a:t>
            </a:r>
            <a:r>
              <a:rPr lang="it-IT" dirty="0" err="1" smtClean="0"/>
              <a:t>Naming</a:t>
            </a:r>
            <a:r>
              <a:rPr lang="it-IT" dirty="0" smtClean="0"/>
              <a:t> </a:t>
            </a:r>
            <a:r>
              <a:rPr lang="it-IT" dirty="0" err="1" smtClean="0"/>
              <a:t>Features</a:t>
            </a:r>
            <a:r>
              <a:rPr lang="it-IT" dirty="0" smtClean="0"/>
              <a:t>’, from the list of </a:t>
            </a:r>
            <a:r>
              <a:rPr lang="it-IT" dirty="0" err="1" smtClean="0"/>
              <a:t>definition</a:t>
            </a:r>
            <a:r>
              <a:rPr lang="it-IT" dirty="0" smtClean="0"/>
              <a:t> to </a:t>
            </a:r>
            <a:r>
              <a:rPr lang="it-IT" dirty="0" err="1" smtClean="0"/>
              <a:t>reflect</a:t>
            </a:r>
            <a:r>
              <a:rPr lang="it-IT" dirty="0" smtClean="0"/>
              <a:t> </a:t>
            </a:r>
            <a:r>
              <a:rPr lang="it-IT" dirty="0" err="1" smtClean="0"/>
              <a:t>physiographic</a:t>
            </a:r>
            <a:r>
              <a:rPr lang="it-IT" dirty="0" smtClean="0"/>
              <a:t> </a:t>
            </a:r>
            <a:r>
              <a:rPr lang="it-IT" dirty="0" err="1" smtClean="0"/>
              <a:t>description</a:t>
            </a:r>
            <a:r>
              <a:rPr lang="it-IT" dirty="0" smtClean="0"/>
              <a:t> of </a:t>
            </a:r>
            <a:r>
              <a:rPr lang="it-IT" dirty="0" err="1" smtClean="0"/>
              <a:t>features</a:t>
            </a:r>
            <a:r>
              <a:rPr lang="it-IT" dirty="0" smtClean="0"/>
              <a:t>.</a:t>
            </a:r>
            <a:endParaRPr lang="en-US" dirty="0" smtClean="0"/>
          </a:p>
        </p:txBody>
      </p:sp>
      <p:sp>
        <p:nvSpPr>
          <p:cNvPr id="10" name="Rettangolo 9"/>
          <p:cNvSpPr/>
          <p:nvPr/>
        </p:nvSpPr>
        <p:spPr>
          <a:xfrm>
            <a:off x="179512" y="3968514"/>
            <a:ext cx="8928992" cy="2062103"/>
          </a:xfrm>
          <a:prstGeom prst="rect">
            <a:avLst/>
          </a:prstGeom>
          <a:ln>
            <a:solidFill>
              <a:schemeClr val="tx2">
                <a:lumMod val="60000"/>
                <a:lumOff val="40000"/>
              </a:schemeClr>
            </a:solidFill>
          </a:ln>
        </p:spPr>
        <p:txBody>
          <a:bodyPr wrap="square">
            <a:spAutoFit/>
          </a:bodyPr>
          <a:lstStyle/>
          <a:p>
            <a:pPr lvl="2" algn="just"/>
            <a:r>
              <a:rPr lang="it-IT" i="1" dirty="0" smtClean="0"/>
              <a:t>                </a:t>
            </a:r>
            <a:r>
              <a:rPr lang="it-IT" i="1" u="sng" dirty="0" err="1" smtClean="0"/>
              <a:t>Polygon</a:t>
            </a:r>
            <a:r>
              <a:rPr lang="it-IT" dirty="0" smtClean="0"/>
              <a:t>: the </a:t>
            </a:r>
            <a:r>
              <a:rPr lang="it-IT" dirty="0" err="1" smtClean="0"/>
              <a:t>number</a:t>
            </a:r>
            <a:r>
              <a:rPr lang="it-IT" dirty="0" smtClean="0"/>
              <a:t> and the position of the </a:t>
            </a:r>
            <a:r>
              <a:rPr lang="it-IT" dirty="0" err="1" smtClean="0"/>
              <a:t>points</a:t>
            </a:r>
            <a:r>
              <a:rPr lang="it-IT" dirty="0" smtClean="0"/>
              <a:t> can </a:t>
            </a:r>
            <a:r>
              <a:rPr lang="it-IT" dirty="0" err="1" smtClean="0"/>
              <a:t>modify</a:t>
            </a:r>
            <a:r>
              <a:rPr lang="it-IT" dirty="0" smtClean="0"/>
              <a:t> </a:t>
            </a:r>
            <a:r>
              <a:rPr lang="it-IT" dirty="0" err="1" smtClean="0"/>
              <a:t>geometries</a:t>
            </a:r>
            <a:r>
              <a:rPr lang="it-IT" dirty="0" smtClean="0"/>
              <a:t>  </a:t>
            </a:r>
          </a:p>
          <a:p>
            <a:pPr algn="ctr"/>
            <a:endParaRPr lang="it-IT" dirty="0">
              <a:effectLst>
                <a:outerShdw blurRad="38100" dist="38100" dir="2700000" algn="tl">
                  <a:srgbClr val="000000">
                    <a:alpha val="43137"/>
                  </a:srgbClr>
                </a:outerShdw>
              </a:effectLst>
            </a:endParaRPr>
          </a:p>
          <a:p>
            <a:pPr algn="ctr"/>
            <a:r>
              <a:rPr lang="it-IT" dirty="0" smtClean="0">
                <a:effectLst>
                  <a:outerShdw blurRad="38100" dist="38100" dir="2700000" algn="tl">
                    <a:srgbClr val="000000">
                      <a:alpha val="43137"/>
                    </a:srgbClr>
                  </a:outerShdw>
                </a:effectLst>
              </a:rPr>
              <a:t>    	</a:t>
            </a:r>
            <a:r>
              <a:rPr lang="it-IT" dirty="0">
                <a:effectLst>
                  <a:outerShdw blurRad="38100" dist="38100" dir="2700000" algn="tl">
                    <a:srgbClr val="000000">
                      <a:alpha val="43137"/>
                    </a:srgbClr>
                  </a:outerShdw>
                </a:effectLst>
              </a:rPr>
              <a:t> </a:t>
            </a:r>
            <a:r>
              <a:rPr lang="it-IT" dirty="0" smtClean="0">
                <a:effectLst>
                  <a:outerShdw blurRad="38100" dist="38100" dir="2700000" algn="tl">
                    <a:srgbClr val="000000">
                      <a:alpha val="43137"/>
                    </a:srgbClr>
                  </a:outerShdw>
                </a:effectLst>
              </a:rPr>
              <a:t>                      </a:t>
            </a:r>
            <a:r>
              <a:rPr lang="it-IT" dirty="0" err="1" smtClean="0">
                <a:effectLst>
                  <a:outerShdw blurRad="38100" dist="38100" dir="2700000" algn="tl">
                    <a:srgbClr val="000000">
                      <a:alpha val="43137"/>
                    </a:srgbClr>
                  </a:outerShdw>
                </a:effectLst>
              </a:rPr>
              <a:t>Haka</a:t>
            </a:r>
            <a:r>
              <a:rPr lang="it-IT" dirty="0" smtClean="0">
                <a:effectLst>
                  <a:outerShdw blurRad="38100" dist="38100" dir="2700000" algn="tl">
                    <a:srgbClr val="000000">
                      <a:alpha val="43137"/>
                    </a:srgbClr>
                  </a:outerShdw>
                </a:effectLst>
              </a:rPr>
              <a:t> HILL   			      </a:t>
            </a:r>
            <a:r>
              <a:rPr lang="it-IT" dirty="0" err="1" smtClean="0">
                <a:effectLst>
                  <a:outerShdw blurRad="38100" dist="38100" dir="2700000" algn="tl">
                    <a:srgbClr val="000000">
                      <a:alpha val="43137"/>
                    </a:srgbClr>
                  </a:outerShdw>
                </a:effectLst>
              </a:rPr>
              <a:t>Haka</a:t>
            </a:r>
            <a:r>
              <a:rPr lang="it-IT" dirty="0" smtClean="0">
                <a:effectLst>
                  <a:outerShdw blurRad="38100" dist="38100" dir="2700000" algn="tl">
                    <a:srgbClr val="000000">
                      <a:alpha val="43137"/>
                    </a:srgbClr>
                  </a:outerShdw>
                </a:effectLst>
              </a:rPr>
              <a:t> SEAMOUNT</a:t>
            </a:r>
          </a:p>
          <a:p>
            <a:pPr algn="ctr"/>
            <a:r>
              <a:rPr lang="it-IT" sz="800" dirty="0" smtClean="0"/>
              <a:t>		</a:t>
            </a:r>
          </a:p>
          <a:p>
            <a:pPr algn="ctr"/>
            <a:r>
              <a:rPr lang="it-IT" dirty="0" smtClean="0">
                <a:effectLst>
                  <a:outerShdw blurRad="38100" dist="38100" dir="2700000" algn="tl">
                    <a:srgbClr val="000000">
                      <a:alpha val="43137"/>
                    </a:srgbClr>
                  </a:outerShdw>
                </a:effectLst>
              </a:rPr>
              <a:t>		       </a:t>
            </a:r>
            <a:r>
              <a:rPr lang="it-IT" dirty="0" err="1" smtClean="0">
                <a:effectLst>
                  <a:outerShdw blurRad="38100" dist="38100" dir="2700000" algn="tl">
                    <a:srgbClr val="000000">
                      <a:alpha val="43137"/>
                    </a:srgbClr>
                  </a:outerShdw>
                </a:effectLst>
              </a:rPr>
              <a:t>Shinai</a:t>
            </a:r>
            <a:r>
              <a:rPr lang="it-IT" dirty="0" smtClean="0">
                <a:effectLst>
                  <a:outerShdw blurRad="38100" dist="38100" dir="2700000" algn="tl">
                    <a:srgbClr val="000000">
                      <a:alpha val="43137"/>
                    </a:srgbClr>
                  </a:outerShdw>
                </a:effectLst>
              </a:rPr>
              <a:t> RIDGE  		</a:t>
            </a:r>
            <a:r>
              <a:rPr lang="it-IT" dirty="0">
                <a:effectLst>
                  <a:outerShdw blurRad="38100" dist="38100" dir="2700000" algn="tl">
                    <a:srgbClr val="000000">
                      <a:alpha val="43137"/>
                    </a:srgbClr>
                  </a:outerShdw>
                </a:effectLst>
              </a:rPr>
              <a:t>	</a:t>
            </a:r>
            <a:r>
              <a:rPr lang="it-IT" dirty="0" smtClean="0">
                <a:effectLst>
                  <a:outerShdw blurRad="38100" dist="38100" dir="2700000" algn="tl">
                    <a:srgbClr val="000000">
                      <a:alpha val="43137"/>
                    </a:srgbClr>
                  </a:outerShdw>
                </a:effectLst>
              </a:rPr>
              <a:t>        </a:t>
            </a:r>
            <a:r>
              <a:rPr lang="it-IT" dirty="0" err="1">
                <a:effectLst>
                  <a:outerShdw blurRad="38100" dist="38100" dir="2700000" algn="tl">
                    <a:srgbClr val="000000">
                      <a:alpha val="43137"/>
                    </a:srgbClr>
                  </a:outerShdw>
                </a:effectLst>
              </a:rPr>
              <a:t>Shinai</a:t>
            </a:r>
            <a:r>
              <a:rPr lang="it-IT" dirty="0">
                <a:effectLst>
                  <a:outerShdw blurRad="38100" dist="38100" dir="2700000" algn="tl">
                    <a:srgbClr val="000000">
                      <a:alpha val="43137"/>
                    </a:srgbClr>
                  </a:outerShdw>
                </a:effectLst>
              </a:rPr>
              <a:t> SEAMOUNT</a:t>
            </a:r>
            <a:endParaRPr lang="it-IT" dirty="0" smtClean="0">
              <a:effectLst>
                <a:outerShdw blurRad="38100" dist="38100" dir="2700000" algn="tl">
                  <a:srgbClr val="000000">
                    <a:alpha val="43137"/>
                  </a:srgbClr>
                </a:outerShdw>
              </a:effectLst>
            </a:endParaRPr>
          </a:p>
          <a:p>
            <a:pPr algn="ctr"/>
            <a:endParaRPr lang="it-IT" sz="1200" dirty="0">
              <a:effectLst>
                <a:outerShdw blurRad="38100" dist="38100" dir="2700000" algn="tl">
                  <a:srgbClr val="000000">
                    <a:alpha val="43137"/>
                  </a:srgbClr>
                </a:outerShdw>
              </a:effectLst>
            </a:endParaRPr>
          </a:p>
          <a:p>
            <a:pPr algn="ctr"/>
            <a:r>
              <a:rPr lang="it-IT" dirty="0" smtClean="0">
                <a:effectLst>
                  <a:outerShdw blurRad="38100" dist="38100" dir="2700000" algn="tl">
                    <a:srgbClr val="000000">
                      <a:alpha val="43137"/>
                    </a:srgbClr>
                  </a:outerShdw>
                </a:effectLst>
              </a:rPr>
              <a:t>                                     </a:t>
            </a:r>
            <a:r>
              <a:rPr lang="it-IT" b="1" dirty="0" err="1" smtClean="0"/>
              <a:t>Jianfeng</a:t>
            </a:r>
            <a:r>
              <a:rPr lang="it-IT" dirty="0" smtClean="0"/>
              <a:t> </a:t>
            </a:r>
            <a:r>
              <a:rPr lang="it-IT" dirty="0" smtClean="0">
                <a:effectLst>
                  <a:outerShdw blurRad="38100" dist="38100" dir="2700000" algn="tl">
                    <a:srgbClr val="000000">
                      <a:alpha val="43137"/>
                    </a:srgbClr>
                  </a:outerShdw>
                </a:effectLst>
              </a:rPr>
              <a:t>SEAMOUNT 		</a:t>
            </a:r>
            <a:r>
              <a:rPr lang="it-IT" dirty="0">
                <a:effectLst>
                  <a:outerShdw blurRad="38100" dist="38100" dir="2700000" algn="tl">
                    <a:srgbClr val="000000">
                      <a:alpha val="43137"/>
                    </a:srgbClr>
                  </a:outerShdw>
                </a:effectLst>
              </a:rPr>
              <a:t> </a:t>
            </a:r>
            <a:r>
              <a:rPr lang="it-IT" dirty="0" smtClean="0">
                <a:effectLst>
                  <a:outerShdw blurRad="38100" dist="38100" dir="2700000" algn="tl">
                    <a:srgbClr val="000000">
                      <a:alpha val="43137"/>
                    </a:srgbClr>
                  </a:outerShdw>
                </a:effectLst>
              </a:rPr>
              <a:t> </a:t>
            </a:r>
            <a:r>
              <a:rPr lang="it-IT" b="1" dirty="0" smtClean="0"/>
              <a:t> </a:t>
            </a:r>
            <a:r>
              <a:rPr lang="it-IT" b="1" dirty="0" err="1"/>
              <a:t>Jianfeng</a:t>
            </a:r>
            <a:r>
              <a:rPr lang="it-IT" b="1" dirty="0"/>
              <a:t> </a:t>
            </a:r>
            <a:r>
              <a:rPr lang="it-IT" dirty="0" smtClean="0">
                <a:effectLst>
                  <a:outerShdw blurRad="38100" dist="38100" dir="2700000" algn="tl">
                    <a:srgbClr val="000000">
                      <a:alpha val="43137"/>
                    </a:srgbClr>
                  </a:outerShdw>
                </a:effectLst>
              </a:rPr>
              <a:t>KNOLL </a:t>
            </a:r>
          </a:p>
          <a:p>
            <a:pPr algn="just"/>
            <a:endParaRPr lang="it-IT" dirty="0">
              <a:effectLst>
                <a:outerShdw blurRad="38100" dist="38100" dir="2700000" algn="tl">
                  <a:srgbClr val="000000">
                    <a:alpha val="43137"/>
                  </a:srgbClr>
                </a:outerShdw>
              </a:effectLst>
            </a:endParaRPr>
          </a:p>
        </p:txBody>
      </p:sp>
      <p:sp>
        <p:nvSpPr>
          <p:cNvPr id="13" name="Rettangolo 12"/>
          <p:cNvSpPr/>
          <p:nvPr/>
        </p:nvSpPr>
        <p:spPr>
          <a:xfrm>
            <a:off x="228531" y="2673493"/>
            <a:ext cx="1967205" cy="830997"/>
          </a:xfrm>
          <a:prstGeom prst="rect">
            <a:avLst/>
          </a:prstGeom>
          <a:solidFill>
            <a:schemeClr val="tx2">
              <a:lumMod val="60000"/>
              <a:lumOff val="40000"/>
            </a:schemeClr>
          </a:solidFill>
          <a:ln>
            <a:solidFill>
              <a:schemeClr val="accent1"/>
            </a:solidFill>
          </a:ln>
        </p:spPr>
        <p:txBody>
          <a:bodyPr wrap="none">
            <a:spAutoFit/>
          </a:bodyPr>
          <a:lstStyle/>
          <a:p>
            <a:pPr lvl="0" algn="just"/>
            <a:r>
              <a:rPr lang="en-US" sz="4800" dirty="0" smtClean="0">
                <a:solidFill>
                  <a:schemeClr val="tx2">
                    <a:lumMod val="20000"/>
                    <a:lumOff val="80000"/>
                  </a:schemeClr>
                </a:solidFill>
                <a:effectLst>
                  <a:outerShdw blurRad="38100" dist="38100" dir="2700000" algn="tl">
                    <a:srgbClr val="000000">
                      <a:alpha val="43137"/>
                    </a:srgbClr>
                  </a:outerShdw>
                </a:effectLst>
              </a:rPr>
              <a:t>IHOB-6</a:t>
            </a:r>
          </a:p>
        </p:txBody>
      </p:sp>
      <p:sp>
        <p:nvSpPr>
          <p:cNvPr id="2" name="Freccia a destra 1"/>
          <p:cNvSpPr/>
          <p:nvPr/>
        </p:nvSpPr>
        <p:spPr>
          <a:xfrm>
            <a:off x="4788024" y="4653754"/>
            <a:ext cx="1707638" cy="883081"/>
          </a:xfrm>
          <a:prstGeom prst="rightArrow">
            <a:avLst/>
          </a:prstGeom>
          <a:solidFill>
            <a:schemeClr val="tx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793718" y="4869778"/>
            <a:ext cx="1485920" cy="461665"/>
          </a:xfrm>
          <a:prstGeom prst="rect">
            <a:avLst/>
          </a:prstGeom>
          <a:noFill/>
          <a:ln>
            <a:noFill/>
          </a:ln>
        </p:spPr>
        <p:txBody>
          <a:bodyPr wrap="none">
            <a:spAutoFit/>
          </a:bodyPr>
          <a:lstStyle/>
          <a:p>
            <a:pPr lvl="0" algn="just"/>
            <a:r>
              <a:rPr lang="en-US" sz="2400" dirty="0" smtClean="0">
                <a:solidFill>
                  <a:schemeClr val="tx2">
                    <a:lumMod val="20000"/>
                    <a:lumOff val="80000"/>
                  </a:schemeClr>
                </a:solidFill>
                <a:effectLst>
                  <a:outerShdw blurRad="38100" dist="38100" dir="2700000" algn="tl">
                    <a:srgbClr val="000000">
                      <a:alpha val="43137"/>
                    </a:srgbClr>
                  </a:outerShdw>
                </a:effectLst>
              </a:rPr>
              <a:t>ACCEPTED</a:t>
            </a:r>
          </a:p>
        </p:txBody>
      </p:sp>
      <p:sp>
        <p:nvSpPr>
          <p:cNvPr id="17" name="Rettangolo 16"/>
          <p:cNvSpPr/>
          <p:nvPr/>
        </p:nvSpPr>
        <p:spPr>
          <a:xfrm>
            <a:off x="179438" y="4409817"/>
            <a:ext cx="2006302" cy="1323439"/>
          </a:xfrm>
          <a:prstGeom prst="rect">
            <a:avLst/>
          </a:prstGeom>
          <a:solidFill>
            <a:srgbClr val="0070C0"/>
          </a:solidFill>
          <a:ln>
            <a:solidFill>
              <a:schemeClr val="accent1"/>
            </a:solidFill>
          </a:ln>
        </p:spPr>
        <p:txBody>
          <a:bodyPr wrap="square">
            <a:spAutoFit/>
          </a:bodyPr>
          <a:lstStyle/>
          <a:p>
            <a:pPr lvl="0" algn="ctr"/>
            <a:r>
              <a:rPr lang="en-US" sz="4000" dirty="0" smtClean="0">
                <a:solidFill>
                  <a:schemeClr val="tx2">
                    <a:lumMod val="20000"/>
                    <a:lumOff val="80000"/>
                  </a:schemeClr>
                </a:solidFill>
                <a:effectLst>
                  <a:outerShdw blurRad="38100" dist="38100" dir="2700000" algn="tl">
                    <a:srgbClr val="000000">
                      <a:alpha val="43137"/>
                    </a:srgbClr>
                  </a:outerShdw>
                </a:effectLst>
              </a:rPr>
              <a:t>COOK BOOK</a:t>
            </a:r>
          </a:p>
        </p:txBody>
      </p:sp>
      <p:sp>
        <p:nvSpPr>
          <p:cNvPr id="18" name="Rettangolo 17"/>
          <p:cNvSpPr/>
          <p:nvPr/>
        </p:nvSpPr>
        <p:spPr>
          <a:xfrm>
            <a:off x="4409549" y="5847692"/>
            <a:ext cx="2106667" cy="830997"/>
          </a:xfrm>
          <a:prstGeom prst="rect">
            <a:avLst/>
          </a:prstGeom>
          <a:solidFill>
            <a:srgbClr val="FFFF00"/>
          </a:solidFill>
          <a:ln>
            <a:solidFill>
              <a:schemeClr val="accent1"/>
            </a:solidFill>
          </a:ln>
        </p:spPr>
        <p:txBody>
          <a:bodyPr wrap="none">
            <a:spAutoFit/>
          </a:bodyPr>
          <a:lstStyle/>
          <a:p>
            <a:pPr lvl="0" algn="just"/>
            <a:r>
              <a:rPr lang="en-US" sz="4800" dirty="0" smtClean="0">
                <a:solidFill>
                  <a:prstClr val="black"/>
                </a:solidFill>
              </a:rPr>
              <a:t>IHO B-8</a:t>
            </a:r>
          </a:p>
        </p:txBody>
      </p:sp>
      <p:sp>
        <p:nvSpPr>
          <p:cNvPr id="21" name="Freccia circolare a destra 20"/>
          <p:cNvSpPr/>
          <p:nvPr/>
        </p:nvSpPr>
        <p:spPr>
          <a:xfrm rot="3283558" flipH="1">
            <a:off x="7399704" y="4726153"/>
            <a:ext cx="1033474" cy="2608927"/>
          </a:xfrm>
          <a:prstGeom prst="curvedRightArrow">
            <a:avLst>
              <a:gd name="adj1" fmla="val 25000"/>
              <a:gd name="adj2" fmla="val 50000"/>
              <a:gd name="adj3" fmla="val 45059"/>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815464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0" y="-27384"/>
            <a:ext cx="9144000" cy="507831"/>
          </a:xfrm>
          <a:prstGeom prst="rect">
            <a:avLst/>
          </a:prstGeom>
          <a:solidFill>
            <a:schemeClr val="bg1"/>
          </a:solidFill>
        </p:spPr>
        <p:txBody>
          <a:bodyPr wrap="square" rtlCol="0">
            <a:spAutoFit/>
          </a:bodyPr>
          <a:lstStyle/>
          <a:p>
            <a:pPr algn="ctr"/>
            <a:endParaRPr lang="it-IT" sz="300" b="1" dirty="0" smtClean="0"/>
          </a:p>
          <a:p>
            <a:pPr algn="ctr"/>
            <a:r>
              <a:rPr lang="it-IT" sz="1600" b="1" dirty="0" smtClean="0"/>
              <a:t>31 SCUFN Meeting    –    23-27 </a:t>
            </a:r>
            <a:r>
              <a:rPr lang="it-IT" sz="1600" b="1" dirty="0" err="1" smtClean="0"/>
              <a:t>September</a:t>
            </a:r>
            <a:r>
              <a:rPr lang="it-IT" sz="1600" b="1" dirty="0" smtClean="0"/>
              <a:t> 2018, Wellington</a:t>
            </a:r>
          </a:p>
          <a:p>
            <a:pPr algn="ctr"/>
            <a:r>
              <a:rPr lang="it-IT" sz="800" b="1" dirty="0" smtClean="0"/>
              <a:t>	</a:t>
            </a:r>
            <a:endParaRPr lang="it-IT" sz="800" dirty="0" smtClean="0"/>
          </a:p>
        </p:txBody>
      </p:sp>
      <p:cxnSp>
        <p:nvCxnSpPr>
          <p:cNvPr id="14" name="Connettore 1 13"/>
          <p:cNvCxnSpPr/>
          <p:nvPr/>
        </p:nvCxnSpPr>
        <p:spPr>
          <a:xfrm>
            <a:off x="0" y="4847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0" y="476672"/>
            <a:ext cx="9144000" cy="646331"/>
          </a:xfrm>
          <a:prstGeom prst="rect">
            <a:avLst/>
          </a:prstGeom>
          <a:noFill/>
          <a:ln w="19050">
            <a:solidFill>
              <a:schemeClr val="accent1"/>
            </a:solidFill>
          </a:ln>
        </p:spPr>
        <p:txBody>
          <a:bodyPr wrap="square" rtlCol="0">
            <a:spAutoFit/>
          </a:bodyPr>
          <a:lstStyle/>
          <a:p>
            <a:r>
              <a:rPr lang="it-IT" dirty="0" err="1" smtClean="0"/>
              <a:t>Decision</a:t>
            </a:r>
            <a:r>
              <a:rPr lang="it-IT" dirty="0" smtClean="0"/>
              <a:t> </a:t>
            </a:r>
            <a:r>
              <a:rPr lang="it-IT" dirty="0" err="1" smtClean="0"/>
              <a:t>making</a:t>
            </a:r>
            <a:r>
              <a:rPr lang="it-IT" dirty="0" smtClean="0"/>
              <a:t> of SCUFN – </a:t>
            </a:r>
            <a:r>
              <a:rPr lang="it-IT" i="1" dirty="0" err="1" smtClean="0"/>
              <a:t>Repository</a:t>
            </a:r>
            <a:r>
              <a:rPr lang="it-IT" i="1" dirty="0" smtClean="0"/>
              <a:t> of </a:t>
            </a:r>
            <a:r>
              <a:rPr lang="it-IT" i="1" dirty="0" err="1" smtClean="0"/>
              <a:t>typical</a:t>
            </a:r>
            <a:r>
              <a:rPr lang="it-IT" i="1" dirty="0" smtClean="0"/>
              <a:t> </a:t>
            </a:r>
            <a:r>
              <a:rPr lang="it-IT" i="1" dirty="0" err="1" smtClean="0"/>
              <a:t>cases</a:t>
            </a:r>
            <a:endParaRPr lang="it-IT" i="1" dirty="0" smtClean="0"/>
          </a:p>
          <a:p>
            <a:r>
              <a:rPr lang="it-IT" b="1" dirty="0" smtClean="0"/>
              <a:t>SCUFN31-03.3A</a:t>
            </a:r>
            <a:r>
              <a:rPr lang="it-IT" dirty="0" smtClean="0"/>
              <a:t> Follow-up on Action SCUFN30/08     </a:t>
            </a:r>
            <a:r>
              <a:rPr lang="it-IT" sz="1400" dirty="0" smtClean="0"/>
              <a:t>Hans </a:t>
            </a:r>
            <a:r>
              <a:rPr lang="it-IT" sz="1400" dirty="0" err="1" smtClean="0"/>
              <a:t>Werner</a:t>
            </a:r>
            <a:r>
              <a:rPr lang="it-IT" sz="1400" dirty="0" smtClean="0"/>
              <a:t> SHENKE, </a:t>
            </a:r>
            <a:r>
              <a:rPr lang="it-IT" sz="1400" dirty="0" err="1" smtClean="0"/>
              <a:t>Hyun</a:t>
            </a:r>
            <a:r>
              <a:rPr lang="it-IT" sz="1400" dirty="0" err="1"/>
              <a:t>-</a:t>
            </a:r>
            <a:r>
              <a:rPr lang="it-IT" sz="1400" dirty="0" err="1" smtClean="0"/>
              <a:t>Chul</a:t>
            </a:r>
            <a:r>
              <a:rPr lang="it-IT" sz="1400" dirty="0" smtClean="0"/>
              <a:t> HAN &amp; Roberta IVALDI </a:t>
            </a:r>
          </a:p>
        </p:txBody>
      </p: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44624"/>
            <a:ext cx="308176" cy="404664"/>
          </a:xfrm>
          <a:prstGeom prst="rect">
            <a:avLst/>
          </a:prstGeom>
        </p:spPr>
      </p:pic>
      <p:pic>
        <p:nvPicPr>
          <p:cNvPr id="25" name="Immagin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9816" y="44624"/>
            <a:ext cx="337431" cy="365550"/>
          </a:xfrm>
          <a:prstGeom prst="rect">
            <a:avLst/>
          </a:prstGeom>
        </p:spPr>
      </p:pic>
      <p:sp>
        <p:nvSpPr>
          <p:cNvPr id="9" name="Rettangolo 8"/>
          <p:cNvSpPr/>
          <p:nvPr/>
        </p:nvSpPr>
        <p:spPr>
          <a:xfrm>
            <a:off x="2339752" y="1200234"/>
            <a:ext cx="6696744" cy="1292662"/>
          </a:xfrm>
          <a:prstGeom prst="rect">
            <a:avLst/>
          </a:prstGeom>
          <a:ln>
            <a:solidFill>
              <a:schemeClr val="tx2">
                <a:lumMod val="40000"/>
                <a:lumOff val="60000"/>
              </a:schemeClr>
            </a:solidFill>
          </a:ln>
        </p:spPr>
        <p:txBody>
          <a:bodyPr wrap="square">
            <a:spAutoFit/>
          </a:bodyPr>
          <a:lstStyle/>
          <a:p>
            <a:r>
              <a:rPr lang="it-IT" sz="2400" b="1" dirty="0" err="1" smtClean="0"/>
              <a:t>Generic</a:t>
            </a:r>
            <a:r>
              <a:rPr lang="it-IT" sz="2400" b="1" dirty="0" smtClean="0"/>
              <a:t> </a:t>
            </a:r>
            <a:r>
              <a:rPr lang="it-IT" sz="2400" b="1" dirty="0" err="1" smtClean="0"/>
              <a:t>Term</a:t>
            </a:r>
            <a:endParaRPr lang="it-IT" sz="2400" b="1" dirty="0" smtClean="0"/>
          </a:p>
          <a:p>
            <a:r>
              <a:rPr lang="it-IT" dirty="0" err="1" smtClean="0"/>
              <a:t>Correct</a:t>
            </a:r>
            <a:r>
              <a:rPr lang="it-IT" dirty="0" smtClean="0"/>
              <a:t> </a:t>
            </a:r>
            <a:r>
              <a:rPr lang="it-IT" dirty="0" err="1" smtClean="0"/>
              <a:t>selection</a:t>
            </a:r>
            <a:r>
              <a:rPr lang="it-IT" dirty="0" smtClean="0"/>
              <a:t> of the </a:t>
            </a:r>
            <a:r>
              <a:rPr lang="it-IT" dirty="0" err="1" smtClean="0"/>
              <a:t>generic</a:t>
            </a:r>
            <a:r>
              <a:rPr lang="it-IT" dirty="0" smtClean="0"/>
              <a:t> </a:t>
            </a:r>
            <a:r>
              <a:rPr lang="it-IT" dirty="0" err="1" smtClean="0"/>
              <a:t>name</a:t>
            </a:r>
            <a:r>
              <a:rPr lang="it-IT" dirty="0" smtClean="0"/>
              <a:t> </a:t>
            </a:r>
            <a:r>
              <a:rPr lang="it-IT" dirty="0" err="1" smtClean="0"/>
              <a:t>following</a:t>
            </a:r>
            <a:r>
              <a:rPr lang="it-IT" dirty="0" smtClean="0"/>
              <a:t> the ‘</a:t>
            </a:r>
            <a:r>
              <a:rPr lang="it-IT" dirty="0" err="1" smtClean="0"/>
              <a:t>Principles</a:t>
            </a:r>
            <a:r>
              <a:rPr lang="it-IT" dirty="0" smtClean="0"/>
              <a:t> for </a:t>
            </a:r>
            <a:r>
              <a:rPr lang="it-IT" dirty="0" err="1" smtClean="0"/>
              <a:t>Naming</a:t>
            </a:r>
            <a:r>
              <a:rPr lang="it-IT" dirty="0" smtClean="0"/>
              <a:t> </a:t>
            </a:r>
            <a:r>
              <a:rPr lang="it-IT" dirty="0" err="1" smtClean="0"/>
              <a:t>Features</a:t>
            </a:r>
            <a:r>
              <a:rPr lang="it-IT" dirty="0" smtClean="0"/>
              <a:t>’, from the list of </a:t>
            </a:r>
            <a:r>
              <a:rPr lang="it-IT" dirty="0" err="1" smtClean="0"/>
              <a:t>definition</a:t>
            </a:r>
            <a:r>
              <a:rPr lang="it-IT" dirty="0" smtClean="0"/>
              <a:t> to </a:t>
            </a:r>
            <a:r>
              <a:rPr lang="it-IT" dirty="0" err="1" smtClean="0"/>
              <a:t>reflect</a:t>
            </a:r>
            <a:r>
              <a:rPr lang="it-IT" dirty="0" smtClean="0"/>
              <a:t> </a:t>
            </a:r>
            <a:r>
              <a:rPr lang="it-IT" dirty="0" err="1" smtClean="0"/>
              <a:t>physiographic</a:t>
            </a:r>
            <a:r>
              <a:rPr lang="it-IT" dirty="0" smtClean="0"/>
              <a:t> </a:t>
            </a:r>
            <a:r>
              <a:rPr lang="it-IT" dirty="0" err="1" smtClean="0"/>
              <a:t>description</a:t>
            </a:r>
            <a:r>
              <a:rPr lang="it-IT" dirty="0" smtClean="0"/>
              <a:t> of </a:t>
            </a:r>
            <a:r>
              <a:rPr lang="it-IT" dirty="0" err="1" smtClean="0"/>
              <a:t>features</a:t>
            </a:r>
            <a:r>
              <a:rPr lang="it-IT" dirty="0" smtClean="0"/>
              <a:t>.</a:t>
            </a:r>
            <a:endParaRPr lang="en-US" dirty="0" smtClean="0"/>
          </a:p>
        </p:txBody>
      </p:sp>
      <p:sp>
        <p:nvSpPr>
          <p:cNvPr id="10" name="Rettangolo 9"/>
          <p:cNvSpPr/>
          <p:nvPr/>
        </p:nvSpPr>
        <p:spPr>
          <a:xfrm>
            <a:off x="179512" y="2708920"/>
            <a:ext cx="8928992" cy="4801314"/>
          </a:xfrm>
          <a:prstGeom prst="rect">
            <a:avLst/>
          </a:prstGeom>
          <a:ln>
            <a:solidFill>
              <a:schemeClr val="tx2">
                <a:lumMod val="60000"/>
                <a:lumOff val="40000"/>
              </a:schemeClr>
            </a:solidFill>
          </a:ln>
        </p:spPr>
        <p:txBody>
          <a:bodyPr wrap="square">
            <a:spAutoFit/>
          </a:bodyPr>
          <a:lstStyle/>
          <a:p>
            <a:pPr lvl="2" algn="just"/>
            <a:r>
              <a:rPr lang="it-IT" i="1" dirty="0"/>
              <a:t>                </a:t>
            </a:r>
            <a:r>
              <a:rPr lang="it-IT" i="1" dirty="0" smtClean="0"/>
              <a:t>     </a:t>
            </a:r>
            <a:r>
              <a:rPr lang="it-IT" i="1" dirty="0" err="1" smtClean="0"/>
              <a:t>Maps</a:t>
            </a:r>
            <a:r>
              <a:rPr lang="it-IT" i="1" dirty="0" smtClean="0"/>
              <a:t> </a:t>
            </a:r>
            <a:r>
              <a:rPr lang="it-IT" i="1" dirty="0" err="1" smtClean="0"/>
              <a:t>scales</a:t>
            </a:r>
            <a:r>
              <a:rPr lang="it-IT" i="1" dirty="0" smtClean="0"/>
              <a:t> and </a:t>
            </a:r>
            <a:r>
              <a:rPr lang="it-IT" i="1" dirty="0" err="1" smtClean="0"/>
              <a:t>horizontal</a:t>
            </a:r>
            <a:r>
              <a:rPr lang="it-IT" i="1" dirty="0" smtClean="0"/>
              <a:t> data </a:t>
            </a:r>
            <a:r>
              <a:rPr lang="it-IT" i="1" dirty="0" err="1" smtClean="0"/>
              <a:t>resolution</a:t>
            </a:r>
            <a:r>
              <a:rPr lang="it-IT" dirty="0" smtClean="0"/>
              <a:t>:</a:t>
            </a:r>
          </a:p>
          <a:p>
            <a:pPr lvl="2" algn="just"/>
            <a:endParaRPr lang="it-IT" dirty="0"/>
          </a:p>
          <a:p>
            <a:pPr lvl="2" algn="just"/>
            <a:endParaRPr lang="it-IT" dirty="0"/>
          </a:p>
          <a:p>
            <a:pPr lvl="2" algn="just"/>
            <a:endParaRPr lang="it-IT" dirty="0" smtClean="0"/>
          </a:p>
          <a:p>
            <a:pPr lvl="2" algn="just"/>
            <a:endParaRPr lang="it-IT" dirty="0"/>
          </a:p>
          <a:p>
            <a:pPr algn="ctr"/>
            <a:endParaRPr lang="it-IT" dirty="0"/>
          </a:p>
          <a:p>
            <a:r>
              <a:rPr lang="it-IT" dirty="0">
                <a:effectLst>
                  <a:outerShdw blurRad="38100" dist="38100" dir="2700000" algn="tl">
                    <a:srgbClr val="000000">
                      <a:alpha val="43137"/>
                    </a:srgbClr>
                  </a:outerShdw>
                </a:effectLst>
              </a:rPr>
              <a:t> </a:t>
            </a:r>
            <a:endParaRPr lang="it-IT" dirty="0" smtClean="0">
              <a:effectLst>
                <a:outerShdw blurRad="38100" dist="38100" dir="2700000" algn="tl">
                  <a:srgbClr val="000000">
                    <a:alpha val="43137"/>
                  </a:srgbClr>
                </a:outerShdw>
              </a:effectLst>
            </a:endParaRPr>
          </a:p>
          <a:p>
            <a:r>
              <a:rPr lang="it-IT" dirty="0" smtClean="0">
                <a:effectLst>
                  <a:outerShdw blurRad="38100" dist="38100" dir="2700000" algn="tl">
                    <a:srgbClr val="000000">
                      <a:alpha val="43137"/>
                    </a:srgbClr>
                  </a:outerShdw>
                </a:effectLst>
              </a:rPr>
              <a:t>       </a:t>
            </a:r>
            <a:r>
              <a:rPr lang="it-IT" dirty="0" err="1" smtClean="0">
                <a:effectLst>
                  <a:outerShdw blurRad="38100" dist="38100" dir="2700000" algn="tl">
                    <a:srgbClr val="000000">
                      <a:alpha val="43137"/>
                    </a:srgbClr>
                  </a:outerShdw>
                </a:effectLst>
              </a:rPr>
              <a:t>Shoyang</a:t>
            </a:r>
            <a:r>
              <a:rPr lang="it-IT" dirty="0" smtClean="0">
                <a:effectLst>
                  <a:outerShdw blurRad="38100" dist="38100" dir="2700000" algn="tl">
                    <a:srgbClr val="000000">
                      <a:alpha val="43137"/>
                    </a:srgbClr>
                  </a:outerShdw>
                </a:effectLst>
              </a:rPr>
              <a:t> RIDGE			</a:t>
            </a:r>
            <a:r>
              <a:rPr lang="it-IT" dirty="0">
                <a:effectLst>
                  <a:outerShdw blurRad="38100" dist="38100" dir="2700000" algn="tl">
                    <a:srgbClr val="000000">
                      <a:alpha val="43137"/>
                    </a:srgbClr>
                  </a:outerShdw>
                </a:effectLst>
              </a:rPr>
              <a:t>	</a:t>
            </a:r>
            <a:r>
              <a:rPr lang="it-IT" dirty="0" err="1" smtClean="0">
                <a:effectLst>
                  <a:outerShdw blurRad="38100" dist="38100" dir="2700000" algn="tl">
                    <a:srgbClr val="000000">
                      <a:alpha val="43137"/>
                    </a:srgbClr>
                  </a:outerShdw>
                </a:effectLst>
              </a:rPr>
              <a:t>Shoyang</a:t>
            </a:r>
            <a:r>
              <a:rPr lang="it-IT" dirty="0" smtClean="0">
                <a:effectLst>
                  <a:outerShdw blurRad="38100" dist="38100" dir="2700000" algn="tl">
                    <a:srgbClr val="000000">
                      <a:alpha val="43137"/>
                    </a:srgbClr>
                  </a:outerShdw>
                </a:effectLst>
              </a:rPr>
              <a:t> SEAMOUNT</a:t>
            </a:r>
          </a:p>
          <a:p>
            <a:r>
              <a:rPr lang="it-IT" dirty="0" smtClean="0">
                <a:effectLst>
                  <a:outerShdw blurRad="38100" dist="38100" dir="2700000" algn="tl">
                    <a:srgbClr val="000000">
                      <a:alpha val="43137"/>
                    </a:srgbClr>
                  </a:outerShdw>
                </a:effectLst>
              </a:rPr>
              <a:t>       </a:t>
            </a:r>
            <a:r>
              <a:rPr lang="it-IT" dirty="0" err="1" smtClean="0">
                <a:effectLst>
                  <a:outerShdw blurRad="38100" dist="38100" dir="2700000" algn="tl">
                    <a:srgbClr val="000000">
                      <a:alpha val="43137"/>
                    </a:srgbClr>
                  </a:outerShdw>
                </a:effectLst>
              </a:rPr>
              <a:t>Imeungs</a:t>
            </a:r>
            <a:r>
              <a:rPr lang="it-IT" dirty="0" smtClean="0">
                <a:effectLst>
                  <a:outerShdw blurRad="38100" dist="38100" dir="2700000" algn="tl">
                    <a:srgbClr val="000000">
                      <a:alpha val="43137"/>
                    </a:srgbClr>
                  </a:outerShdw>
                </a:effectLst>
              </a:rPr>
              <a:t> SEAMOUNT			</a:t>
            </a:r>
            <a:r>
              <a:rPr lang="it-IT" dirty="0">
                <a:effectLst>
                  <a:outerShdw blurRad="38100" dist="38100" dir="2700000" algn="tl">
                    <a:srgbClr val="000000">
                      <a:alpha val="43137"/>
                    </a:srgbClr>
                  </a:outerShdw>
                </a:effectLst>
              </a:rPr>
              <a:t> </a:t>
            </a:r>
            <a:r>
              <a:rPr lang="it-IT" dirty="0" err="1">
                <a:effectLst>
                  <a:outerShdw blurRad="38100" dist="38100" dir="2700000" algn="tl">
                    <a:srgbClr val="000000">
                      <a:alpha val="43137"/>
                    </a:srgbClr>
                  </a:outerShdw>
                </a:effectLst>
              </a:rPr>
              <a:t>Imeungs</a:t>
            </a:r>
            <a:r>
              <a:rPr lang="it-IT" dirty="0">
                <a:effectLst>
                  <a:outerShdw blurRad="38100" dist="38100" dir="2700000" algn="tl">
                    <a:srgbClr val="000000">
                      <a:alpha val="43137"/>
                    </a:srgbClr>
                  </a:outerShdw>
                </a:effectLst>
              </a:rPr>
              <a:t> </a:t>
            </a:r>
            <a:r>
              <a:rPr lang="it-IT" dirty="0" smtClean="0">
                <a:effectLst>
                  <a:outerShdw blurRad="38100" dist="38100" dir="2700000" algn="tl">
                    <a:srgbClr val="000000">
                      <a:alpha val="43137"/>
                    </a:srgbClr>
                  </a:outerShdw>
                </a:effectLst>
              </a:rPr>
              <a:t>PEAK</a:t>
            </a:r>
          </a:p>
          <a:p>
            <a:pPr algn="ctr"/>
            <a:endParaRPr lang="it-IT" sz="1600" dirty="0" smtClean="0"/>
          </a:p>
          <a:p>
            <a:r>
              <a:rPr lang="it-IT" dirty="0" err="1" smtClean="0">
                <a:effectLst>
                  <a:outerShdw blurRad="38100" dist="38100" dir="2700000" algn="tl">
                    <a:srgbClr val="000000">
                      <a:alpha val="43137"/>
                    </a:srgbClr>
                  </a:outerShdw>
                </a:effectLst>
              </a:rPr>
              <a:t>Yushui</a:t>
            </a:r>
            <a:r>
              <a:rPr lang="it-IT" dirty="0" smtClean="0">
                <a:effectLst>
                  <a:outerShdw blurRad="38100" dist="38100" dir="2700000" algn="tl">
                    <a:srgbClr val="000000">
                      <a:alpha val="43137"/>
                    </a:srgbClr>
                  </a:outerShdw>
                </a:effectLst>
              </a:rPr>
              <a:t> SEAMOUNTS  		</a:t>
            </a:r>
            <a:r>
              <a:rPr lang="it-IT" dirty="0">
                <a:effectLst>
                  <a:outerShdw blurRad="38100" dist="38100" dir="2700000" algn="tl">
                    <a:srgbClr val="000000">
                      <a:alpha val="43137"/>
                    </a:srgbClr>
                  </a:outerShdw>
                </a:effectLst>
              </a:rPr>
              <a:t>	</a:t>
            </a:r>
            <a:r>
              <a:rPr lang="it-IT" dirty="0" smtClean="0">
                <a:effectLst>
                  <a:outerShdw blurRad="38100" dist="38100" dir="2700000" algn="tl">
                    <a:srgbClr val="000000">
                      <a:alpha val="43137"/>
                    </a:srgbClr>
                  </a:outerShdw>
                </a:effectLst>
              </a:rPr>
              <a:t>    </a:t>
            </a:r>
            <a:r>
              <a:rPr lang="it-IT" b="1" dirty="0" smtClean="0"/>
              <a:t>no </a:t>
            </a:r>
            <a:r>
              <a:rPr lang="it-IT" b="1" dirty="0" err="1" smtClean="0"/>
              <a:t>enough</a:t>
            </a:r>
            <a:r>
              <a:rPr lang="it-IT" b="1" dirty="0" smtClean="0"/>
              <a:t> data</a:t>
            </a:r>
            <a:endParaRPr lang="it-IT" b="1" dirty="0"/>
          </a:p>
          <a:p>
            <a:r>
              <a:rPr lang="it-IT" b="1" dirty="0" err="1" smtClean="0"/>
              <a:t>Xiazhi</a:t>
            </a:r>
            <a:r>
              <a:rPr lang="it-IT" b="1" dirty="0" smtClean="0"/>
              <a:t> </a:t>
            </a:r>
            <a:r>
              <a:rPr lang="it-IT" dirty="0" smtClean="0">
                <a:effectLst>
                  <a:outerShdw blurRad="38100" dist="38100" dir="2700000" algn="tl">
                    <a:srgbClr val="000000">
                      <a:alpha val="43137"/>
                    </a:srgbClr>
                  </a:outerShdw>
                </a:effectLst>
              </a:rPr>
              <a:t>SEAMOUNT				    </a:t>
            </a:r>
            <a:r>
              <a:rPr lang="it-IT" b="1" dirty="0" smtClean="0"/>
              <a:t>no </a:t>
            </a:r>
            <a:r>
              <a:rPr lang="it-IT" b="1" dirty="0" err="1" smtClean="0"/>
              <a:t>distinct</a:t>
            </a:r>
            <a:r>
              <a:rPr lang="it-IT" b="1" dirty="0" smtClean="0"/>
              <a:t> </a:t>
            </a:r>
            <a:r>
              <a:rPr lang="it-IT" b="1" dirty="0" err="1" smtClean="0"/>
              <a:t>feature</a:t>
            </a:r>
            <a:endParaRPr lang="it-IT" b="1" dirty="0" smtClean="0"/>
          </a:p>
          <a:p>
            <a:r>
              <a:rPr lang="it-IT" b="1" dirty="0" err="1"/>
              <a:t>Gufeng</a:t>
            </a:r>
            <a:r>
              <a:rPr lang="it-IT" b="1" dirty="0"/>
              <a:t> </a:t>
            </a:r>
            <a:r>
              <a:rPr lang="it-IT" dirty="0">
                <a:effectLst>
                  <a:outerShdw blurRad="38100" dist="38100" dir="2700000" algn="tl">
                    <a:srgbClr val="000000">
                      <a:alpha val="43137"/>
                    </a:srgbClr>
                  </a:outerShdw>
                </a:effectLst>
              </a:rPr>
              <a:t>RIDGE</a:t>
            </a:r>
            <a:r>
              <a:rPr lang="it-IT" b="1" dirty="0"/>
              <a:t> 				    </a:t>
            </a:r>
            <a:r>
              <a:rPr lang="it-IT" b="1" dirty="0" err="1" smtClean="0"/>
              <a:t>is</a:t>
            </a:r>
            <a:r>
              <a:rPr lang="it-IT" b="1" dirty="0" smtClean="0"/>
              <a:t> </a:t>
            </a:r>
            <a:r>
              <a:rPr lang="it-IT" b="1" dirty="0"/>
              <a:t>a Ridge in a </a:t>
            </a:r>
            <a:r>
              <a:rPr lang="it-IT" b="1" dirty="0" smtClean="0"/>
              <a:t>Ridge, </a:t>
            </a:r>
            <a:r>
              <a:rPr lang="it-IT" b="1" dirty="0" err="1" smtClean="0"/>
              <a:t>incoherent</a:t>
            </a:r>
            <a:r>
              <a:rPr lang="it-IT" b="1" dirty="0" smtClean="0"/>
              <a:t> </a:t>
            </a:r>
            <a:r>
              <a:rPr lang="it-IT" b="1" dirty="0" err="1" smtClean="0"/>
              <a:t>geometry</a:t>
            </a:r>
            <a:endParaRPr lang="it-IT" b="1" dirty="0"/>
          </a:p>
          <a:p>
            <a:r>
              <a:rPr lang="it-IT" b="1" dirty="0"/>
              <a:t> </a:t>
            </a:r>
            <a:r>
              <a:rPr lang="it-IT" b="1" dirty="0" err="1"/>
              <a:t>Xiongzhi</a:t>
            </a:r>
            <a:r>
              <a:rPr lang="it-IT" b="1" dirty="0"/>
              <a:t> </a:t>
            </a:r>
            <a:r>
              <a:rPr lang="it-IT" dirty="0">
                <a:effectLst>
                  <a:outerShdw blurRad="38100" dist="38100" dir="2700000" algn="tl">
                    <a:srgbClr val="000000">
                      <a:alpha val="43137"/>
                    </a:srgbClr>
                  </a:outerShdw>
                </a:effectLst>
              </a:rPr>
              <a:t>RIDGE</a:t>
            </a:r>
            <a:r>
              <a:rPr lang="it-IT" b="1" dirty="0"/>
              <a:t> 				    </a:t>
            </a:r>
            <a:r>
              <a:rPr lang="it-IT" b="1" dirty="0" err="1" smtClean="0"/>
              <a:t>is</a:t>
            </a:r>
            <a:r>
              <a:rPr lang="it-IT" b="1" dirty="0" smtClean="0"/>
              <a:t> </a:t>
            </a:r>
            <a:r>
              <a:rPr lang="it-IT" b="1" dirty="0"/>
              <a:t>a Ridge in a Ridge</a:t>
            </a:r>
          </a:p>
          <a:p>
            <a:r>
              <a:rPr lang="it-IT" b="1" dirty="0" err="1"/>
              <a:t>Gufeng</a:t>
            </a:r>
            <a:r>
              <a:rPr lang="it-IT" b="1" dirty="0"/>
              <a:t> </a:t>
            </a:r>
            <a:r>
              <a:rPr lang="it-IT" dirty="0">
                <a:effectLst>
                  <a:outerShdw blurRad="38100" dist="38100" dir="2700000" algn="tl">
                    <a:srgbClr val="000000">
                      <a:alpha val="43137"/>
                    </a:srgbClr>
                  </a:outerShdw>
                </a:effectLst>
              </a:rPr>
              <a:t>RIDGE</a:t>
            </a:r>
            <a:r>
              <a:rPr lang="it-IT" b="1" dirty="0"/>
              <a:t> 				   </a:t>
            </a:r>
            <a:r>
              <a:rPr lang="it-IT" b="1" dirty="0" smtClean="0"/>
              <a:t> </a:t>
            </a:r>
            <a:r>
              <a:rPr lang="it-IT" b="1" dirty="0" err="1"/>
              <a:t>is</a:t>
            </a:r>
            <a:r>
              <a:rPr lang="it-IT" b="1" dirty="0"/>
              <a:t> a Ridge in a Ridge</a:t>
            </a:r>
          </a:p>
          <a:p>
            <a:endParaRPr lang="it-IT" b="1" dirty="0"/>
          </a:p>
          <a:p>
            <a:pPr algn="just"/>
            <a:endParaRPr lang="it-IT" dirty="0">
              <a:effectLst>
                <a:outerShdw blurRad="38100" dist="38100" dir="2700000" algn="tl">
                  <a:srgbClr val="000000">
                    <a:alpha val="43137"/>
                  </a:srgbClr>
                </a:outerShdw>
              </a:effectLst>
            </a:endParaRPr>
          </a:p>
        </p:txBody>
      </p:sp>
      <p:sp>
        <p:nvSpPr>
          <p:cNvPr id="13" name="Rettangolo 12"/>
          <p:cNvSpPr/>
          <p:nvPr/>
        </p:nvSpPr>
        <p:spPr>
          <a:xfrm>
            <a:off x="228531" y="1305341"/>
            <a:ext cx="1967205" cy="830997"/>
          </a:xfrm>
          <a:prstGeom prst="rect">
            <a:avLst/>
          </a:prstGeom>
          <a:solidFill>
            <a:schemeClr val="tx2">
              <a:lumMod val="60000"/>
              <a:lumOff val="40000"/>
            </a:schemeClr>
          </a:solidFill>
          <a:ln>
            <a:solidFill>
              <a:schemeClr val="accent1"/>
            </a:solidFill>
          </a:ln>
        </p:spPr>
        <p:txBody>
          <a:bodyPr wrap="none">
            <a:spAutoFit/>
          </a:bodyPr>
          <a:lstStyle/>
          <a:p>
            <a:pPr lvl="0" algn="just"/>
            <a:r>
              <a:rPr lang="en-US" sz="4800" dirty="0" smtClean="0">
                <a:solidFill>
                  <a:schemeClr val="tx2">
                    <a:lumMod val="20000"/>
                    <a:lumOff val="80000"/>
                  </a:schemeClr>
                </a:solidFill>
                <a:effectLst>
                  <a:outerShdw blurRad="38100" dist="38100" dir="2700000" algn="tl">
                    <a:srgbClr val="000000">
                      <a:alpha val="43137"/>
                    </a:srgbClr>
                  </a:outerShdw>
                </a:effectLst>
              </a:rPr>
              <a:t>IHOB-6</a:t>
            </a:r>
          </a:p>
        </p:txBody>
      </p:sp>
      <p:sp>
        <p:nvSpPr>
          <p:cNvPr id="2" name="Freccia a destra 1"/>
          <p:cNvSpPr/>
          <p:nvPr/>
        </p:nvSpPr>
        <p:spPr>
          <a:xfrm>
            <a:off x="2843808" y="4490135"/>
            <a:ext cx="1707638" cy="883081"/>
          </a:xfrm>
          <a:prstGeom prst="rightArrow">
            <a:avLst/>
          </a:prstGeom>
          <a:solidFill>
            <a:schemeClr val="tx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2843808" y="4706159"/>
            <a:ext cx="1485920" cy="461665"/>
          </a:xfrm>
          <a:prstGeom prst="rect">
            <a:avLst/>
          </a:prstGeom>
          <a:noFill/>
          <a:ln>
            <a:noFill/>
          </a:ln>
        </p:spPr>
        <p:txBody>
          <a:bodyPr wrap="none">
            <a:spAutoFit/>
          </a:bodyPr>
          <a:lstStyle/>
          <a:p>
            <a:pPr lvl="0" algn="just"/>
            <a:r>
              <a:rPr lang="en-US" sz="2400" dirty="0" smtClean="0">
                <a:solidFill>
                  <a:schemeClr val="tx2">
                    <a:lumMod val="20000"/>
                    <a:lumOff val="80000"/>
                  </a:schemeClr>
                </a:solidFill>
                <a:effectLst>
                  <a:outerShdw blurRad="38100" dist="38100" dir="2700000" algn="tl">
                    <a:srgbClr val="000000">
                      <a:alpha val="43137"/>
                    </a:srgbClr>
                  </a:outerShdw>
                </a:effectLst>
              </a:rPr>
              <a:t>ACCEPTED</a:t>
            </a:r>
          </a:p>
        </p:txBody>
      </p:sp>
      <p:sp>
        <p:nvSpPr>
          <p:cNvPr id="17" name="Rettangolo 16"/>
          <p:cNvSpPr/>
          <p:nvPr/>
        </p:nvSpPr>
        <p:spPr>
          <a:xfrm>
            <a:off x="179438" y="3150223"/>
            <a:ext cx="2006302" cy="1323439"/>
          </a:xfrm>
          <a:prstGeom prst="rect">
            <a:avLst/>
          </a:prstGeom>
          <a:solidFill>
            <a:srgbClr val="0070C0"/>
          </a:solidFill>
          <a:ln>
            <a:solidFill>
              <a:schemeClr val="accent1"/>
            </a:solidFill>
          </a:ln>
        </p:spPr>
        <p:txBody>
          <a:bodyPr wrap="square">
            <a:spAutoFit/>
          </a:bodyPr>
          <a:lstStyle/>
          <a:p>
            <a:pPr lvl="0" algn="ctr"/>
            <a:r>
              <a:rPr lang="en-US" sz="4000" dirty="0" smtClean="0">
                <a:solidFill>
                  <a:schemeClr val="tx2">
                    <a:lumMod val="20000"/>
                    <a:lumOff val="80000"/>
                  </a:schemeClr>
                </a:solidFill>
                <a:effectLst>
                  <a:outerShdw blurRad="38100" dist="38100" dir="2700000" algn="tl">
                    <a:srgbClr val="000000">
                      <a:alpha val="43137"/>
                    </a:srgbClr>
                  </a:outerShdw>
                </a:effectLst>
              </a:rPr>
              <a:t>COOK BOOK</a:t>
            </a:r>
          </a:p>
        </p:txBody>
      </p:sp>
      <p:sp>
        <p:nvSpPr>
          <p:cNvPr id="18" name="Rettangolo 17"/>
          <p:cNvSpPr/>
          <p:nvPr/>
        </p:nvSpPr>
        <p:spPr>
          <a:xfrm>
            <a:off x="7001837" y="4614227"/>
            <a:ext cx="2106667" cy="830997"/>
          </a:xfrm>
          <a:prstGeom prst="rect">
            <a:avLst/>
          </a:prstGeom>
          <a:solidFill>
            <a:srgbClr val="FFFF00"/>
          </a:solidFill>
          <a:ln>
            <a:solidFill>
              <a:schemeClr val="accent1"/>
            </a:solidFill>
          </a:ln>
        </p:spPr>
        <p:txBody>
          <a:bodyPr wrap="none">
            <a:spAutoFit/>
          </a:bodyPr>
          <a:lstStyle/>
          <a:p>
            <a:pPr lvl="0" algn="just"/>
            <a:r>
              <a:rPr lang="en-US" sz="4800" dirty="0" smtClean="0">
                <a:solidFill>
                  <a:prstClr val="black"/>
                </a:solidFill>
                <a:effectLst>
                  <a:outerShdw blurRad="38100" dist="38100" dir="2700000" algn="tl">
                    <a:srgbClr val="000000">
                      <a:alpha val="43137"/>
                    </a:srgbClr>
                  </a:outerShdw>
                </a:effectLst>
              </a:rPr>
              <a:t>IHO B-8</a:t>
            </a:r>
          </a:p>
        </p:txBody>
      </p:sp>
      <p:sp>
        <p:nvSpPr>
          <p:cNvPr id="19" name="Rettangolo 18"/>
          <p:cNvSpPr/>
          <p:nvPr/>
        </p:nvSpPr>
        <p:spPr>
          <a:xfrm>
            <a:off x="2648338" y="5763597"/>
            <a:ext cx="2099614" cy="761747"/>
          </a:xfrm>
          <a:prstGeom prst="rect">
            <a:avLst/>
          </a:prstGeom>
          <a:solidFill>
            <a:srgbClr val="FF0000"/>
          </a:solidFill>
          <a:ln>
            <a:noFill/>
          </a:ln>
        </p:spPr>
        <p:txBody>
          <a:bodyPr wrap="none">
            <a:spAutoFit/>
          </a:bodyPr>
          <a:lstStyle/>
          <a:p>
            <a:pPr lvl="0" algn="just"/>
            <a:endParaRPr lang="en-US" sz="900" dirty="0" smtClean="0">
              <a:solidFill>
                <a:prstClr val="black"/>
              </a:solidFill>
              <a:effectLst>
                <a:outerShdw blurRad="38100" dist="38100" dir="2700000" algn="tl">
                  <a:srgbClr val="000000">
                    <a:alpha val="43137"/>
                  </a:srgbClr>
                </a:outerShdw>
              </a:effectLst>
            </a:endParaRPr>
          </a:p>
          <a:p>
            <a:pPr lvl="0" algn="just"/>
            <a:r>
              <a:rPr lang="en-US" sz="2400" dirty="0" smtClean="0">
                <a:solidFill>
                  <a:schemeClr val="tx2">
                    <a:lumMod val="20000"/>
                    <a:lumOff val="80000"/>
                  </a:schemeClr>
                </a:solidFill>
                <a:effectLst>
                  <a:outerShdw blurRad="38100" dist="38100" dir="2700000" algn="tl">
                    <a:srgbClr val="000000">
                      <a:alpha val="43137"/>
                    </a:srgbClr>
                  </a:outerShdw>
                </a:effectLst>
              </a:rPr>
              <a:t>NOT ACCEPTED</a:t>
            </a:r>
          </a:p>
          <a:p>
            <a:pPr lvl="0" algn="just"/>
            <a:endParaRPr lang="en-US" sz="900" dirty="0" smtClean="0">
              <a:solidFill>
                <a:prstClr val="black"/>
              </a:solidFill>
              <a:effectLst>
                <a:outerShdw blurRad="38100" dist="38100" dir="2700000" algn="tl">
                  <a:srgbClr val="000000">
                    <a:alpha val="43137"/>
                  </a:srgbClr>
                </a:outerShdw>
              </a:effectLst>
            </a:endParaRPr>
          </a:p>
        </p:txBody>
      </p:sp>
      <p:sp>
        <p:nvSpPr>
          <p:cNvPr id="4" name="Rettangolo 3"/>
          <p:cNvSpPr/>
          <p:nvPr/>
        </p:nvSpPr>
        <p:spPr>
          <a:xfrm>
            <a:off x="2195736" y="2996952"/>
            <a:ext cx="6858000" cy="1477328"/>
          </a:xfrm>
          <a:prstGeom prst="rect">
            <a:avLst/>
          </a:prstGeom>
        </p:spPr>
        <p:txBody>
          <a:bodyPr wrap="square">
            <a:spAutoFit/>
          </a:bodyPr>
          <a:lstStyle/>
          <a:p>
            <a:pPr marL="0" lvl="2" algn="just"/>
            <a:r>
              <a:rPr lang="it-IT" dirty="0" err="1"/>
              <a:t>Shoyang</a:t>
            </a:r>
            <a:r>
              <a:rPr lang="it-IT" dirty="0"/>
              <a:t> Ridge </a:t>
            </a:r>
            <a:r>
              <a:rPr lang="it-IT" dirty="0" err="1"/>
              <a:t>is</a:t>
            </a:r>
            <a:r>
              <a:rPr lang="it-IT" dirty="0"/>
              <a:t> </a:t>
            </a:r>
            <a:r>
              <a:rPr lang="it-IT" dirty="0" err="1"/>
              <a:t>only</a:t>
            </a:r>
            <a:r>
              <a:rPr lang="it-IT" dirty="0"/>
              <a:t> an elongate </a:t>
            </a:r>
            <a:r>
              <a:rPr lang="it-IT" dirty="0" err="1" smtClean="0"/>
              <a:t>Seamount</a:t>
            </a:r>
            <a:r>
              <a:rPr lang="it-IT" dirty="0" smtClean="0"/>
              <a:t>. </a:t>
            </a:r>
            <a:endParaRPr lang="it-IT" dirty="0"/>
          </a:p>
          <a:p>
            <a:pPr algn="just"/>
            <a:r>
              <a:rPr lang="en-US" dirty="0" err="1" smtClean="0"/>
              <a:t>Imeungs</a:t>
            </a:r>
            <a:r>
              <a:rPr lang="en-US" dirty="0" smtClean="0"/>
              <a:t> Seamount,</a:t>
            </a:r>
            <a:r>
              <a:rPr lang="en-US" b="1" dirty="0" smtClean="0"/>
              <a:t> </a:t>
            </a:r>
            <a:r>
              <a:rPr lang="en-US" dirty="0" smtClean="0"/>
              <a:t>accepted </a:t>
            </a:r>
            <a:r>
              <a:rPr lang="en-US" dirty="0"/>
              <a:t>with the generic term changed to </a:t>
            </a:r>
            <a:r>
              <a:rPr lang="en-US" b="1" dirty="0" smtClean="0"/>
              <a:t>Peak</a:t>
            </a:r>
            <a:r>
              <a:rPr lang="en-US" dirty="0" smtClean="0"/>
              <a:t>, was a very good </a:t>
            </a:r>
            <a:r>
              <a:rPr lang="en-US" dirty="0"/>
              <a:t>example of the necessity that have a “cookbook” to facilitate the </a:t>
            </a:r>
            <a:r>
              <a:rPr lang="en-US" dirty="0" smtClean="0"/>
              <a:t>analysis (shape </a:t>
            </a:r>
            <a:r>
              <a:rPr lang="en-US" dirty="0"/>
              <a:t>and dimensions vary from one feature to another, while remaining compliant with generic definitions in </a:t>
            </a:r>
            <a:r>
              <a:rPr lang="en-US" dirty="0" smtClean="0"/>
              <a:t>B-6). </a:t>
            </a:r>
            <a:endParaRPr lang="en-US" dirty="0"/>
          </a:p>
        </p:txBody>
      </p:sp>
    </p:spTree>
    <p:extLst>
      <p:ext uri="{BB962C8B-B14F-4D97-AF65-F5344CB8AC3E}">
        <p14:creationId xmlns:p14="http://schemas.microsoft.com/office/powerpoint/2010/main" val="2961929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0" y="-27384"/>
            <a:ext cx="9144000" cy="507831"/>
          </a:xfrm>
          <a:prstGeom prst="rect">
            <a:avLst/>
          </a:prstGeom>
          <a:solidFill>
            <a:schemeClr val="bg1"/>
          </a:solidFill>
        </p:spPr>
        <p:txBody>
          <a:bodyPr wrap="square" rtlCol="0">
            <a:spAutoFit/>
          </a:bodyPr>
          <a:lstStyle/>
          <a:p>
            <a:pPr algn="ctr"/>
            <a:endParaRPr lang="it-IT" sz="300" b="1" dirty="0" smtClean="0"/>
          </a:p>
          <a:p>
            <a:pPr algn="ctr"/>
            <a:r>
              <a:rPr lang="it-IT" sz="1600" b="1" dirty="0" smtClean="0"/>
              <a:t>31 SCUFN Meeting    –    23-27 </a:t>
            </a:r>
            <a:r>
              <a:rPr lang="it-IT" sz="1600" b="1" dirty="0" err="1" smtClean="0"/>
              <a:t>September</a:t>
            </a:r>
            <a:r>
              <a:rPr lang="it-IT" sz="1600" b="1" dirty="0" smtClean="0"/>
              <a:t> 2018, Wellington</a:t>
            </a:r>
          </a:p>
          <a:p>
            <a:pPr algn="ctr"/>
            <a:r>
              <a:rPr lang="it-IT" sz="800" b="1" dirty="0" smtClean="0"/>
              <a:t>	</a:t>
            </a:r>
            <a:endParaRPr lang="it-IT" sz="800" dirty="0" smtClean="0"/>
          </a:p>
        </p:txBody>
      </p:sp>
      <p:cxnSp>
        <p:nvCxnSpPr>
          <p:cNvPr id="14" name="Connettore 1 13"/>
          <p:cNvCxnSpPr/>
          <p:nvPr/>
        </p:nvCxnSpPr>
        <p:spPr>
          <a:xfrm>
            <a:off x="0" y="4847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0" y="476672"/>
            <a:ext cx="9144000" cy="646331"/>
          </a:xfrm>
          <a:prstGeom prst="rect">
            <a:avLst/>
          </a:prstGeom>
          <a:noFill/>
          <a:ln w="19050">
            <a:solidFill>
              <a:schemeClr val="accent1"/>
            </a:solidFill>
          </a:ln>
        </p:spPr>
        <p:txBody>
          <a:bodyPr wrap="square" rtlCol="0">
            <a:spAutoFit/>
          </a:bodyPr>
          <a:lstStyle/>
          <a:p>
            <a:r>
              <a:rPr lang="it-IT" dirty="0" err="1" smtClean="0"/>
              <a:t>Decision</a:t>
            </a:r>
            <a:r>
              <a:rPr lang="it-IT" dirty="0" smtClean="0"/>
              <a:t> </a:t>
            </a:r>
            <a:r>
              <a:rPr lang="it-IT" dirty="0" err="1" smtClean="0"/>
              <a:t>making</a:t>
            </a:r>
            <a:r>
              <a:rPr lang="it-IT" dirty="0" smtClean="0"/>
              <a:t> of SCUFN – </a:t>
            </a:r>
            <a:r>
              <a:rPr lang="it-IT" i="1" dirty="0" err="1" smtClean="0"/>
              <a:t>Repository</a:t>
            </a:r>
            <a:r>
              <a:rPr lang="it-IT" i="1" dirty="0" smtClean="0"/>
              <a:t> of </a:t>
            </a:r>
            <a:r>
              <a:rPr lang="it-IT" i="1" dirty="0" err="1" smtClean="0"/>
              <a:t>typical</a:t>
            </a:r>
            <a:r>
              <a:rPr lang="it-IT" i="1" dirty="0" smtClean="0"/>
              <a:t> </a:t>
            </a:r>
            <a:r>
              <a:rPr lang="it-IT" i="1" dirty="0" err="1" smtClean="0"/>
              <a:t>cases</a:t>
            </a:r>
            <a:endParaRPr lang="it-IT" i="1" dirty="0" smtClean="0"/>
          </a:p>
          <a:p>
            <a:r>
              <a:rPr lang="it-IT" b="1" dirty="0" smtClean="0"/>
              <a:t>SCUFN31-03.3A</a:t>
            </a:r>
            <a:r>
              <a:rPr lang="it-IT" dirty="0" smtClean="0"/>
              <a:t> Follow-up on Action SCUFN30/08     </a:t>
            </a:r>
            <a:r>
              <a:rPr lang="it-IT" sz="1400" dirty="0" smtClean="0"/>
              <a:t>Hans </a:t>
            </a:r>
            <a:r>
              <a:rPr lang="it-IT" sz="1400" dirty="0" err="1" smtClean="0"/>
              <a:t>Werner</a:t>
            </a:r>
            <a:r>
              <a:rPr lang="it-IT" sz="1400" dirty="0" smtClean="0"/>
              <a:t> SHENKE, </a:t>
            </a:r>
            <a:r>
              <a:rPr lang="it-IT" sz="1400" dirty="0" err="1" smtClean="0"/>
              <a:t>Hyun</a:t>
            </a:r>
            <a:r>
              <a:rPr lang="it-IT" sz="1400" dirty="0" err="1"/>
              <a:t>-</a:t>
            </a:r>
            <a:r>
              <a:rPr lang="it-IT" sz="1400" dirty="0" err="1" smtClean="0"/>
              <a:t>Chul</a:t>
            </a:r>
            <a:r>
              <a:rPr lang="it-IT" sz="1400" dirty="0" smtClean="0"/>
              <a:t> HAN &amp; Roberta IVALDI </a:t>
            </a:r>
          </a:p>
        </p:txBody>
      </p:sp>
      <p:sp>
        <p:nvSpPr>
          <p:cNvPr id="23" name="Rettangolo 22"/>
          <p:cNvSpPr/>
          <p:nvPr/>
        </p:nvSpPr>
        <p:spPr>
          <a:xfrm>
            <a:off x="375442" y="1916832"/>
            <a:ext cx="8496944" cy="4555093"/>
          </a:xfrm>
          <a:prstGeom prst="rect">
            <a:avLst/>
          </a:prstGeom>
        </p:spPr>
        <p:txBody>
          <a:bodyPr wrap="square">
            <a:spAutoFit/>
          </a:bodyPr>
          <a:lstStyle/>
          <a:p>
            <a:pPr algn="just"/>
            <a:endParaRPr lang="en-US" sz="900" dirty="0" smtClean="0"/>
          </a:p>
          <a:p>
            <a:pPr algn="just"/>
            <a:r>
              <a:rPr lang="en-US" dirty="0" smtClean="0"/>
              <a:t>In B-6 PEAK is defined as “</a:t>
            </a:r>
            <a:r>
              <a:rPr lang="en-US" u="sng" dirty="0" smtClean="0"/>
              <a:t>A conical or pointed elevation at the summit of a larger feature</a:t>
            </a:r>
            <a:r>
              <a:rPr lang="en-US" dirty="0" smtClean="0"/>
              <a:t>”. However, in the case of accepted </a:t>
            </a:r>
            <a:r>
              <a:rPr lang="en-US" dirty="0" err="1" smtClean="0"/>
              <a:t>Imeungs</a:t>
            </a:r>
            <a:r>
              <a:rPr lang="en-US" dirty="0" smtClean="0"/>
              <a:t> Peak, it was noted that it was not the highest point of the </a:t>
            </a:r>
            <a:r>
              <a:rPr lang="en-US" dirty="0" err="1" smtClean="0"/>
              <a:t>Babeldaob</a:t>
            </a:r>
            <a:r>
              <a:rPr lang="en-US" dirty="0" smtClean="0"/>
              <a:t> Ridge. The SCUFN Generic Terms Subgroup needed to allow a definition that can include multiple points within a </a:t>
            </a:r>
            <a:r>
              <a:rPr lang="en-US" dirty="0"/>
              <a:t>single </a:t>
            </a:r>
            <a:r>
              <a:rPr lang="en-US" dirty="0" smtClean="0"/>
              <a:t>feature and </a:t>
            </a:r>
            <a:r>
              <a:rPr lang="en-US" dirty="0"/>
              <a:t>to modify the current definition of PEAK in B-6. </a:t>
            </a:r>
            <a:endParaRPr lang="en-US" dirty="0" smtClean="0"/>
          </a:p>
          <a:p>
            <a:pPr algn="just"/>
            <a:endParaRPr lang="en-US" sz="1100" dirty="0" smtClean="0"/>
          </a:p>
          <a:p>
            <a:pPr algn="just"/>
            <a:r>
              <a:rPr lang="en-US" dirty="0" smtClean="0"/>
              <a:t>This SEAMOUNT is located within the proposed </a:t>
            </a:r>
            <a:r>
              <a:rPr lang="en-US" dirty="0" err="1" smtClean="0"/>
              <a:t>Babeldaob</a:t>
            </a:r>
            <a:r>
              <a:rPr lang="en-US" dirty="0" smtClean="0"/>
              <a:t> RIDGE and it does not fall in the B-6 definition of SEAMOUNT; rather, this SEAMOUNT might fall in the definition of PEAK, “A conical or pointed elevation at the summit of a larger feature.”  However, it appeared that the feature is not really the summit of the proposed </a:t>
            </a:r>
            <a:r>
              <a:rPr lang="en-US" dirty="0" err="1" smtClean="0"/>
              <a:t>Babeldaob</a:t>
            </a:r>
            <a:r>
              <a:rPr lang="en-US" dirty="0" smtClean="0"/>
              <a:t> RIDGE. In fact, the proposed </a:t>
            </a:r>
            <a:r>
              <a:rPr lang="en-US" dirty="0" err="1" smtClean="0"/>
              <a:t>Ngerbuns</a:t>
            </a:r>
            <a:r>
              <a:rPr lang="en-US" dirty="0" smtClean="0"/>
              <a:t> Seamount, also located in the proposed </a:t>
            </a:r>
            <a:r>
              <a:rPr lang="en-US" dirty="0" err="1" smtClean="0"/>
              <a:t>Babeldaob</a:t>
            </a:r>
            <a:r>
              <a:rPr lang="en-US" dirty="0" smtClean="0"/>
              <a:t> RIDGE, is approximately 500 m shallower than </a:t>
            </a:r>
            <a:r>
              <a:rPr lang="en-US" dirty="0" err="1" smtClean="0"/>
              <a:t>Imeungs</a:t>
            </a:r>
            <a:r>
              <a:rPr lang="en-US" dirty="0" smtClean="0"/>
              <a:t> “PEAK”. </a:t>
            </a:r>
          </a:p>
          <a:p>
            <a:pPr algn="just"/>
            <a:r>
              <a:rPr lang="en-US" b="1" dirty="0" smtClean="0"/>
              <a:t>Recommendation</a:t>
            </a:r>
            <a:r>
              <a:rPr lang="en-US" dirty="0"/>
              <a:t>: </a:t>
            </a:r>
            <a:r>
              <a:rPr lang="en-US" dirty="0" smtClean="0"/>
              <a:t>the </a:t>
            </a:r>
            <a:r>
              <a:rPr lang="en-US" u="sng" dirty="0"/>
              <a:t>new definition of PEAK </a:t>
            </a:r>
            <a:r>
              <a:rPr lang="en-US" dirty="0"/>
              <a:t>would simply be “</a:t>
            </a:r>
            <a:r>
              <a:rPr lang="en-US" u="sng" dirty="0"/>
              <a:t>A conical or pointed elevation on a larger feature such as a SEAMOUNT</a:t>
            </a:r>
            <a:r>
              <a:rPr lang="en-US" dirty="0"/>
              <a:t>”. </a:t>
            </a:r>
            <a:r>
              <a:rPr lang="en-US" dirty="0" smtClean="0"/>
              <a:t>In </a:t>
            </a:r>
            <a:r>
              <a:rPr lang="en-US" dirty="0"/>
              <a:t>conjunction with this new definition, we also would recommend to re-define PINNACLE as “A spire-shaped pillar either isolated or on a larger feature.”  </a:t>
            </a:r>
            <a:endParaRPr lang="en-US" dirty="0" smtClean="0"/>
          </a:p>
        </p:txBody>
      </p: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44624"/>
            <a:ext cx="308176" cy="404664"/>
          </a:xfrm>
          <a:prstGeom prst="rect">
            <a:avLst/>
          </a:prstGeom>
        </p:spPr>
      </p:pic>
      <p:pic>
        <p:nvPicPr>
          <p:cNvPr id="25" name="Immagin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9816" y="44624"/>
            <a:ext cx="337431" cy="365550"/>
          </a:xfrm>
          <a:prstGeom prst="rect">
            <a:avLst/>
          </a:prstGeom>
        </p:spPr>
      </p:pic>
      <p:sp>
        <p:nvSpPr>
          <p:cNvPr id="2" name="Rettangolo 1"/>
          <p:cNvSpPr/>
          <p:nvPr/>
        </p:nvSpPr>
        <p:spPr>
          <a:xfrm>
            <a:off x="539552" y="1484784"/>
            <a:ext cx="2022798" cy="369332"/>
          </a:xfrm>
          <a:prstGeom prst="rect">
            <a:avLst/>
          </a:prstGeom>
        </p:spPr>
        <p:txBody>
          <a:bodyPr wrap="none">
            <a:spAutoFit/>
          </a:bodyPr>
          <a:lstStyle/>
          <a:p>
            <a:r>
              <a:rPr lang="en-US" b="1" dirty="0" err="1">
                <a:effectLst>
                  <a:outerShdw blurRad="38100" dist="38100" dir="2700000" algn="tl">
                    <a:srgbClr val="000000">
                      <a:alpha val="43137"/>
                    </a:srgbClr>
                  </a:outerShdw>
                </a:effectLst>
              </a:rPr>
              <a:t>Imeungs</a:t>
            </a:r>
            <a:r>
              <a:rPr lang="en-US" b="1" dirty="0">
                <a:effectLst>
                  <a:outerShdw blurRad="38100" dist="38100" dir="2700000" algn="tl">
                    <a:srgbClr val="000000">
                      <a:alpha val="43137"/>
                    </a:srgbClr>
                  </a:outerShdw>
                </a:effectLst>
              </a:rPr>
              <a:t> Seamount</a:t>
            </a:r>
            <a:endParaRPr lang="it-IT"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4816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0" y="-27384"/>
            <a:ext cx="9144000" cy="507831"/>
          </a:xfrm>
          <a:prstGeom prst="rect">
            <a:avLst/>
          </a:prstGeom>
          <a:solidFill>
            <a:schemeClr val="bg1"/>
          </a:solidFill>
        </p:spPr>
        <p:txBody>
          <a:bodyPr wrap="square" rtlCol="0">
            <a:spAutoFit/>
          </a:bodyPr>
          <a:lstStyle/>
          <a:p>
            <a:pPr algn="ctr"/>
            <a:endParaRPr lang="it-IT" sz="300" b="1" dirty="0" smtClean="0"/>
          </a:p>
          <a:p>
            <a:pPr algn="ctr"/>
            <a:r>
              <a:rPr lang="it-IT" sz="1600" b="1" dirty="0" smtClean="0"/>
              <a:t>31 SCUFN Meeting    –    23-27 </a:t>
            </a:r>
            <a:r>
              <a:rPr lang="it-IT" sz="1600" b="1" dirty="0" err="1" smtClean="0"/>
              <a:t>September</a:t>
            </a:r>
            <a:r>
              <a:rPr lang="it-IT" sz="1600" b="1" dirty="0" smtClean="0"/>
              <a:t> 2018, Wellington</a:t>
            </a:r>
          </a:p>
          <a:p>
            <a:pPr algn="ctr"/>
            <a:r>
              <a:rPr lang="it-IT" sz="800" b="1" dirty="0" smtClean="0"/>
              <a:t>	</a:t>
            </a:r>
            <a:endParaRPr lang="it-IT" sz="800" dirty="0" smtClean="0"/>
          </a:p>
        </p:txBody>
      </p:sp>
      <p:cxnSp>
        <p:nvCxnSpPr>
          <p:cNvPr id="14" name="Connettore 1 13"/>
          <p:cNvCxnSpPr/>
          <p:nvPr/>
        </p:nvCxnSpPr>
        <p:spPr>
          <a:xfrm>
            <a:off x="0" y="4847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0" y="476672"/>
            <a:ext cx="9144000" cy="646331"/>
          </a:xfrm>
          <a:prstGeom prst="rect">
            <a:avLst/>
          </a:prstGeom>
          <a:noFill/>
          <a:ln w="19050">
            <a:solidFill>
              <a:schemeClr val="accent1"/>
            </a:solidFill>
          </a:ln>
        </p:spPr>
        <p:txBody>
          <a:bodyPr wrap="square" rtlCol="0">
            <a:spAutoFit/>
          </a:bodyPr>
          <a:lstStyle/>
          <a:p>
            <a:r>
              <a:rPr lang="it-IT" dirty="0" err="1" smtClean="0"/>
              <a:t>Decision</a:t>
            </a:r>
            <a:r>
              <a:rPr lang="it-IT" dirty="0" smtClean="0"/>
              <a:t> </a:t>
            </a:r>
            <a:r>
              <a:rPr lang="it-IT" dirty="0" err="1" smtClean="0"/>
              <a:t>making</a:t>
            </a:r>
            <a:r>
              <a:rPr lang="it-IT" dirty="0" smtClean="0"/>
              <a:t> of SCUFN – </a:t>
            </a:r>
            <a:r>
              <a:rPr lang="it-IT" i="1" dirty="0" err="1" smtClean="0"/>
              <a:t>Repository</a:t>
            </a:r>
            <a:r>
              <a:rPr lang="it-IT" i="1" dirty="0" smtClean="0"/>
              <a:t> of </a:t>
            </a:r>
            <a:r>
              <a:rPr lang="it-IT" i="1" dirty="0" err="1" smtClean="0"/>
              <a:t>typical</a:t>
            </a:r>
            <a:r>
              <a:rPr lang="it-IT" i="1" dirty="0" smtClean="0"/>
              <a:t> </a:t>
            </a:r>
            <a:r>
              <a:rPr lang="it-IT" i="1" dirty="0" err="1" smtClean="0"/>
              <a:t>cases</a:t>
            </a:r>
            <a:endParaRPr lang="it-IT" i="1" dirty="0" smtClean="0"/>
          </a:p>
          <a:p>
            <a:r>
              <a:rPr lang="it-IT" b="1" dirty="0" smtClean="0"/>
              <a:t>SCUFN31-03.3A</a:t>
            </a:r>
            <a:r>
              <a:rPr lang="it-IT" dirty="0" smtClean="0"/>
              <a:t> Follow-up on Action SCUFN30/08     </a:t>
            </a:r>
            <a:r>
              <a:rPr lang="it-IT" sz="1400" dirty="0" smtClean="0"/>
              <a:t>Hans </a:t>
            </a:r>
            <a:r>
              <a:rPr lang="it-IT" sz="1400" dirty="0" err="1" smtClean="0"/>
              <a:t>Werner</a:t>
            </a:r>
            <a:r>
              <a:rPr lang="it-IT" sz="1400" dirty="0" smtClean="0"/>
              <a:t> SHENKE, </a:t>
            </a:r>
            <a:r>
              <a:rPr lang="it-IT" sz="1400" dirty="0" err="1" smtClean="0"/>
              <a:t>Hyun</a:t>
            </a:r>
            <a:r>
              <a:rPr lang="it-IT" sz="1400" dirty="0" err="1"/>
              <a:t>-</a:t>
            </a:r>
            <a:r>
              <a:rPr lang="it-IT" sz="1400" dirty="0" err="1" smtClean="0"/>
              <a:t>Chul</a:t>
            </a:r>
            <a:r>
              <a:rPr lang="it-IT" sz="1400" dirty="0" smtClean="0"/>
              <a:t> HAN &amp; Roberta IVALDI </a:t>
            </a:r>
          </a:p>
        </p:txBody>
      </p: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44624"/>
            <a:ext cx="308176" cy="404664"/>
          </a:xfrm>
          <a:prstGeom prst="rect">
            <a:avLst/>
          </a:prstGeom>
        </p:spPr>
      </p:pic>
      <p:pic>
        <p:nvPicPr>
          <p:cNvPr id="25" name="Immagin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9816" y="44624"/>
            <a:ext cx="337431" cy="365550"/>
          </a:xfrm>
          <a:prstGeom prst="rect">
            <a:avLst/>
          </a:prstGeom>
        </p:spPr>
      </p:pic>
      <p:sp>
        <p:nvSpPr>
          <p:cNvPr id="11" name="Rettangolo 10"/>
          <p:cNvSpPr/>
          <p:nvPr/>
        </p:nvSpPr>
        <p:spPr>
          <a:xfrm>
            <a:off x="2339752" y="1340768"/>
            <a:ext cx="6696744" cy="1092607"/>
          </a:xfrm>
          <a:prstGeom prst="rect">
            <a:avLst/>
          </a:prstGeom>
          <a:ln>
            <a:solidFill>
              <a:schemeClr val="tx2">
                <a:lumMod val="60000"/>
                <a:lumOff val="40000"/>
              </a:schemeClr>
            </a:solidFill>
          </a:ln>
        </p:spPr>
        <p:txBody>
          <a:bodyPr wrap="square">
            <a:spAutoFit/>
          </a:bodyPr>
          <a:lstStyle/>
          <a:p>
            <a:r>
              <a:rPr lang="it-IT" sz="2400" b="1" dirty="0" err="1"/>
              <a:t>Specific</a:t>
            </a:r>
            <a:r>
              <a:rPr lang="it-IT" sz="2400" b="1" dirty="0"/>
              <a:t> </a:t>
            </a:r>
            <a:r>
              <a:rPr lang="it-IT" sz="2400" b="1" dirty="0" err="1"/>
              <a:t>Term</a:t>
            </a:r>
            <a:endParaRPr lang="it-IT" sz="2400" b="1" dirty="0"/>
          </a:p>
          <a:p>
            <a:endParaRPr lang="it-IT" sz="500" dirty="0" smtClean="0"/>
          </a:p>
          <a:p>
            <a:r>
              <a:rPr lang="it-IT" dirty="0" err="1" smtClean="0"/>
              <a:t>Correct</a:t>
            </a:r>
            <a:r>
              <a:rPr lang="it-IT" dirty="0" smtClean="0"/>
              <a:t> </a:t>
            </a:r>
            <a:r>
              <a:rPr lang="it-IT" dirty="0" err="1" smtClean="0"/>
              <a:t>description</a:t>
            </a:r>
            <a:r>
              <a:rPr lang="it-IT" dirty="0" smtClean="0"/>
              <a:t> of the </a:t>
            </a:r>
            <a:r>
              <a:rPr lang="it-IT" dirty="0" err="1" smtClean="0"/>
              <a:t>specific</a:t>
            </a:r>
            <a:r>
              <a:rPr lang="it-IT" dirty="0" smtClean="0"/>
              <a:t> </a:t>
            </a:r>
            <a:r>
              <a:rPr lang="it-IT" dirty="0" err="1" smtClean="0"/>
              <a:t>name</a:t>
            </a:r>
            <a:r>
              <a:rPr lang="it-IT" dirty="0" smtClean="0"/>
              <a:t> </a:t>
            </a:r>
            <a:r>
              <a:rPr lang="it-IT" dirty="0" err="1" smtClean="0"/>
              <a:t>following</a:t>
            </a:r>
            <a:r>
              <a:rPr lang="it-IT" dirty="0" smtClean="0"/>
              <a:t> the ‘</a:t>
            </a:r>
            <a:r>
              <a:rPr lang="it-IT" dirty="0" err="1" smtClean="0"/>
              <a:t>Principles</a:t>
            </a:r>
            <a:r>
              <a:rPr lang="it-IT" dirty="0" smtClean="0"/>
              <a:t> for </a:t>
            </a:r>
            <a:r>
              <a:rPr lang="it-IT" dirty="0" err="1" smtClean="0"/>
              <a:t>Naming</a:t>
            </a:r>
            <a:r>
              <a:rPr lang="it-IT" dirty="0" smtClean="0"/>
              <a:t> </a:t>
            </a:r>
            <a:r>
              <a:rPr lang="it-IT" dirty="0" err="1" smtClean="0"/>
              <a:t>Features</a:t>
            </a:r>
            <a:r>
              <a:rPr lang="it-IT" dirty="0" smtClean="0"/>
              <a:t>’ in B-6  </a:t>
            </a:r>
            <a:endParaRPr lang="en-US" dirty="0" smtClean="0"/>
          </a:p>
        </p:txBody>
      </p:sp>
      <p:sp>
        <p:nvSpPr>
          <p:cNvPr id="2" name="Rettangolo 1"/>
          <p:cNvSpPr/>
          <p:nvPr/>
        </p:nvSpPr>
        <p:spPr>
          <a:xfrm>
            <a:off x="107504" y="2484760"/>
            <a:ext cx="9054752" cy="4616648"/>
          </a:xfrm>
          <a:prstGeom prst="rect">
            <a:avLst/>
          </a:prstGeom>
        </p:spPr>
        <p:txBody>
          <a:bodyPr wrap="square">
            <a:spAutoFit/>
          </a:bodyPr>
          <a:lstStyle/>
          <a:p>
            <a:pPr marL="342900" indent="-342900" algn="just">
              <a:buFont typeface="+mj-lt"/>
              <a:buAutoNum type="arabicPeriod"/>
            </a:pPr>
            <a:r>
              <a:rPr lang="en-US" sz="1400" dirty="0"/>
              <a:t>Short and simple specific terms are preferable.</a:t>
            </a:r>
            <a:endParaRPr lang="it-IT" sz="1400" dirty="0"/>
          </a:p>
          <a:p>
            <a:pPr marL="342900" indent="-342900" algn="just">
              <a:buFont typeface="+mj-lt"/>
              <a:buAutoNum type="arabicPeriod"/>
            </a:pPr>
            <a:r>
              <a:rPr lang="en-US" sz="1400" dirty="0" smtClean="0"/>
              <a:t>The </a:t>
            </a:r>
            <a:r>
              <a:rPr lang="en-US" sz="1400" dirty="0"/>
              <a:t>principal concern in naming is to provide effective, conveniently usable, and appropriate reference; commemoration of persons or ships is a secondary consideration</a:t>
            </a:r>
            <a:r>
              <a:rPr lang="en-US" sz="1400" dirty="0" smtClean="0"/>
              <a:t>.</a:t>
            </a:r>
            <a:r>
              <a:rPr lang="en-US" sz="1400" dirty="0"/>
              <a:t> </a:t>
            </a:r>
            <a:endParaRPr lang="it-IT" sz="1400" dirty="0"/>
          </a:p>
          <a:p>
            <a:pPr marL="342900" indent="-342900" algn="just">
              <a:buFont typeface="+mj-lt"/>
              <a:buAutoNum type="arabicPeriod"/>
            </a:pPr>
            <a:r>
              <a:rPr lang="en-US" sz="1400" dirty="0" smtClean="0"/>
              <a:t>The </a:t>
            </a:r>
            <a:r>
              <a:rPr lang="en-US" sz="1400" dirty="0"/>
              <a:t>first choice of a specific term, where feasible, should be one associated with a geographical feature; e.g.: Aleutian Ridge, Mariana Trench, </a:t>
            </a:r>
            <a:r>
              <a:rPr lang="en-US" sz="1400" dirty="0" err="1"/>
              <a:t>Katsuura</a:t>
            </a:r>
            <a:r>
              <a:rPr lang="en-US" sz="1400" dirty="0"/>
              <a:t> Canyon.</a:t>
            </a:r>
            <a:endParaRPr lang="it-IT" sz="1400" dirty="0"/>
          </a:p>
          <a:p>
            <a:pPr marL="342900" indent="-342900" algn="just">
              <a:buFont typeface="+mj-lt"/>
              <a:buAutoNum type="arabicPeriod"/>
            </a:pPr>
            <a:r>
              <a:rPr lang="en-US" sz="1400" dirty="0" smtClean="0"/>
              <a:t>Other </a:t>
            </a:r>
            <a:r>
              <a:rPr lang="en-US" sz="1400" dirty="0"/>
              <a:t>choices for specific terms can commemorate ships or other vehicles, expeditions or scientific institutes </a:t>
            </a:r>
            <a:r>
              <a:rPr lang="en-US" sz="1400" dirty="0" smtClean="0"/>
              <a:t>involved </a:t>
            </a:r>
            <a:r>
              <a:rPr lang="en-US" sz="1400" dirty="0"/>
              <a:t>in the discovering and/or delineation of the feature, or to </a:t>
            </a:r>
            <a:r>
              <a:rPr lang="en-US" sz="1400" dirty="0" err="1"/>
              <a:t>honour</a:t>
            </a:r>
            <a:r>
              <a:rPr lang="en-US" sz="1400" dirty="0"/>
              <a:t> the memory of famous persons, preferably </a:t>
            </a:r>
            <a:r>
              <a:rPr lang="en-GB" sz="1400" dirty="0"/>
              <a:t>personalities whose contribution to ocean sciences, exploration or history has been internationally recognized</a:t>
            </a:r>
            <a:r>
              <a:rPr lang="en-US" sz="1400" dirty="0"/>
              <a:t>. Where a ship name is used, it should be that of the discovering ship, or if that has been previously used for a similar feature, it should be the name of the ship verifying the feature, e.g.: San Pablo Seamount, Atlantis II Seamounts</a:t>
            </a:r>
            <a:r>
              <a:rPr lang="en-US" sz="1400" dirty="0" smtClean="0"/>
              <a:t>.</a:t>
            </a:r>
            <a:r>
              <a:rPr lang="en-US" sz="1400" dirty="0"/>
              <a:t> </a:t>
            </a:r>
            <a:endParaRPr lang="it-IT" sz="1400" dirty="0"/>
          </a:p>
          <a:p>
            <a:pPr marL="342900" indent="-342900" algn="just">
              <a:buFont typeface="+mj-lt"/>
              <a:buAutoNum type="arabicPeriod"/>
            </a:pPr>
            <a:r>
              <a:rPr lang="en-US" sz="1400" dirty="0" smtClean="0"/>
              <a:t>Names </a:t>
            </a:r>
            <a:r>
              <a:rPr lang="en-US" sz="1400" dirty="0"/>
              <a:t>of living persons will normally not be accepted, in accordance with the recommendation in the UNCSGN Resolution VIII/2. In the rare cases where names of living persons are used (surnames are preferable), they will be limited to those who have made an outstanding or fundamental contribution to ocean sciences</a:t>
            </a:r>
            <a:r>
              <a:rPr lang="en-US" sz="1400" dirty="0" smtClean="0"/>
              <a:t>.</a:t>
            </a:r>
            <a:endParaRPr lang="it-IT" sz="1400" dirty="0"/>
          </a:p>
          <a:p>
            <a:pPr marL="342900" indent="-342900" algn="just">
              <a:buFont typeface="+mj-lt"/>
              <a:buAutoNum type="arabicPeriod"/>
            </a:pPr>
            <a:r>
              <a:rPr lang="en-US" sz="1400" dirty="0" smtClean="0"/>
              <a:t>Groups of like features may be named collectively for specific categories of historical persons, mythical features, stars, constellations, fish, birds, animals, etc. For example: Writers, musicians;</a:t>
            </a:r>
          </a:p>
          <a:p>
            <a:pPr marL="342900" indent="-342900">
              <a:buFont typeface="+mj-lt"/>
              <a:buAutoNum type="arabicPeriod"/>
            </a:pPr>
            <a:r>
              <a:rPr lang="en-US" sz="1400" dirty="0"/>
              <a:t>Descriptive names are acceptable, particularly when they refer to distinguishing characteristics (i.e. Hook Ridge, Horseshoe Seamount). However, this is only advised when a characteristic shape has been established by definitive topographic exploration. </a:t>
            </a:r>
            <a:endParaRPr lang="it-IT" sz="1400" dirty="0" smtClean="0"/>
          </a:p>
          <a:p>
            <a:pPr marL="342900" indent="-342900">
              <a:buFont typeface="+mj-lt"/>
              <a:buAutoNum type="arabicPeriod"/>
            </a:pPr>
            <a:r>
              <a:rPr lang="en-US" sz="1400" dirty="0" smtClean="0"/>
              <a:t>Names </a:t>
            </a:r>
            <a:r>
              <a:rPr lang="en-US" sz="1400" dirty="0"/>
              <a:t>of well-known or large features that are applied to other features should have the same </a:t>
            </a:r>
            <a:r>
              <a:rPr lang="en-US" sz="1400" dirty="0" smtClean="0"/>
              <a:t>spelling.</a:t>
            </a:r>
          </a:p>
          <a:p>
            <a:pPr marL="342900" indent="-342900">
              <a:buFont typeface="+mj-lt"/>
              <a:buAutoNum type="arabicPeriod"/>
            </a:pPr>
            <a:r>
              <a:rPr lang="en-US" sz="1400" dirty="0" smtClean="0"/>
              <a:t>A </a:t>
            </a:r>
            <a:r>
              <a:rPr lang="en-US" sz="1400" dirty="0"/>
              <a:t>specific term should not be translated from the language of the nation providing the accepted name.</a:t>
            </a:r>
            <a:endParaRPr lang="it-IT" sz="1400" dirty="0"/>
          </a:p>
          <a:p>
            <a:pPr marL="342900" indent="-342900" algn="just">
              <a:buFont typeface="+mj-lt"/>
              <a:buAutoNum type="arabicPeriod"/>
            </a:pPr>
            <a:endParaRPr lang="it-IT" sz="1400" dirty="0"/>
          </a:p>
        </p:txBody>
      </p:sp>
      <p:sp>
        <p:nvSpPr>
          <p:cNvPr id="13" name="Rettangolo 12"/>
          <p:cNvSpPr/>
          <p:nvPr/>
        </p:nvSpPr>
        <p:spPr>
          <a:xfrm>
            <a:off x="251520" y="1445875"/>
            <a:ext cx="1967205" cy="830997"/>
          </a:xfrm>
          <a:prstGeom prst="rect">
            <a:avLst/>
          </a:prstGeom>
          <a:solidFill>
            <a:schemeClr val="tx2">
              <a:lumMod val="60000"/>
              <a:lumOff val="40000"/>
            </a:schemeClr>
          </a:solidFill>
          <a:ln>
            <a:solidFill>
              <a:schemeClr val="accent1"/>
            </a:solidFill>
          </a:ln>
        </p:spPr>
        <p:txBody>
          <a:bodyPr wrap="none">
            <a:spAutoFit/>
          </a:bodyPr>
          <a:lstStyle/>
          <a:p>
            <a:pPr lvl="0" algn="just"/>
            <a:r>
              <a:rPr lang="en-US" sz="4800" dirty="0" smtClean="0">
                <a:solidFill>
                  <a:schemeClr val="tx2">
                    <a:lumMod val="20000"/>
                    <a:lumOff val="80000"/>
                  </a:schemeClr>
                </a:solidFill>
                <a:effectLst>
                  <a:outerShdw blurRad="38100" dist="38100" dir="2700000" algn="tl">
                    <a:srgbClr val="000000">
                      <a:alpha val="43137"/>
                    </a:srgbClr>
                  </a:outerShdw>
                </a:effectLst>
              </a:rPr>
              <a:t>IHOB-6</a:t>
            </a:r>
          </a:p>
        </p:txBody>
      </p:sp>
    </p:spTree>
    <p:extLst>
      <p:ext uri="{BB962C8B-B14F-4D97-AF65-F5344CB8AC3E}">
        <p14:creationId xmlns:p14="http://schemas.microsoft.com/office/powerpoint/2010/main" val="2464359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0" y="-27384"/>
            <a:ext cx="9144000" cy="507831"/>
          </a:xfrm>
          <a:prstGeom prst="rect">
            <a:avLst/>
          </a:prstGeom>
          <a:solidFill>
            <a:schemeClr val="bg1"/>
          </a:solidFill>
        </p:spPr>
        <p:txBody>
          <a:bodyPr wrap="square" rtlCol="0">
            <a:spAutoFit/>
          </a:bodyPr>
          <a:lstStyle/>
          <a:p>
            <a:pPr algn="ctr"/>
            <a:endParaRPr lang="it-IT" sz="300" b="1" dirty="0" smtClean="0"/>
          </a:p>
          <a:p>
            <a:pPr algn="ctr"/>
            <a:r>
              <a:rPr lang="it-IT" sz="1600" b="1" dirty="0" smtClean="0"/>
              <a:t>31 SCUFN Meeting    –    23-27 </a:t>
            </a:r>
            <a:r>
              <a:rPr lang="it-IT" sz="1600" b="1" dirty="0" err="1" smtClean="0"/>
              <a:t>September</a:t>
            </a:r>
            <a:r>
              <a:rPr lang="it-IT" sz="1600" b="1" dirty="0" smtClean="0"/>
              <a:t> 2018, Wellington</a:t>
            </a:r>
          </a:p>
          <a:p>
            <a:pPr algn="ctr"/>
            <a:r>
              <a:rPr lang="it-IT" sz="800" b="1" dirty="0" smtClean="0"/>
              <a:t>	</a:t>
            </a:r>
            <a:endParaRPr lang="it-IT" sz="800" dirty="0" smtClean="0"/>
          </a:p>
        </p:txBody>
      </p:sp>
      <p:cxnSp>
        <p:nvCxnSpPr>
          <p:cNvPr id="14" name="Connettore 1 13"/>
          <p:cNvCxnSpPr/>
          <p:nvPr/>
        </p:nvCxnSpPr>
        <p:spPr>
          <a:xfrm>
            <a:off x="0" y="4847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0" y="476672"/>
            <a:ext cx="9144000" cy="646331"/>
          </a:xfrm>
          <a:prstGeom prst="rect">
            <a:avLst/>
          </a:prstGeom>
          <a:noFill/>
          <a:ln w="19050">
            <a:solidFill>
              <a:schemeClr val="accent1"/>
            </a:solidFill>
          </a:ln>
        </p:spPr>
        <p:txBody>
          <a:bodyPr wrap="square" rtlCol="0">
            <a:spAutoFit/>
          </a:bodyPr>
          <a:lstStyle/>
          <a:p>
            <a:r>
              <a:rPr lang="it-IT" dirty="0" err="1" smtClean="0"/>
              <a:t>Decision</a:t>
            </a:r>
            <a:r>
              <a:rPr lang="it-IT" dirty="0" smtClean="0"/>
              <a:t> </a:t>
            </a:r>
            <a:r>
              <a:rPr lang="it-IT" dirty="0" err="1" smtClean="0"/>
              <a:t>making</a:t>
            </a:r>
            <a:r>
              <a:rPr lang="it-IT" dirty="0" smtClean="0"/>
              <a:t> of SCUFN – </a:t>
            </a:r>
            <a:r>
              <a:rPr lang="it-IT" i="1" dirty="0" err="1" smtClean="0"/>
              <a:t>Repository</a:t>
            </a:r>
            <a:r>
              <a:rPr lang="it-IT" i="1" dirty="0" smtClean="0"/>
              <a:t> of </a:t>
            </a:r>
            <a:r>
              <a:rPr lang="it-IT" i="1" dirty="0" err="1" smtClean="0"/>
              <a:t>typical</a:t>
            </a:r>
            <a:r>
              <a:rPr lang="it-IT" i="1" dirty="0" smtClean="0"/>
              <a:t> </a:t>
            </a:r>
            <a:r>
              <a:rPr lang="it-IT" i="1" dirty="0" err="1" smtClean="0"/>
              <a:t>cases</a:t>
            </a:r>
            <a:endParaRPr lang="it-IT" i="1" dirty="0" smtClean="0"/>
          </a:p>
          <a:p>
            <a:r>
              <a:rPr lang="it-IT" b="1" dirty="0" smtClean="0"/>
              <a:t>SCUFN31-03.3A</a:t>
            </a:r>
            <a:r>
              <a:rPr lang="it-IT" dirty="0" smtClean="0"/>
              <a:t> Follow-up on Action SCUFN30/08     </a:t>
            </a:r>
            <a:r>
              <a:rPr lang="it-IT" sz="1400" dirty="0" smtClean="0"/>
              <a:t>Hans </a:t>
            </a:r>
            <a:r>
              <a:rPr lang="it-IT" sz="1400" dirty="0" err="1" smtClean="0"/>
              <a:t>Werner</a:t>
            </a:r>
            <a:r>
              <a:rPr lang="it-IT" sz="1400" dirty="0" smtClean="0"/>
              <a:t> SHENKE, </a:t>
            </a:r>
            <a:r>
              <a:rPr lang="it-IT" sz="1400" dirty="0" err="1" smtClean="0"/>
              <a:t>Hyun</a:t>
            </a:r>
            <a:r>
              <a:rPr lang="it-IT" sz="1400" dirty="0" err="1"/>
              <a:t>-</a:t>
            </a:r>
            <a:r>
              <a:rPr lang="it-IT" sz="1400" dirty="0" err="1" smtClean="0"/>
              <a:t>Chul</a:t>
            </a:r>
            <a:r>
              <a:rPr lang="it-IT" sz="1400" dirty="0" smtClean="0"/>
              <a:t> HAN &amp; Roberta IVALDI </a:t>
            </a:r>
          </a:p>
        </p:txBody>
      </p: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44624"/>
            <a:ext cx="308176" cy="404664"/>
          </a:xfrm>
          <a:prstGeom prst="rect">
            <a:avLst/>
          </a:prstGeom>
        </p:spPr>
      </p:pic>
      <p:pic>
        <p:nvPicPr>
          <p:cNvPr id="25" name="Immagin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9816" y="44624"/>
            <a:ext cx="337431" cy="365550"/>
          </a:xfrm>
          <a:prstGeom prst="rect">
            <a:avLst/>
          </a:prstGeom>
        </p:spPr>
      </p:pic>
      <p:sp>
        <p:nvSpPr>
          <p:cNvPr id="11" name="Rettangolo 10"/>
          <p:cNvSpPr/>
          <p:nvPr/>
        </p:nvSpPr>
        <p:spPr>
          <a:xfrm>
            <a:off x="2411760" y="1196751"/>
            <a:ext cx="6696744" cy="1092607"/>
          </a:xfrm>
          <a:prstGeom prst="rect">
            <a:avLst/>
          </a:prstGeom>
          <a:ln>
            <a:solidFill>
              <a:schemeClr val="tx2">
                <a:lumMod val="60000"/>
                <a:lumOff val="40000"/>
              </a:schemeClr>
            </a:solidFill>
          </a:ln>
        </p:spPr>
        <p:txBody>
          <a:bodyPr wrap="square">
            <a:spAutoFit/>
          </a:bodyPr>
          <a:lstStyle/>
          <a:p>
            <a:r>
              <a:rPr lang="it-IT" sz="2400" b="1" dirty="0" err="1"/>
              <a:t>Specific</a:t>
            </a:r>
            <a:r>
              <a:rPr lang="it-IT" sz="2400" b="1" dirty="0"/>
              <a:t> </a:t>
            </a:r>
            <a:r>
              <a:rPr lang="it-IT" sz="2400" b="1" dirty="0" err="1"/>
              <a:t>Term</a:t>
            </a:r>
            <a:endParaRPr lang="it-IT" sz="2400" b="1" dirty="0"/>
          </a:p>
          <a:p>
            <a:endParaRPr lang="it-IT" sz="500" dirty="0" smtClean="0"/>
          </a:p>
          <a:p>
            <a:r>
              <a:rPr lang="it-IT" dirty="0" err="1" smtClean="0"/>
              <a:t>Correct</a:t>
            </a:r>
            <a:r>
              <a:rPr lang="it-IT" dirty="0" smtClean="0"/>
              <a:t> </a:t>
            </a:r>
            <a:r>
              <a:rPr lang="it-IT" dirty="0" err="1" smtClean="0"/>
              <a:t>description</a:t>
            </a:r>
            <a:r>
              <a:rPr lang="it-IT" dirty="0" smtClean="0"/>
              <a:t> of the </a:t>
            </a:r>
            <a:r>
              <a:rPr lang="it-IT" dirty="0" err="1" smtClean="0"/>
              <a:t>specific</a:t>
            </a:r>
            <a:r>
              <a:rPr lang="it-IT" dirty="0" smtClean="0"/>
              <a:t> </a:t>
            </a:r>
            <a:r>
              <a:rPr lang="it-IT" dirty="0" err="1" smtClean="0"/>
              <a:t>name</a:t>
            </a:r>
            <a:r>
              <a:rPr lang="it-IT" dirty="0" smtClean="0"/>
              <a:t> </a:t>
            </a:r>
            <a:r>
              <a:rPr lang="it-IT" dirty="0" err="1" smtClean="0"/>
              <a:t>following</a:t>
            </a:r>
            <a:r>
              <a:rPr lang="it-IT" dirty="0" smtClean="0"/>
              <a:t> the ‘</a:t>
            </a:r>
            <a:r>
              <a:rPr lang="it-IT" dirty="0" err="1" smtClean="0"/>
              <a:t>Principles</a:t>
            </a:r>
            <a:r>
              <a:rPr lang="it-IT" dirty="0" smtClean="0"/>
              <a:t> for </a:t>
            </a:r>
            <a:r>
              <a:rPr lang="it-IT" dirty="0" err="1" smtClean="0"/>
              <a:t>Naming</a:t>
            </a:r>
            <a:r>
              <a:rPr lang="it-IT" dirty="0" smtClean="0"/>
              <a:t> </a:t>
            </a:r>
            <a:r>
              <a:rPr lang="it-IT" dirty="0" err="1" smtClean="0"/>
              <a:t>Features</a:t>
            </a:r>
            <a:r>
              <a:rPr lang="it-IT" dirty="0" smtClean="0"/>
              <a:t>’ in B-6  </a:t>
            </a:r>
            <a:endParaRPr lang="en-US" dirty="0" smtClean="0"/>
          </a:p>
        </p:txBody>
      </p:sp>
      <p:sp>
        <p:nvSpPr>
          <p:cNvPr id="13" name="Rettangolo 12"/>
          <p:cNvSpPr/>
          <p:nvPr/>
        </p:nvSpPr>
        <p:spPr>
          <a:xfrm>
            <a:off x="228531" y="1361380"/>
            <a:ext cx="1967205" cy="830997"/>
          </a:xfrm>
          <a:prstGeom prst="rect">
            <a:avLst/>
          </a:prstGeom>
          <a:solidFill>
            <a:schemeClr val="tx2">
              <a:lumMod val="60000"/>
              <a:lumOff val="40000"/>
            </a:schemeClr>
          </a:solidFill>
          <a:ln>
            <a:solidFill>
              <a:schemeClr val="accent1"/>
            </a:solidFill>
          </a:ln>
        </p:spPr>
        <p:txBody>
          <a:bodyPr wrap="none">
            <a:spAutoFit/>
          </a:bodyPr>
          <a:lstStyle/>
          <a:p>
            <a:pPr lvl="0" algn="just"/>
            <a:r>
              <a:rPr lang="en-US" sz="4800" dirty="0" smtClean="0">
                <a:solidFill>
                  <a:schemeClr val="tx2">
                    <a:lumMod val="20000"/>
                    <a:lumOff val="80000"/>
                  </a:schemeClr>
                </a:solidFill>
                <a:effectLst>
                  <a:outerShdw blurRad="38100" dist="38100" dir="2700000" algn="tl">
                    <a:srgbClr val="000000">
                      <a:alpha val="43137"/>
                    </a:srgbClr>
                  </a:outerShdw>
                </a:effectLst>
              </a:rPr>
              <a:t>IHOB-6</a:t>
            </a:r>
          </a:p>
        </p:txBody>
      </p:sp>
      <p:sp>
        <p:nvSpPr>
          <p:cNvPr id="10" name="Rettangolo 9"/>
          <p:cNvSpPr/>
          <p:nvPr/>
        </p:nvSpPr>
        <p:spPr>
          <a:xfrm>
            <a:off x="179512" y="2367746"/>
            <a:ext cx="8928992" cy="4508927"/>
          </a:xfrm>
          <a:prstGeom prst="rect">
            <a:avLst/>
          </a:prstGeom>
          <a:ln>
            <a:solidFill>
              <a:schemeClr val="tx2">
                <a:lumMod val="60000"/>
                <a:lumOff val="40000"/>
              </a:schemeClr>
            </a:solidFill>
          </a:ln>
        </p:spPr>
        <p:txBody>
          <a:bodyPr wrap="square">
            <a:spAutoFit/>
          </a:bodyPr>
          <a:lstStyle/>
          <a:p>
            <a:endParaRPr lang="it-IT" dirty="0" smtClean="0"/>
          </a:p>
          <a:p>
            <a:endParaRPr lang="it-IT" dirty="0" smtClean="0"/>
          </a:p>
          <a:p>
            <a:endParaRPr lang="it-IT" sz="1400" dirty="0" smtClean="0"/>
          </a:p>
          <a:p>
            <a:endParaRPr lang="it-IT" sz="100" b="1" dirty="0" smtClean="0"/>
          </a:p>
          <a:p>
            <a:r>
              <a:rPr lang="it-IT" b="1" dirty="0" err="1" smtClean="0">
                <a:effectLst>
                  <a:outerShdw blurRad="38100" dist="38100" dir="2700000" algn="tl">
                    <a:srgbClr val="000000">
                      <a:alpha val="43137"/>
                    </a:srgbClr>
                  </a:outerShdw>
                </a:effectLst>
              </a:rPr>
              <a:t>Zitan</a:t>
            </a:r>
            <a:r>
              <a:rPr lang="it-IT" b="1" dirty="0" smtClean="0"/>
              <a:t> </a:t>
            </a:r>
            <a:r>
              <a:rPr lang="it-IT" dirty="0" err="1" smtClean="0">
                <a:effectLst>
                  <a:outerShdw blurRad="38100" dist="38100" dir="2700000" algn="tl">
                    <a:srgbClr val="000000">
                      <a:alpha val="43137"/>
                    </a:srgbClr>
                  </a:outerShdw>
                </a:effectLst>
              </a:rPr>
              <a:t>Guyot</a:t>
            </a:r>
            <a:r>
              <a:rPr lang="it-IT" dirty="0" smtClean="0">
                <a:effectLst>
                  <a:outerShdw blurRad="38100" dist="38100" dir="2700000" algn="tl">
                    <a:srgbClr val="000000">
                      <a:alpha val="43137"/>
                    </a:srgbClr>
                  </a:outerShdw>
                </a:effectLst>
              </a:rPr>
              <a:t> </a:t>
            </a:r>
            <a:r>
              <a:rPr lang="it-IT" dirty="0" smtClean="0"/>
              <a:t>	   		          </a:t>
            </a:r>
            <a:r>
              <a:rPr lang="it-IT" sz="1600" dirty="0" smtClean="0"/>
              <a:t>no </a:t>
            </a:r>
            <a:r>
              <a:rPr lang="it-IT" sz="1600" dirty="0" err="1" smtClean="0"/>
              <a:t>choice</a:t>
            </a:r>
            <a:r>
              <a:rPr lang="it-IT" sz="1600" dirty="0" smtClean="0"/>
              <a:t> </a:t>
            </a:r>
            <a:r>
              <a:rPr lang="it-IT" sz="1600" dirty="0" err="1" smtClean="0"/>
              <a:t>description</a:t>
            </a:r>
            <a:r>
              <a:rPr lang="it-IT" sz="1600" dirty="0" smtClean="0"/>
              <a:t> and connection with </a:t>
            </a:r>
            <a:r>
              <a:rPr lang="it-IT" sz="1600" dirty="0" err="1"/>
              <a:t>o</a:t>
            </a:r>
            <a:r>
              <a:rPr lang="it-IT" sz="1600" dirty="0" err="1" smtClean="0"/>
              <a:t>cean</a:t>
            </a:r>
            <a:r>
              <a:rPr lang="it-IT" sz="1600" dirty="0" smtClean="0"/>
              <a:t>; </a:t>
            </a:r>
          </a:p>
          <a:p>
            <a:r>
              <a:rPr lang="it-IT" b="1" dirty="0">
                <a:effectLst>
                  <a:outerShdw blurRad="38100" dist="38100" dir="2700000" algn="tl">
                    <a:srgbClr val="000000">
                      <a:alpha val="43137"/>
                    </a:srgbClr>
                  </a:outerShdw>
                </a:effectLst>
              </a:rPr>
              <a:t>Young </a:t>
            </a:r>
            <a:r>
              <a:rPr lang="it-IT" dirty="0" err="1">
                <a:effectLst>
                  <a:outerShdw blurRad="38100" dist="38100" dir="2700000" algn="tl">
                    <a:srgbClr val="000000">
                      <a:alpha val="43137"/>
                    </a:srgbClr>
                  </a:outerShdw>
                </a:effectLst>
              </a:rPr>
              <a:t>Seamount</a:t>
            </a:r>
            <a:r>
              <a:rPr lang="it-IT" dirty="0"/>
              <a:t> 			           </a:t>
            </a:r>
            <a:r>
              <a:rPr lang="it-IT" sz="1600" dirty="0"/>
              <a:t>Mr. Young </a:t>
            </a:r>
            <a:r>
              <a:rPr lang="it-IT" sz="1600" dirty="0" err="1"/>
              <a:t>is</a:t>
            </a:r>
            <a:r>
              <a:rPr lang="it-IT" sz="1600" dirty="0"/>
              <a:t> </a:t>
            </a:r>
            <a:r>
              <a:rPr lang="it-IT" sz="1600" dirty="0" err="1"/>
              <a:t>alive</a:t>
            </a:r>
            <a:r>
              <a:rPr lang="it-IT" sz="1600" dirty="0"/>
              <a:t>; </a:t>
            </a:r>
          </a:p>
          <a:p>
            <a:r>
              <a:rPr lang="it-IT" b="1" dirty="0" err="1" smtClean="0">
                <a:effectLst>
                  <a:outerShdw blurRad="38100" dist="38100" dir="2700000" algn="tl">
                    <a:srgbClr val="000000">
                      <a:alpha val="43137"/>
                    </a:srgbClr>
                  </a:outerShdw>
                </a:effectLst>
              </a:rPr>
              <a:t>Tell</a:t>
            </a:r>
            <a:r>
              <a:rPr lang="it-IT" b="1" dirty="0" smtClean="0">
                <a:effectLst>
                  <a:outerShdw blurRad="38100" dist="38100" dir="2700000" algn="tl">
                    <a:srgbClr val="000000">
                      <a:alpha val="43137"/>
                    </a:srgbClr>
                  </a:outerShdw>
                </a:effectLst>
              </a:rPr>
              <a:t> </a:t>
            </a:r>
            <a:r>
              <a:rPr lang="it-IT" b="1" dirty="0" err="1" smtClean="0">
                <a:effectLst>
                  <a:outerShdw blurRad="38100" dist="38100" dir="2700000" algn="tl">
                    <a:srgbClr val="000000">
                      <a:alpha val="43137"/>
                    </a:srgbClr>
                  </a:outerShdw>
                </a:effectLst>
              </a:rPr>
              <a:t>Qarqur</a:t>
            </a:r>
            <a:r>
              <a:rPr lang="it-IT" b="1" dirty="0" smtClean="0">
                <a:effectLst>
                  <a:outerShdw blurRad="38100" dist="38100" dir="2700000" algn="tl">
                    <a:srgbClr val="000000">
                      <a:alpha val="43137"/>
                    </a:srgbClr>
                  </a:outerShdw>
                </a:effectLst>
              </a:rPr>
              <a:t> </a:t>
            </a:r>
            <a:r>
              <a:rPr lang="it-IT" dirty="0" err="1" smtClean="0">
                <a:effectLst>
                  <a:outerShdw blurRad="38100" dist="38100" dir="2700000" algn="tl">
                    <a:srgbClr val="000000">
                      <a:alpha val="43137"/>
                    </a:srgbClr>
                  </a:outerShdw>
                </a:effectLst>
              </a:rPr>
              <a:t>Guyot</a:t>
            </a:r>
            <a:r>
              <a:rPr lang="it-IT" dirty="0" smtClean="0"/>
              <a:t> 			          </a:t>
            </a:r>
            <a:r>
              <a:rPr lang="it-IT" sz="1600" dirty="0" err="1" smtClean="0"/>
              <a:t>archaeological</a:t>
            </a:r>
            <a:r>
              <a:rPr lang="it-IT" sz="1600" dirty="0" smtClean="0"/>
              <a:t> </a:t>
            </a:r>
            <a:r>
              <a:rPr lang="it-IT" sz="1600" dirty="0"/>
              <a:t>site and the </a:t>
            </a:r>
            <a:r>
              <a:rPr lang="it-IT" sz="1600" dirty="0" err="1"/>
              <a:t>name</a:t>
            </a:r>
            <a:r>
              <a:rPr lang="it-IT" sz="1600" dirty="0"/>
              <a:t> </a:t>
            </a:r>
            <a:r>
              <a:rPr lang="it-IT" sz="1600" dirty="0" err="1"/>
              <a:t>origin</a:t>
            </a:r>
            <a:r>
              <a:rPr lang="it-IT" sz="1600" dirty="0"/>
              <a:t> </a:t>
            </a:r>
            <a:r>
              <a:rPr lang="it-IT" sz="1600" dirty="0" err="1"/>
              <a:t>is</a:t>
            </a:r>
            <a:r>
              <a:rPr lang="it-IT" sz="1600" dirty="0"/>
              <a:t> </a:t>
            </a:r>
            <a:r>
              <a:rPr lang="it-IT" sz="1600" dirty="0" err="1"/>
              <a:t>located</a:t>
            </a:r>
            <a:r>
              <a:rPr lang="it-IT" sz="1600" dirty="0"/>
              <a:t> in a </a:t>
            </a:r>
            <a:r>
              <a:rPr lang="it-IT" sz="1600" dirty="0" smtClean="0"/>
              <a:t>				            war </a:t>
            </a:r>
            <a:r>
              <a:rPr lang="it-IT" sz="1600" dirty="0"/>
              <a:t>	</a:t>
            </a:r>
            <a:r>
              <a:rPr lang="it-IT" sz="1600" dirty="0" smtClean="0"/>
              <a:t>zone </a:t>
            </a:r>
            <a:r>
              <a:rPr lang="it-IT" sz="1600" dirty="0"/>
              <a:t>in Syria;</a:t>
            </a:r>
          </a:p>
          <a:p>
            <a:endParaRPr lang="it-IT" sz="1000" dirty="0"/>
          </a:p>
          <a:p>
            <a:r>
              <a:rPr lang="it-IT" b="1" dirty="0" err="1" smtClean="0">
                <a:effectLst>
                  <a:outerShdw blurRad="38100" dist="38100" dir="2700000" algn="tl">
                    <a:srgbClr val="000000">
                      <a:alpha val="43137"/>
                    </a:srgbClr>
                  </a:outerShdw>
                </a:effectLst>
              </a:rPr>
              <a:t>Ptolémée</a:t>
            </a:r>
            <a:r>
              <a:rPr lang="it-IT" dirty="0" smtClean="0">
                <a:effectLst>
                  <a:outerShdw blurRad="38100" dist="38100" dir="2700000" algn="tl">
                    <a:srgbClr val="000000">
                      <a:alpha val="43137"/>
                    </a:srgbClr>
                  </a:outerShdw>
                </a:effectLst>
              </a:rPr>
              <a:t> </a:t>
            </a:r>
            <a:r>
              <a:rPr lang="it-IT" b="1" dirty="0" err="1" smtClean="0"/>
              <a:t>Seamount</a:t>
            </a:r>
            <a:r>
              <a:rPr lang="it-IT" dirty="0" smtClean="0">
                <a:effectLst>
                  <a:outerShdw blurRad="38100" dist="38100" dir="2700000" algn="tl">
                    <a:srgbClr val="000000">
                      <a:alpha val="43137"/>
                    </a:srgbClr>
                  </a:outerShdw>
                </a:effectLst>
              </a:rPr>
              <a:t> </a:t>
            </a:r>
          </a:p>
          <a:p>
            <a:r>
              <a:rPr lang="it-IT" b="1" dirty="0" err="1">
                <a:effectLst>
                  <a:outerShdw blurRad="38100" dist="38100" dir="2700000" algn="tl">
                    <a:srgbClr val="000000">
                      <a:alpha val="43137"/>
                    </a:srgbClr>
                  </a:outerShdw>
                </a:effectLst>
              </a:rPr>
              <a:t>Ffynnon</a:t>
            </a:r>
            <a:r>
              <a:rPr lang="it-IT" b="1" dirty="0">
                <a:effectLst>
                  <a:outerShdw blurRad="38100" dist="38100" dir="2700000" algn="tl">
                    <a:srgbClr val="000000">
                      <a:alpha val="43137"/>
                    </a:srgbClr>
                  </a:outerShdw>
                </a:effectLst>
              </a:rPr>
              <a:t> </a:t>
            </a:r>
            <a:r>
              <a:rPr lang="it-IT" b="1" dirty="0" err="1">
                <a:effectLst>
                  <a:outerShdw blurRad="38100" dist="38100" dir="2700000" algn="tl">
                    <a:srgbClr val="000000">
                      <a:alpha val="43137"/>
                    </a:srgbClr>
                  </a:outerShdw>
                </a:effectLst>
              </a:rPr>
              <a:t>Garw</a:t>
            </a:r>
            <a:r>
              <a:rPr lang="it-IT" b="1" dirty="0">
                <a:effectLst>
                  <a:outerShdw blurRad="38100" dist="38100" dir="2700000" algn="tl">
                    <a:srgbClr val="000000">
                      <a:alpha val="43137"/>
                    </a:srgbClr>
                  </a:outerShdw>
                </a:effectLst>
              </a:rPr>
              <a:t> </a:t>
            </a:r>
            <a:r>
              <a:rPr lang="it-IT" dirty="0">
                <a:effectLst>
                  <a:outerShdw blurRad="38100" dist="38100" dir="2700000" algn="tl">
                    <a:srgbClr val="000000">
                      <a:alpha val="43137"/>
                    </a:srgbClr>
                  </a:outerShdw>
                </a:effectLst>
              </a:rPr>
              <a:t>Hill </a:t>
            </a:r>
          </a:p>
          <a:p>
            <a:endParaRPr lang="it-IT" sz="1200" dirty="0"/>
          </a:p>
          <a:p>
            <a:r>
              <a:rPr lang="it-IT" u="sng" dirty="0" err="1"/>
              <a:t>Ptolémée</a:t>
            </a:r>
            <a:r>
              <a:rPr lang="it-IT" u="sng" dirty="0"/>
              <a:t> </a:t>
            </a:r>
            <a:r>
              <a:rPr lang="it-IT" u="sng" dirty="0" err="1"/>
              <a:t>Seamount</a:t>
            </a:r>
            <a:r>
              <a:rPr lang="it-IT" u="sng" dirty="0"/>
              <a:t> </a:t>
            </a:r>
            <a:r>
              <a:rPr lang="it-IT" dirty="0" err="1" smtClean="0"/>
              <a:t>is</a:t>
            </a:r>
            <a:r>
              <a:rPr lang="it-IT" dirty="0" smtClean="0"/>
              <a:t> </a:t>
            </a:r>
            <a:r>
              <a:rPr lang="it-IT" dirty="0" err="1" smtClean="0"/>
              <a:t>accepted</a:t>
            </a:r>
            <a:r>
              <a:rPr lang="it-IT" dirty="0" smtClean="0"/>
              <a:t> with the </a:t>
            </a:r>
            <a:r>
              <a:rPr lang="it-IT" dirty="0"/>
              <a:t>F</a:t>
            </a:r>
            <a:r>
              <a:rPr lang="it-IT" dirty="0" smtClean="0"/>
              <a:t>rench </a:t>
            </a:r>
            <a:r>
              <a:rPr lang="it-IT" dirty="0" err="1" smtClean="0"/>
              <a:t>written</a:t>
            </a:r>
            <a:r>
              <a:rPr lang="it-IT" dirty="0" smtClean="0"/>
              <a:t> </a:t>
            </a:r>
            <a:r>
              <a:rPr lang="it-IT" dirty="0" err="1" smtClean="0"/>
              <a:t>because</a:t>
            </a:r>
            <a:r>
              <a:rPr lang="it-IT" dirty="0" smtClean="0"/>
              <a:t> the French spelling </a:t>
            </a:r>
            <a:r>
              <a:rPr lang="it-IT" dirty="0" err="1" smtClean="0"/>
              <a:t>was</a:t>
            </a:r>
            <a:r>
              <a:rPr lang="it-IT" dirty="0" smtClean="0"/>
              <a:t> </a:t>
            </a:r>
            <a:r>
              <a:rPr lang="it-IT" dirty="0" err="1" smtClean="0"/>
              <a:t>different</a:t>
            </a:r>
            <a:r>
              <a:rPr lang="it-IT" dirty="0" smtClean="0"/>
              <a:t> to </a:t>
            </a:r>
            <a:r>
              <a:rPr lang="it-IT" dirty="0" err="1" smtClean="0"/>
              <a:t>Ptolemy</a:t>
            </a:r>
            <a:r>
              <a:rPr lang="it-IT" dirty="0" smtClean="0"/>
              <a:t> (</a:t>
            </a:r>
            <a:r>
              <a:rPr lang="it-IT" dirty="0" err="1" smtClean="0"/>
              <a:t>several</a:t>
            </a:r>
            <a:r>
              <a:rPr lang="it-IT" dirty="0" smtClean="0"/>
              <a:t> </a:t>
            </a:r>
            <a:r>
              <a:rPr lang="it-IT" dirty="0" err="1" smtClean="0"/>
              <a:t>features</a:t>
            </a:r>
            <a:r>
              <a:rPr lang="it-IT" dirty="0" smtClean="0"/>
              <a:t> </a:t>
            </a:r>
            <a:r>
              <a:rPr lang="it-IT" dirty="0" err="1" smtClean="0"/>
              <a:t>already</a:t>
            </a:r>
            <a:r>
              <a:rPr lang="it-IT" dirty="0" smtClean="0"/>
              <a:t> in the GEBCO </a:t>
            </a:r>
            <a:r>
              <a:rPr lang="it-IT" dirty="0" err="1" smtClean="0"/>
              <a:t>Gazetter</a:t>
            </a:r>
            <a:r>
              <a:rPr lang="it-IT" dirty="0" smtClean="0"/>
              <a:t> are </a:t>
            </a:r>
            <a:r>
              <a:rPr lang="it-IT" dirty="0" err="1" smtClean="0"/>
              <a:t>named</a:t>
            </a:r>
            <a:r>
              <a:rPr lang="it-IT" dirty="0" smtClean="0"/>
              <a:t> </a:t>
            </a:r>
            <a:r>
              <a:rPr lang="it-IT" dirty="0" err="1" smtClean="0"/>
              <a:t>Ptolemy</a:t>
            </a:r>
            <a:r>
              <a:rPr lang="it-IT" dirty="0" smtClean="0"/>
              <a:t>) and </a:t>
            </a:r>
            <a:r>
              <a:rPr lang="it-IT" dirty="0" err="1" smtClean="0"/>
              <a:t>would</a:t>
            </a:r>
            <a:r>
              <a:rPr lang="it-IT" dirty="0" smtClean="0"/>
              <a:t> be no </a:t>
            </a:r>
            <a:r>
              <a:rPr lang="it-IT" dirty="0" err="1" smtClean="0"/>
              <a:t>confusion</a:t>
            </a:r>
            <a:r>
              <a:rPr lang="it-IT" dirty="0" smtClean="0"/>
              <a:t>;</a:t>
            </a:r>
            <a:endParaRPr lang="it-IT" dirty="0"/>
          </a:p>
          <a:p>
            <a:r>
              <a:rPr lang="it-IT" u="sng" dirty="0" err="1" smtClean="0"/>
              <a:t>Ffynnon</a:t>
            </a:r>
            <a:r>
              <a:rPr lang="it-IT" u="sng" dirty="0" smtClean="0"/>
              <a:t> </a:t>
            </a:r>
            <a:r>
              <a:rPr lang="it-IT" u="sng" dirty="0" err="1"/>
              <a:t>Garw</a:t>
            </a:r>
            <a:r>
              <a:rPr lang="it-IT" u="sng" dirty="0"/>
              <a:t> Hill </a:t>
            </a:r>
            <a:r>
              <a:rPr lang="it-IT" dirty="0" err="1" smtClean="0"/>
              <a:t>is</a:t>
            </a:r>
            <a:r>
              <a:rPr lang="it-IT" dirty="0" smtClean="0"/>
              <a:t> a </a:t>
            </a:r>
            <a:r>
              <a:rPr lang="it-IT" dirty="0" err="1" smtClean="0"/>
              <a:t>very</a:t>
            </a:r>
            <a:r>
              <a:rPr lang="it-IT" dirty="0" smtClean="0"/>
              <a:t> </a:t>
            </a:r>
            <a:r>
              <a:rPr lang="it-IT" dirty="0" err="1" smtClean="0"/>
              <a:t>good</a:t>
            </a:r>
            <a:r>
              <a:rPr lang="it-IT" dirty="0" smtClean="0"/>
              <a:t> </a:t>
            </a:r>
            <a:r>
              <a:rPr lang="it-IT" dirty="0" err="1" smtClean="0"/>
              <a:t>example</a:t>
            </a:r>
            <a:r>
              <a:rPr lang="it-IT" dirty="0" smtClean="0"/>
              <a:t> of </a:t>
            </a:r>
            <a:r>
              <a:rPr lang="it-IT" dirty="0" err="1" smtClean="0"/>
              <a:t>how</a:t>
            </a:r>
            <a:r>
              <a:rPr lang="it-IT" dirty="0" smtClean="0"/>
              <a:t> </a:t>
            </a:r>
            <a:r>
              <a:rPr lang="it-IT" dirty="0" err="1" smtClean="0"/>
              <a:t>naming</a:t>
            </a:r>
            <a:r>
              <a:rPr lang="it-IT" dirty="0" smtClean="0"/>
              <a:t> </a:t>
            </a:r>
            <a:r>
              <a:rPr lang="it-IT" dirty="0" err="1" smtClean="0"/>
              <a:t>proposal</a:t>
            </a:r>
            <a:r>
              <a:rPr lang="it-IT" dirty="0" smtClean="0"/>
              <a:t> </a:t>
            </a:r>
            <a:r>
              <a:rPr lang="it-IT" dirty="0" err="1" smtClean="0"/>
              <a:t>is</a:t>
            </a:r>
            <a:r>
              <a:rPr lang="it-IT" dirty="0" smtClean="0"/>
              <a:t> </a:t>
            </a:r>
            <a:r>
              <a:rPr lang="it-IT" dirty="0" err="1" smtClean="0"/>
              <a:t>developed</a:t>
            </a:r>
            <a:r>
              <a:rPr lang="it-IT" dirty="0" smtClean="0"/>
              <a:t> with </a:t>
            </a:r>
            <a:r>
              <a:rPr lang="it-IT" dirty="0" err="1" smtClean="0"/>
              <a:t>respect</a:t>
            </a:r>
            <a:r>
              <a:rPr lang="it-IT" dirty="0" smtClean="0"/>
              <a:t> to the </a:t>
            </a:r>
            <a:r>
              <a:rPr lang="it-IT" dirty="0" err="1" smtClean="0"/>
              <a:t>specific</a:t>
            </a:r>
            <a:r>
              <a:rPr lang="it-IT" dirty="0" smtClean="0"/>
              <a:t> </a:t>
            </a:r>
            <a:r>
              <a:rPr lang="it-IT" dirty="0" err="1" smtClean="0"/>
              <a:t>term</a:t>
            </a:r>
            <a:r>
              <a:rPr lang="it-IT" dirty="0" smtClean="0"/>
              <a:t>.  </a:t>
            </a:r>
          </a:p>
          <a:p>
            <a:r>
              <a:rPr lang="it-IT" dirty="0" err="1" smtClean="0"/>
              <a:t>Suggestion</a:t>
            </a:r>
            <a:r>
              <a:rPr lang="it-IT" dirty="0" smtClean="0"/>
              <a:t> </a:t>
            </a:r>
            <a:r>
              <a:rPr lang="it-IT" dirty="0"/>
              <a:t>for future </a:t>
            </a:r>
            <a:r>
              <a:rPr lang="it-IT" dirty="0" err="1"/>
              <a:t>submission</a:t>
            </a:r>
            <a:r>
              <a:rPr lang="it-IT" dirty="0"/>
              <a:t> with a </a:t>
            </a:r>
            <a:r>
              <a:rPr lang="it-IT" dirty="0" err="1"/>
              <a:t>frequent</a:t>
            </a:r>
            <a:r>
              <a:rPr lang="it-IT" dirty="0"/>
              <a:t> </a:t>
            </a:r>
            <a:r>
              <a:rPr lang="it-IT" dirty="0" err="1"/>
              <a:t>name</a:t>
            </a:r>
            <a:r>
              <a:rPr lang="it-IT" dirty="0"/>
              <a:t> </a:t>
            </a:r>
            <a:r>
              <a:rPr lang="it-IT" dirty="0" err="1"/>
              <a:t>as</a:t>
            </a:r>
            <a:r>
              <a:rPr lang="it-IT" dirty="0"/>
              <a:t> Young, </a:t>
            </a:r>
            <a:r>
              <a:rPr lang="it-IT" sz="1600" dirty="0" err="1"/>
              <a:t>should</a:t>
            </a:r>
            <a:r>
              <a:rPr lang="it-IT" sz="1600" dirty="0"/>
              <a:t> </a:t>
            </a:r>
            <a:r>
              <a:rPr lang="it-IT" sz="1600" dirty="0" smtClean="0"/>
              <a:t>be </a:t>
            </a:r>
            <a:r>
              <a:rPr lang="it-IT" dirty="0" smtClean="0"/>
              <a:t>«Jimmy </a:t>
            </a:r>
            <a:r>
              <a:rPr lang="it-IT" sz="1600" dirty="0" smtClean="0"/>
              <a:t>Young </a:t>
            </a:r>
            <a:r>
              <a:rPr lang="it-IT" sz="1600" dirty="0" err="1" smtClean="0"/>
              <a:t>Smt</a:t>
            </a:r>
            <a:r>
              <a:rPr lang="it-IT" sz="1600" dirty="0" smtClean="0"/>
              <a:t>».</a:t>
            </a:r>
            <a:endParaRPr lang="it-IT" dirty="0"/>
          </a:p>
        </p:txBody>
      </p:sp>
      <p:sp>
        <p:nvSpPr>
          <p:cNvPr id="15" name="Rettangolo 14"/>
          <p:cNvSpPr/>
          <p:nvPr/>
        </p:nvSpPr>
        <p:spPr>
          <a:xfrm>
            <a:off x="2195736" y="3315325"/>
            <a:ext cx="2099614" cy="761747"/>
          </a:xfrm>
          <a:prstGeom prst="rect">
            <a:avLst/>
          </a:prstGeom>
          <a:solidFill>
            <a:srgbClr val="FF0000"/>
          </a:solidFill>
          <a:ln>
            <a:noFill/>
          </a:ln>
        </p:spPr>
        <p:txBody>
          <a:bodyPr wrap="none">
            <a:spAutoFit/>
          </a:bodyPr>
          <a:lstStyle/>
          <a:p>
            <a:pPr lvl="0" algn="just"/>
            <a:endParaRPr lang="en-US" sz="900" dirty="0" smtClean="0">
              <a:solidFill>
                <a:prstClr val="black"/>
              </a:solidFill>
              <a:effectLst>
                <a:outerShdw blurRad="38100" dist="38100" dir="2700000" algn="tl">
                  <a:srgbClr val="000000">
                    <a:alpha val="43137"/>
                  </a:srgbClr>
                </a:outerShdw>
              </a:effectLst>
            </a:endParaRPr>
          </a:p>
          <a:p>
            <a:pPr lvl="0" algn="just"/>
            <a:r>
              <a:rPr lang="en-US" sz="2400" dirty="0" smtClean="0">
                <a:solidFill>
                  <a:schemeClr val="tx2">
                    <a:lumMod val="20000"/>
                    <a:lumOff val="80000"/>
                  </a:schemeClr>
                </a:solidFill>
                <a:effectLst>
                  <a:outerShdw blurRad="38100" dist="38100" dir="2700000" algn="tl">
                    <a:srgbClr val="000000">
                      <a:alpha val="43137"/>
                    </a:srgbClr>
                  </a:outerShdw>
                </a:effectLst>
              </a:rPr>
              <a:t>NOT ACCEPTED</a:t>
            </a:r>
          </a:p>
          <a:p>
            <a:pPr lvl="0" algn="just"/>
            <a:endParaRPr lang="en-US" sz="900" dirty="0" smtClean="0">
              <a:solidFill>
                <a:prstClr val="black"/>
              </a:solidFill>
              <a:effectLst>
                <a:outerShdw blurRad="38100" dist="38100" dir="2700000" algn="tl">
                  <a:srgbClr val="000000">
                    <a:alpha val="43137"/>
                  </a:srgbClr>
                </a:outerShdw>
              </a:effectLst>
            </a:endParaRPr>
          </a:p>
        </p:txBody>
      </p:sp>
      <p:sp>
        <p:nvSpPr>
          <p:cNvPr id="16" name="Rettangolo 15"/>
          <p:cNvSpPr/>
          <p:nvPr/>
        </p:nvSpPr>
        <p:spPr>
          <a:xfrm>
            <a:off x="179512" y="2361074"/>
            <a:ext cx="2743153" cy="707886"/>
          </a:xfrm>
          <a:prstGeom prst="rect">
            <a:avLst/>
          </a:prstGeom>
          <a:solidFill>
            <a:srgbClr val="0070C0"/>
          </a:solidFill>
          <a:ln>
            <a:solidFill>
              <a:schemeClr val="accent1"/>
            </a:solidFill>
          </a:ln>
        </p:spPr>
        <p:txBody>
          <a:bodyPr wrap="square">
            <a:spAutoFit/>
          </a:bodyPr>
          <a:lstStyle/>
          <a:p>
            <a:pPr lvl="0" algn="ctr"/>
            <a:r>
              <a:rPr lang="en-US" sz="4000" dirty="0" smtClean="0">
                <a:solidFill>
                  <a:schemeClr val="tx2">
                    <a:lumMod val="20000"/>
                    <a:lumOff val="80000"/>
                  </a:schemeClr>
                </a:solidFill>
                <a:effectLst>
                  <a:outerShdw blurRad="38100" dist="38100" dir="2700000" algn="tl">
                    <a:srgbClr val="000000">
                      <a:alpha val="43137"/>
                    </a:srgbClr>
                  </a:outerShdw>
                </a:effectLst>
              </a:rPr>
              <a:t>COOK BOOK</a:t>
            </a:r>
          </a:p>
        </p:txBody>
      </p:sp>
      <p:sp>
        <p:nvSpPr>
          <p:cNvPr id="17" name="Freccia a destra 16"/>
          <p:cNvSpPr/>
          <p:nvPr/>
        </p:nvSpPr>
        <p:spPr>
          <a:xfrm>
            <a:off x="2483768" y="4202103"/>
            <a:ext cx="1707638" cy="883081"/>
          </a:xfrm>
          <a:prstGeom prst="rightArrow">
            <a:avLst/>
          </a:prstGeom>
          <a:solidFill>
            <a:schemeClr val="tx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ttangolo 17"/>
          <p:cNvSpPr/>
          <p:nvPr/>
        </p:nvSpPr>
        <p:spPr>
          <a:xfrm>
            <a:off x="2555776" y="4407495"/>
            <a:ext cx="1485920" cy="461665"/>
          </a:xfrm>
          <a:prstGeom prst="rect">
            <a:avLst/>
          </a:prstGeom>
          <a:noFill/>
          <a:ln>
            <a:noFill/>
          </a:ln>
        </p:spPr>
        <p:txBody>
          <a:bodyPr wrap="none">
            <a:spAutoFit/>
          </a:bodyPr>
          <a:lstStyle/>
          <a:p>
            <a:pPr lvl="0" algn="just"/>
            <a:r>
              <a:rPr lang="en-US" sz="2400" dirty="0" smtClean="0">
                <a:solidFill>
                  <a:schemeClr val="tx2">
                    <a:lumMod val="20000"/>
                    <a:lumOff val="80000"/>
                  </a:schemeClr>
                </a:solidFill>
                <a:effectLst>
                  <a:outerShdw blurRad="38100" dist="38100" dir="2700000" algn="tl">
                    <a:srgbClr val="000000">
                      <a:alpha val="43137"/>
                    </a:srgbClr>
                  </a:outerShdw>
                </a:effectLst>
              </a:rPr>
              <a:t>ACCEPTED</a:t>
            </a:r>
          </a:p>
        </p:txBody>
      </p:sp>
      <p:sp>
        <p:nvSpPr>
          <p:cNvPr id="19" name="Rettangolo 18"/>
          <p:cNvSpPr/>
          <p:nvPr/>
        </p:nvSpPr>
        <p:spPr>
          <a:xfrm>
            <a:off x="4499992" y="4326195"/>
            <a:ext cx="2106667" cy="830997"/>
          </a:xfrm>
          <a:prstGeom prst="rect">
            <a:avLst/>
          </a:prstGeom>
          <a:solidFill>
            <a:srgbClr val="FFFF00"/>
          </a:solidFill>
          <a:ln>
            <a:solidFill>
              <a:schemeClr val="accent1"/>
            </a:solidFill>
          </a:ln>
        </p:spPr>
        <p:txBody>
          <a:bodyPr wrap="none">
            <a:spAutoFit/>
          </a:bodyPr>
          <a:lstStyle/>
          <a:p>
            <a:pPr lvl="0" algn="just"/>
            <a:r>
              <a:rPr lang="en-US" sz="4800" dirty="0" smtClean="0">
                <a:solidFill>
                  <a:prstClr val="black"/>
                </a:solidFill>
                <a:effectLst>
                  <a:outerShdw blurRad="38100" dist="38100" dir="2700000" algn="tl">
                    <a:srgbClr val="000000">
                      <a:alpha val="43137"/>
                    </a:srgbClr>
                  </a:outerShdw>
                </a:effectLst>
              </a:rPr>
              <a:t>IHO B-8</a:t>
            </a:r>
          </a:p>
        </p:txBody>
      </p:sp>
    </p:spTree>
    <p:extLst>
      <p:ext uri="{BB962C8B-B14F-4D97-AF65-F5344CB8AC3E}">
        <p14:creationId xmlns:p14="http://schemas.microsoft.com/office/powerpoint/2010/main" val="847683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0" y="-27384"/>
            <a:ext cx="9144000" cy="507831"/>
          </a:xfrm>
          <a:prstGeom prst="rect">
            <a:avLst/>
          </a:prstGeom>
          <a:solidFill>
            <a:schemeClr val="bg1"/>
          </a:solidFill>
        </p:spPr>
        <p:txBody>
          <a:bodyPr wrap="square" rtlCol="0">
            <a:spAutoFit/>
          </a:bodyPr>
          <a:lstStyle/>
          <a:p>
            <a:pPr algn="ctr"/>
            <a:endParaRPr lang="it-IT" sz="300" b="1" dirty="0" smtClean="0"/>
          </a:p>
          <a:p>
            <a:pPr algn="ctr"/>
            <a:r>
              <a:rPr lang="it-IT" sz="1600" b="1" dirty="0" smtClean="0"/>
              <a:t>31 SCUFN Meeting    –    23-27 </a:t>
            </a:r>
            <a:r>
              <a:rPr lang="it-IT" sz="1600" b="1" dirty="0" err="1" smtClean="0"/>
              <a:t>September</a:t>
            </a:r>
            <a:r>
              <a:rPr lang="it-IT" sz="1600" b="1" dirty="0" smtClean="0"/>
              <a:t> 2018, Wellington</a:t>
            </a:r>
          </a:p>
          <a:p>
            <a:pPr algn="ctr"/>
            <a:r>
              <a:rPr lang="it-IT" sz="800" b="1" dirty="0" smtClean="0"/>
              <a:t>	</a:t>
            </a:r>
            <a:endParaRPr lang="it-IT" sz="800" dirty="0" smtClean="0"/>
          </a:p>
        </p:txBody>
      </p:sp>
      <p:cxnSp>
        <p:nvCxnSpPr>
          <p:cNvPr id="14" name="Connettore 1 13"/>
          <p:cNvCxnSpPr/>
          <p:nvPr/>
        </p:nvCxnSpPr>
        <p:spPr>
          <a:xfrm>
            <a:off x="0" y="4847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0" y="476672"/>
            <a:ext cx="9144000" cy="646331"/>
          </a:xfrm>
          <a:prstGeom prst="rect">
            <a:avLst/>
          </a:prstGeom>
          <a:noFill/>
          <a:ln w="19050">
            <a:solidFill>
              <a:schemeClr val="accent1"/>
            </a:solidFill>
          </a:ln>
        </p:spPr>
        <p:txBody>
          <a:bodyPr wrap="square" rtlCol="0">
            <a:spAutoFit/>
          </a:bodyPr>
          <a:lstStyle/>
          <a:p>
            <a:r>
              <a:rPr lang="it-IT" dirty="0" err="1" smtClean="0"/>
              <a:t>Decision</a:t>
            </a:r>
            <a:r>
              <a:rPr lang="it-IT" dirty="0" smtClean="0"/>
              <a:t> </a:t>
            </a:r>
            <a:r>
              <a:rPr lang="it-IT" dirty="0" err="1" smtClean="0"/>
              <a:t>making</a:t>
            </a:r>
            <a:r>
              <a:rPr lang="it-IT" dirty="0" smtClean="0"/>
              <a:t> of SCUFN – </a:t>
            </a:r>
            <a:r>
              <a:rPr lang="it-IT" i="1" dirty="0" err="1" smtClean="0"/>
              <a:t>Repository</a:t>
            </a:r>
            <a:r>
              <a:rPr lang="it-IT" i="1" dirty="0" smtClean="0"/>
              <a:t> of </a:t>
            </a:r>
            <a:r>
              <a:rPr lang="it-IT" i="1" dirty="0" err="1" smtClean="0"/>
              <a:t>typical</a:t>
            </a:r>
            <a:r>
              <a:rPr lang="it-IT" i="1" dirty="0" smtClean="0"/>
              <a:t> </a:t>
            </a:r>
            <a:r>
              <a:rPr lang="it-IT" i="1" dirty="0" err="1" smtClean="0"/>
              <a:t>cases</a:t>
            </a:r>
            <a:endParaRPr lang="it-IT" i="1" dirty="0" smtClean="0"/>
          </a:p>
          <a:p>
            <a:r>
              <a:rPr lang="it-IT" b="1" dirty="0" smtClean="0"/>
              <a:t>SCUFN31-03.3A</a:t>
            </a:r>
            <a:r>
              <a:rPr lang="it-IT" dirty="0" smtClean="0"/>
              <a:t> Follow-up on Action SCUFN30/08     </a:t>
            </a:r>
            <a:r>
              <a:rPr lang="it-IT" sz="1400" dirty="0" smtClean="0"/>
              <a:t>Hans </a:t>
            </a:r>
            <a:r>
              <a:rPr lang="it-IT" sz="1400" dirty="0" err="1" smtClean="0"/>
              <a:t>Werner</a:t>
            </a:r>
            <a:r>
              <a:rPr lang="it-IT" sz="1400" dirty="0" smtClean="0"/>
              <a:t> SHENKE, </a:t>
            </a:r>
            <a:r>
              <a:rPr lang="it-IT" sz="1400" dirty="0" err="1" smtClean="0"/>
              <a:t>Hyun</a:t>
            </a:r>
            <a:r>
              <a:rPr lang="it-IT" sz="1400" dirty="0" err="1"/>
              <a:t>-</a:t>
            </a:r>
            <a:r>
              <a:rPr lang="it-IT" sz="1400" dirty="0" err="1" smtClean="0"/>
              <a:t>Chul</a:t>
            </a:r>
            <a:r>
              <a:rPr lang="it-IT" sz="1400" dirty="0" smtClean="0"/>
              <a:t> HAN &amp; Roberta IVALDI </a:t>
            </a:r>
          </a:p>
        </p:txBody>
      </p: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44624"/>
            <a:ext cx="308176" cy="404664"/>
          </a:xfrm>
          <a:prstGeom prst="rect">
            <a:avLst/>
          </a:prstGeom>
        </p:spPr>
      </p:pic>
      <p:pic>
        <p:nvPicPr>
          <p:cNvPr id="25" name="Immagin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9816" y="44624"/>
            <a:ext cx="337431" cy="365550"/>
          </a:xfrm>
          <a:prstGeom prst="rect">
            <a:avLst/>
          </a:prstGeom>
        </p:spPr>
      </p:pic>
      <p:sp>
        <p:nvSpPr>
          <p:cNvPr id="9" name="Rettangolo 8"/>
          <p:cNvSpPr/>
          <p:nvPr/>
        </p:nvSpPr>
        <p:spPr>
          <a:xfrm>
            <a:off x="251518" y="2594228"/>
            <a:ext cx="8640961" cy="1338828"/>
          </a:xfrm>
          <a:prstGeom prst="rect">
            <a:avLst/>
          </a:prstGeom>
          <a:ln>
            <a:solidFill>
              <a:schemeClr val="tx2">
                <a:lumMod val="60000"/>
                <a:lumOff val="40000"/>
              </a:schemeClr>
            </a:solidFill>
          </a:ln>
        </p:spPr>
        <p:txBody>
          <a:bodyPr wrap="square">
            <a:spAutoFit/>
          </a:bodyPr>
          <a:lstStyle/>
          <a:p>
            <a:pPr algn="just"/>
            <a:endParaRPr lang="en-US" sz="900" dirty="0" smtClean="0"/>
          </a:p>
          <a:p>
            <a:pPr marL="285750" indent="-285750" algn="just">
              <a:buFont typeface="Arial" pitchFamily="34" charset="0"/>
              <a:buChar char="•"/>
            </a:pPr>
            <a:r>
              <a:rPr lang="en-US" dirty="0"/>
              <a:t>Names approved by national authorities in waters beyond the territorial sea should be accepted by other States if the names have been applied in conformance with internationally accepted principles. </a:t>
            </a:r>
            <a:endParaRPr lang="en-US" dirty="0" smtClean="0"/>
          </a:p>
          <a:p>
            <a:pPr marL="285750" indent="-285750" algn="just">
              <a:buFont typeface="Arial" pitchFamily="34" charset="0"/>
              <a:buChar char="•"/>
            </a:pPr>
            <a:r>
              <a:rPr lang="en-US" dirty="0" smtClean="0"/>
              <a:t>Names </a:t>
            </a:r>
            <a:r>
              <a:rPr lang="en-US" dirty="0"/>
              <a:t>applied within the territorial sea of a State should be recognized by other States.</a:t>
            </a:r>
            <a:endParaRPr lang="en-US" dirty="0" smtClean="0"/>
          </a:p>
        </p:txBody>
      </p:sp>
      <p:sp>
        <p:nvSpPr>
          <p:cNvPr id="2" name="Rettangolo 1"/>
          <p:cNvSpPr/>
          <p:nvPr/>
        </p:nvSpPr>
        <p:spPr>
          <a:xfrm>
            <a:off x="251519" y="5746030"/>
            <a:ext cx="8670115" cy="923330"/>
          </a:xfrm>
          <a:prstGeom prst="rect">
            <a:avLst/>
          </a:prstGeom>
          <a:solidFill>
            <a:schemeClr val="tx2">
              <a:lumMod val="40000"/>
              <a:lumOff val="60000"/>
            </a:schemeClr>
          </a:solidFill>
        </p:spPr>
        <p:txBody>
          <a:bodyPr wrap="square">
            <a:spAutoFit/>
          </a:bodyPr>
          <a:lstStyle/>
          <a:p>
            <a:r>
              <a:rPr lang="it-IT" dirty="0" err="1" smtClean="0">
                <a:effectLst>
                  <a:outerShdw blurRad="38100" dist="38100" dir="2700000" algn="tl">
                    <a:srgbClr val="000000">
                      <a:alpha val="43137"/>
                    </a:srgbClr>
                  </a:outerShdw>
                </a:effectLst>
              </a:rPr>
              <a:t>Recommendation</a:t>
            </a:r>
            <a:r>
              <a:rPr lang="it-IT" dirty="0" smtClean="0"/>
              <a:t>: a</a:t>
            </a:r>
            <a:r>
              <a:rPr lang="en-US" dirty="0" smtClean="0"/>
              <a:t>bout the naming proposals that may affect the undersea features located in EEZ and its Extended Continental Shelf, it is well noted that the </a:t>
            </a:r>
            <a:r>
              <a:rPr lang="en-US" u="sng" dirty="0" smtClean="0"/>
              <a:t>nominated authority </a:t>
            </a:r>
            <a:r>
              <a:rPr lang="en-US" dirty="0" smtClean="0"/>
              <a:t>of the country to be consulted by the proposers. </a:t>
            </a:r>
          </a:p>
        </p:txBody>
      </p:sp>
      <p:sp>
        <p:nvSpPr>
          <p:cNvPr id="3" name="Rettangolo 2"/>
          <p:cNvSpPr/>
          <p:nvPr/>
        </p:nvSpPr>
        <p:spPr>
          <a:xfrm>
            <a:off x="251520" y="4953362"/>
            <a:ext cx="8670115" cy="707886"/>
          </a:xfrm>
          <a:prstGeom prst="rect">
            <a:avLst/>
          </a:prstGeom>
          <a:solidFill>
            <a:schemeClr val="accent1">
              <a:lumMod val="40000"/>
              <a:lumOff val="60000"/>
            </a:schemeClr>
          </a:solidFill>
        </p:spPr>
        <p:txBody>
          <a:bodyPr wrap="square">
            <a:spAutoFit/>
          </a:bodyPr>
          <a:lstStyle/>
          <a:p>
            <a:r>
              <a:rPr lang="it-IT" sz="2000" dirty="0" err="1" smtClean="0"/>
              <a:t>Haidongqing</a:t>
            </a:r>
            <a:r>
              <a:rPr lang="it-IT" sz="2000" dirty="0" smtClean="0"/>
              <a:t> </a:t>
            </a:r>
            <a:r>
              <a:rPr lang="it-IT" sz="2000" dirty="0" err="1"/>
              <a:t>Seamount</a:t>
            </a:r>
            <a:r>
              <a:rPr lang="it-IT" sz="2000" dirty="0"/>
              <a:t>, </a:t>
            </a:r>
            <a:r>
              <a:rPr lang="it-IT" sz="2000" dirty="0" err="1"/>
              <a:t>Jinghao</a:t>
            </a:r>
            <a:r>
              <a:rPr lang="it-IT" sz="2000" dirty="0"/>
              <a:t> </a:t>
            </a:r>
            <a:r>
              <a:rPr lang="it-IT" sz="2000" dirty="0" err="1"/>
              <a:t>Seamount</a:t>
            </a:r>
            <a:r>
              <a:rPr lang="it-IT" sz="2000" dirty="0"/>
              <a:t>, </a:t>
            </a:r>
            <a:r>
              <a:rPr lang="it-IT" sz="2000" dirty="0" err="1"/>
              <a:t>Tianbao</a:t>
            </a:r>
            <a:r>
              <a:rPr lang="it-IT" sz="2000" dirty="0"/>
              <a:t> </a:t>
            </a:r>
            <a:r>
              <a:rPr lang="it-IT" sz="2000" dirty="0" err="1"/>
              <a:t>Seamount</a:t>
            </a:r>
            <a:r>
              <a:rPr lang="it-IT" sz="2000" dirty="0"/>
              <a:t>, </a:t>
            </a:r>
            <a:r>
              <a:rPr lang="it-IT" sz="2000" dirty="0" err="1"/>
              <a:t>Jujiu</a:t>
            </a:r>
            <a:r>
              <a:rPr lang="it-IT" sz="2000" dirty="0"/>
              <a:t> </a:t>
            </a:r>
            <a:r>
              <a:rPr lang="it-IT" sz="2000" dirty="0" err="1"/>
              <a:t>Seamount</a:t>
            </a:r>
            <a:r>
              <a:rPr lang="it-IT" sz="2000" dirty="0"/>
              <a:t> and </a:t>
            </a:r>
            <a:r>
              <a:rPr lang="it-IT" sz="2000" dirty="0" err="1"/>
              <a:t>Cuiqiao</a:t>
            </a:r>
            <a:r>
              <a:rPr lang="it-IT" sz="2000" dirty="0"/>
              <a:t> Hill</a:t>
            </a:r>
            <a:r>
              <a:rPr lang="en-US" sz="2000" dirty="0"/>
              <a:t> </a:t>
            </a:r>
          </a:p>
        </p:txBody>
      </p:sp>
      <p:sp>
        <p:nvSpPr>
          <p:cNvPr id="11" name="Rettangolo 10"/>
          <p:cNvSpPr/>
          <p:nvPr/>
        </p:nvSpPr>
        <p:spPr>
          <a:xfrm>
            <a:off x="2267744" y="1195298"/>
            <a:ext cx="6624736" cy="1369606"/>
          </a:xfrm>
          <a:prstGeom prst="rect">
            <a:avLst/>
          </a:prstGeom>
          <a:ln>
            <a:solidFill>
              <a:schemeClr val="tx2">
                <a:lumMod val="60000"/>
                <a:lumOff val="40000"/>
              </a:schemeClr>
            </a:solidFill>
          </a:ln>
        </p:spPr>
        <p:txBody>
          <a:bodyPr wrap="square">
            <a:spAutoFit/>
          </a:bodyPr>
          <a:lstStyle/>
          <a:p>
            <a:r>
              <a:rPr lang="it-IT" sz="2400" b="1" dirty="0" err="1" smtClean="0"/>
              <a:t>Features</a:t>
            </a:r>
            <a:r>
              <a:rPr lang="it-IT" sz="2400" b="1" dirty="0" smtClean="0"/>
              <a:t> location</a:t>
            </a:r>
            <a:endParaRPr lang="it-IT" sz="2400" b="1" dirty="0"/>
          </a:p>
          <a:p>
            <a:endParaRPr lang="it-IT" sz="500" dirty="0" smtClean="0"/>
          </a:p>
          <a:p>
            <a:r>
              <a:rPr lang="en-US" dirty="0" smtClean="0"/>
              <a:t>entirely </a:t>
            </a:r>
            <a:r>
              <a:rPr lang="en-US" dirty="0"/>
              <a:t>or mainly (more than 50 %) outside the external limits of the territorial </a:t>
            </a:r>
            <a:r>
              <a:rPr lang="en-US" dirty="0" smtClean="0"/>
              <a:t>sea, </a:t>
            </a:r>
            <a:r>
              <a:rPr lang="en-US" dirty="0"/>
              <a:t>not exceeding 12 nautical </a:t>
            </a:r>
            <a:r>
              <a:rPr lang="en-US" dirty="0" smtClean="0"/>
              <a:t>miles, in agreement with the UNCLOS.</a:t>
            </a:r>
          </a:p>
        </p:txBody>
      </p:sp>
      <p:sp>
        <p:nvSpPr>
          <p:cNvPr id="13" name="Rettangolo 12"/>
          <p:cNvSpPr/>
          <p:nvPr/>
        </p:nvSpPr>
        <p:spPr>
          <a:xfrm>
            <a:off x="251520" y="1289373"/>
            <a:ext cx="1967205" cy="830997"/>
          </a:xfrm>
          <a:prstGeom prst="rect">
            <a:avLst/>
          </a:prstGeom>
          <a:solidFill>
            <a:schemeClr val="tx2">
              <a:lumMod val="60000"/>
              <a:lumOff val="40000"/>
            </a:schemeClr>
          </a:solidFill>
          <a:ln>
            <a:solidFill>
              <a:schemeClr val="accent1"/>
            </a:solidFill>
          </a:ln>
        </p:spPr>
        <p:txBody>
          <a:bodyPr wrap="none">
            <a:spAutoFit/>
          </a:bodyPr>
          <a:lstStyle/>
          <a:p>
            <a:pPr lvl="0" algn="just"/>
            <a:r>
              <a:rPr lang="en-US" sz="4800" dirty="0" smtClean="0">
                <a:solidFill>
                  <a:schemeClr val="tx2">
                    <a:lumMod val="20000"/>
                    <a:lumOff val="80000"/>
                  </a:schemeClr>
                </a:solidFill>
                <a:effectLst>
                  <a:outerShdw blurRad="38100" dist="38100" dir="2700000" algn="tl">
                    <a:srgbClr val="000000">
                      <a:alpha val="43137"/>
                    </a:srgbClr>
                  </a:outerShdw>
                </a:effectLst>
              </a:rPr>
              <a:t>IHOB-6</a:t>
            </a:r>
          </a:p>
        </p:txBody>
      </p:sp>
      <p:sp>
        <p:nvSpPr>
          <p:cNvPr id="16" name="Rettangolo 15"/>
          <p:cNvSpPr/>
          <p:nvPr/>
        </p:nvSpPr>
        <p:spPr>
          <a:xfrm>
            <a:off x="251520" y="4245476"/>
            <a:ext cx="2743153" cy="707886"/>
          </a:xfrm>
          <a:prstGeom prst="rect">
            <a:avLst/>
          </a:prstGeom>
          <a:solidFill>
            <a:srgbClr val="0070C0"/>
          </a:solidFill>
          <a:ln>
            <a:solidFill>
              <a:schemeClr val="accent1"/>
            </a:solidFill>
          </a:ln>
        </p:spPr>
        <p:txBody>
          <a:bodyPr wrap="square">
            <a:spAutoFit/>
          </a:bodyPr>
          <a:lstStyle/>
          <a:p>
            <a:pPr lvl="0" algn="ctr"/>
            <a:r>
              <a:rPr lang="en-US" sz="4000" dirty="0" smtClean="0">
                <a:solidFill>
                  <a:schemeClr val="tx2">
                    <a:lumMod val="20000"/>
                    <a:lumOff val="80000"/>
                  </a:schemeClr>
                </a:solidFill>
                <a:effectLst>
                  <a:outerShdw blurRad="38100" dist="38100" dir="2700000" algn="tl">
                    <a:srgbClr val="000000">
                      <a:alpha val="43137"/>
                    </a:srgbClr>
                  </a:outerShdw>
                </a:effectLst>
              </a:rPr>
              <a:t>COOK BOOK</a:t>
            </a:r>
          </a:p>
        </p:txBody>
      </p:sp>
      <p:sp>
        <p:nvSpPr>
          <p:cNvPr id="4" name="Rettangolo 3"/>
          <p:cNvSpPr/>
          <p:nvPr/>
        </p:nvSpPr>
        <p:spPr>
          <a:xfrm>
            <a:off x="3102686" y="4317484"/>
            <a:ext cx="5789794" cy="553998"/>
          </a:xfrm>
          <a:prstGeom prst="rect">
            <a:avLst/>
          </a:prstGeom>
          <a:ln>
            <a:noFill/>
          </a:ln>
        </p:spPr>
        <p:txBody>
          <a:bodyPr wrap="square">
            <a:spAutoFit/>
          </a:bodyPr>
          <a:lstStyle/>
          <a:p>
            <a:pPr>
              <a:defRPr/>
            </a:pPr>
            <a:endParaRPr lang="it-IT" sz="600" dirty="0" smtClean="0"/>
          </a:p>
          <a:p>
            <a:pPr>
              <a:defRPr/>
            </a:pPr>
            <a:r>
              <a:rPr lang="it-IT" b="1" dirty="0" smtClean="0"/>
              <a:t>Area </a:t>
            </a:r>
            <a:r>
              <a:rPr lang="it-IT" b="1" dirty="0"/>
              <a:t>of </a:t>
            </a:r>
            <a:r>
              <a:rPr lang="it-IT" b="1" dirty="0" err="1"/>
              <a:t>mutual</a:t>
            </a:r>
            <a:r>
              <a:rPr lang="it-IT" b="1" dirty="0"/>
              <a:t> </a:t>
            </a:r>
            <a:r>
              <a:rPr lang="it-IT" b="1" dirty="0" err="1"/>
              <a:t>interest</a:t>
            </a:r>
            <a:r>
              <a:rPr lang="it-IT" b="1" dirty="0"/>
              <a:t> EEZ &amp; SEZ and </a:t>
            </a:r>
            <a:r>
              <a:rPr lang="it-IT" b="1" dirty="0" err="1"/>
              <a:t>claimed</a:t>
            </a:r>
            <a:r>
              <a:rPr lang="it-IT" b="1" dirty="0"/>
              <a:t> </a:t>
            </a:r>
            <a:r>
              <a:rPr lang="it-IT" b="1" dirty="0" smtClean="0"/>
              <a:t>EEZ &amp; SEZ</a:t>
            </a:r>
          </a:p>
          <a:p>
            <a:pPr>
              <a:defRPr/>
            </a:pPr>
            <a:endParaRPr lang="it-IT" sz="600" dirty="0"/>
          </a:p>
        </p:txBody>
      </p:sp>
      <p:sp>
        <p:nvSpPr>
          <p:cNvPr id="5" name="Rettangolo 4"/>
          <p:cNvSpPr/>
          <p:nvPr/>
        </p:nvSpPr>
        <p:spPr>
          <a:xfrm>
            <a:off x="251519" y="4245476"/>
            <a:ext cx="8670116" cy="242388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72035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23416" y="2390105"/>
            <a:ext cx="8469064" cy="4216539"/>
          </a:xfrm>
          <a:prstGeom prst="rect">
            <a:avLst/>
          </a:prstGeom>
          <a:noFill/>
        </p:spPr>
        <p:txBody>
          <a:bodyPr wrap="square" rtlCol="0">
            <a:spAutoFit/>
          </a:bodyPr>
          <a:lstStyle/>
          <a:p>
            <a:pPr algn="just"/>
            <a:r>
              <a:rPr lang="it-IT" sz="2800" dirty="0" smtClean="0">
                <a:effectLst>
                  <a:outerShdw blurRad="38100" dist="38100" dir="2700000" algn="tl">
                    <a:srgbClr val="000000">
                      <a:alpha val="43137"/>
                    </a:srgbClr>
                  </a:outerShdw>
                </a:effectLst>
              </a:rPr>
              <a:t>The way </a:t>
            </a:r>
            <a:r>
              <a:rPr lang="it-IT" sz="2800" dirty="0" err="1" smtClean="0">
                <a:effectLst>
                  <a:outerShdw blurRad="38100" dist="38100" dir="2700000" algn="tl">
                    <a:srgbClr val="000000">
                      <a:alpha val="43137"/>
                    </a:srgbClr>
                  </a:outerShdw>
                </a:effectLst>
              </a:rPr>
              <a:t>forward</a:t>
            </a:r>
            <a:endParaRPr lang="it-IT" sz="2800" dirty="0" smtClean="0">
              <a:effectLst>
                <a:outerShdw blurRad="38100" dist="38100" dir="2700000" algn="tl">
                  <a:srgbClr val="000000">
                    <a:alpha val="43137"/>
                  </a:srgbClr>
                </a:outerShdw>
              </a:effectLst>
            </a:endParaRPr>
          </a:p>
          <a:p>
            <a:pPr algn="just"/>
            <a:endParaRPr lang="it-IT" sz="2400" dirty="0" smtClean="0">
              <a:effectLst>
                <a:outerShdw blurRad="38100" dist="38100" dir="2700000" algn="tl">
                  <a:srgbClr val="000000">
                    <a:alpha val="43137"/>
                  </a:srgbClr>
                </a:outerShdw>
              </a:effectLst>
            </a:endParaRPr>
          </a:p>
          <a:p>
            <a:pPr marL="457200" indent="-457200" algn="just">
              <a:buFont typeface="Arial" pitchFamily="34" charset="0"/>
              <a:buChar char="•"/>
            </a:pPr>
            <a:r>
              <a:rPr lang="it-IT" sz="2400" b="1" dirty="0" err="1"/>
              <a:t>Dec</a:t>
            </a:r>
            <a:r>
              <a:rPr lang="it-IT" sz="2400" b="1" dirty="0"/>
              <a:t> 2018 </a:t>
            </a:r>
            <a:r>
              <a:rPr lang="it-IT" sz="2400" dirty="0" err="1" smtClean="0"/>
              <a:t>Subgroup</a:t>
            </a:r>
            <a:r>
              <a:rPr lang="it-IT" sz="2400" dirty="0" smtClean="0"/>
              <a:t> to </a:t>
            </a:r>
            <a:r>
              <a:rPr lang="it-IT" sz="2400" dirty="0" err="1" smtClean="0"/>
              <a:t>define</a:t>
            </a:r>
            <a:r>
              <a:rPr lang="it-IT" sz="2400" dirty="0" smtClean="0"/>
              <a:t> the list of </a:t>
            </a:r>
            <a:r>
              <a:rPr lang="it-IT" sz="2400" dirty="0" err="1" smtClean="0"/>
              <a:t>content</a:t>
            </a:r>
            <a:r>
              <a:rPr lang="it-IT" sz="2400" dirty="0" smtClean="0"/>
              <a:t> of the  </a:t>
            </a:r>
            <a:r>
              <a:rPr lang="it-IT" sz="2400" i="1" dirty="0" err="1" smtClean="0"/>
              <a:t>repository</a:t>
            </a:r>
            <a:r>
              <a:rPr lang="it-IT" sz="2400" i="1" dirty="0" smtClean="0"/>
              <a:t> of </a:t>
            </a:r>
            <a:r>
              <a:rPr lang="it-IT" sz="2400" i="1" dirty="0" err="1" smtClean="0"/>
              <a:t>typical</a:t>
            </a:r>
            <a:r>
              <a:rPr lang="it-IT" sz="2400" i="1" dirty="0" smtClean="0"/>
              <a:t> </a:t>
            </a:r>
            <a:r>
              <a:rPr lang="it-IT" sz="2400" i="1" dirty="0" err="1" smtClean="0"/>
              <a:t>cases</a:t>
            </a:r>
            <a:r>
              <a:rPr lang="it-IT" sz="2400" dirty="0" smtClean="0"/>
              <a:t>;</a:t>
            </a:r>
          </a:p>
          <a:p>
            <a:pPr marL="457200" indent="-457200" algn="just">
              <a:buFont typeface="Arial" pitchFamily="34" charset="0"/>
              <a:buChar char="•"/>
            </a:pPr>
            <a:endParaRPr lang="it-IT" sz="800" dirty="0" smtClean="0"/>
          </a:p>
          <a:p>
            <a:pPr marL="457200" indent="-457200" algn="just">
              <a:buFont typeface="Arial" pitchFamily="34" charset="0"/>
              <a:buChar char="•"/>
            </a:pPr>
            <a:r>
              <a:rPr lang="it-IT" sz="2400" b="1" dirty="0" err="1" smtClean="0"/>
              <a:t>Feb</a:t>
            </a:r>
            <a:r>
              <a:rPr lang="it-IT" sz="2400" b="1" dirty="0" smtClean="0"/>
              <a:t> 2019 </a:t>
            </a:r>
            <a:r>
              <a:rPr lang="it-IT" sz="2400" dirty="0" err="1" smtClean="0"/>
              <a:t>Approval</a:t>
            </a:r>
            <a:r>
              <a:rPr lang="it-IT" sz="2400" dirty="0" smtClean="0"/>
              <a:t> by SCUFN </a:t>
            </a:r>
            <a:r>
              <a:rPr lang="it-IT" sz="2400" dirty="0" err="1" smtClean="0"/>
              <a:t>Members</a:t>
            </a:r>
            <a:r>
              <a:rPr lang="it-IT" sz="2400" dirty="0" smtClean="0"/>
              <a:t>;</a:t>
            </a:r>
          </a:p>
          <a:p>
            <a:pPr marL="457200" indent="-457200" algn="just">
              <a:buFont typeface="Arial" pitchFamily="34" charset="0"/>
              <a:buChar char="•"/>
            </a:pPr>
            <a:endParaRPr lang="it-IT" sz="800" dirty="0" smtClean="0"/>
          </a:p>
          <a:p>
            <a:pPr marL="457200" indent="-457200" algn="just">
              <a:buFont typeface="Arial" pitchFamily="34" charset="0"/>
              <a:buChar char="•"/>
            </a:pPr>
            <a:r>
              <a:rPr lang="it-IT" sz="2400" b="1" dirty="0" err="1"/>
              <a:t>June</a:t>
            </a:r>
            <a:r>
              <a:rPr lang="it-IT" sz="2400" b="1" dirty="0"/>
              <a:t> </a:t>
            </a:r>
            <a:r>
              <a:rPr lang="it-IT" sz="2400" b="1" dirty="0" smtClean="0"/>
              <a:t>2019 </a:t>
            </a:r>
            <a:r>
              <a:rPr lang="it-IT" sz="2400" dirty="0" smtClean="0"/>
              <a:t>(</a:t>
            </a:r>
            <a:r>
              <a:rPr lang="it-IT" sz="2400" dirty="0" err="1"/>
              <a:t>S</a:t>
            </a:r>
            <a:r>
              <a:rPr lang="it-IT" sz="2400" dirty="0" err="1" smtClean="0"/>
              <a:t>ubgroup</a:t>
            </a:r>
            <a:r>
              <a:rPr lang="it-IT" sz="2400" dirty="0" smtClean="0"/>
              <a:t>) List of </a:t>
            </a:r>
            <a:r>
              <a:rPr lang="it-IT" sz="2400" dirty="0" err="1" smtClean="0"/>
              <a:t>typical</a:t>
            </a:r>
            <a:r>
              <a:rPr lang="it-IT" sz="2400" dirty="0" smtClean="0"/>
              <a:t> </a:t>
            </a:r>
            <a:r>
              <a:rPr lang="it-IT" sz="2400" dirty="0" err="1" smtClean="0"/>
              <a:t>cases</a:t>
            </a:r>
            <a:r>
              <a:rPr lang="it-IT" sz="2400" dirty="0" smtClean="0"/>
              <a:t> </a:t>
            </a:r>
            <a:r>
              <a:rPr lang="it-IT" sz="2400" dirty="0" err="1" smtClean="0"/>
              <a:t>as</a:t>
            </a:r>
            <a:r>
              <a:rPr lang="it-IT" sz="2400" dirty="0" smtClean="0"/>
              <a:t> </a:t>
            </a:r>
            <a:r>
              <a:rPr lang="it-IT" sz="2400" dirty="0" err="1" smtClean="0"/>
              <a:t>known</a:t>
            </a:r>
            <a:r>
              <a:rPr lang="it-IT" sz="2400" dirty="0" smtClean="0"/>
              <a:t> and </a:t>
            </a:r>
            <a:r>
              <a:rPr lang="it-IT" sz="2400" dirty="0" err="1" smtClean="0"/>
              <a:t>template</a:t>
            </a:r>
            <a:r>
              <a:rPr lang="it-IT" sz="2400" dirty="0"/>
              <a:t> </a:t>
            </a:r>
            <a:r>
              <a:rPr lang="it-IT" sz="2400" dirty="0" smtClean="0"/>
              <a:t>to solve </a:t>
            </a:r>
            <a:r>
              <a:rPr lang="it-IT" sz="2400" dirty="0" err="1" smtClean="0"/>
              <a:t>them</a:t>
            </a:r>
            <a:r>
              <a:rPr lang="it-IT" sz="2400" dirty="0" smtClean="0"/>
              <a:t> (</a:t>
            </a:r>
            <a:r>
              <a:rPr lang="it-IT" sz="2400" dirty="0" err="1" smtClean="0"/>
              <a:t>title</a:t>
            </a:r>
            <a:r>
              <a:rPr lang="it-IT" sz="2400" dirty="0" smtClean="0"/>
              <a:t>, </a:t>
            </a:r>
            <a:r>
              <a:rPr lang="it-IT" sz="2400" dirty="0" err="1" smtClean="0"/>
              <a:t>example</a:t>
            </a:r>
            <a:r>
              <a:rPr lang="it-IT" sz="2400" dirty="0" smtClean="0"/>
              <a:t>, </a:t>
            </a:r>
            <a:r>
              <a:rPr lang="it-IT" sz="2400" dirty="0" err="1" smtClean="0"/>
              <a:t>decision</a:t>
            </a:r>
            <a:r>
              <a:rPr lang="it-IT" sz="2400" dirty="0" smtClean="0"/>
              <a:t> made, </a:t>
            </a:r>
            <a:r>
              <a:rPr lang="it-IT" sz="2400" dirty="0" err="1" smtClean="0"/>
              <a:t>recommendation</a:t>
            </a:r>
            <a:r>
              <a:rPr lang="it-IT" sz="2400" dirty="0" smtClean="0"/>
              <a:t>);</a:t>
            </a:r>
          </a:p>
          <a:p>
            <a:pPr marL="457200" indent="-457200" algn="just">
              <a:buFont typeface="Arial" pitchFamily="34" charset="0"/>
              <a:buChar char="•"/>
            </a:pPr>
            <a:endParaRPr lang="it-IT" sz="800" dirty="0" smtClean="0"/>
          </a:p>
          <a:p>
            <a:pPr marL="457200" indent="-457200" algn="just">
              <a:buFont typeface="Arial" pitchFamily="34" charset="0"/>
              <a:buChar char="•"/>
            </a:pPr>
            <a:r>
              <a:rPr lang="it-IT" sz="2400" b="1" dirty="0" err="1" smtClean="0"/>
              <a:t>Aug</a:t>
            </a:r>
            <a:r>
              <a:rPr lang="it-IT" sz="2400" b="1" dirty="0" smtClean="0"/>
              <a:t> 2019 </a:t>
            </a:r>
            <a:r>
              <a:rPr lang="it-IT" sz="2400" dirty="0" err="1" smtClean="0"/>
              <a:t>Approval</a:t>
            </a:r>
            <a:r>
              <a:rPr lang="it-IT" sz="2400" dirty="0" smtClean="0"/>
              <a:t> </a:t>
            </a:r>
            <a:r>
              <a:rPr lang="it-IT" sz="2400" dirty="0"/>
              <a:t>by SCUFN </a:t>
            </a:r>
            <a:r>
              <a:rPr lang="it-IT" sz="2400" dirty="0" err="1"/>
              <a:t>Members</a:t>
            </a:r>
            <a:r>
              <a:rPr lang="it-IT" sz="2400" dirty="0"/>
              <a:t> </a:t>
            </a:r>
            <a:r>
              <a:rPr lang="it-IT" sz="2400" dirty="0" smtClean="0"/>
              <a:t>and </a:t>
            </a:r>
            <a:r>
              <a:rPr lang="it-IT" sz="2400" dirty="0" err="1" smtClean="0"/>
              <a:t>then</a:t>
            </a:r>
            <a:r>
              <a:rPr lang="it-IT" sz="2400" dirty="0" smtClean="0"/>
              <a:t> </a:t>
            </a:r>
            <a:r>
              <a:rPr lang="it-IT" sz="2400" dirty="0" err="1" smtClean="0"/>
              <a:t>submission</a:t>
            </a:r>
            <a:r>
              <a:rPr lang="it-IT" sz="2400" dirty="0" smtClean="0"/>
              <a:t> </a:t>
            </a:r>
            <a:r>
              <a:rPr lang="it-IT" sz="2400" dirty="0" err="1" smtClean="0"/>
              <a:t>draft</a:t>
            </a:r>
            <a:r>
              <a:rPr lang="it-IT" sz="2400" dirty="0" smtClean="0"/>
              <a:t> «</a:t>
            </a:r>
            <a:r>
              <a:rPr lang="it-IT" sz="2400" dirty="0" err="1" smtClean="0"/>
              <a:t>repository</a:t>
            </a:r>
            <a:r>
              <a:rPr lang="it-IT" sz="2400" dirty="0" smtClean="0"/>
              <a:t>» to SCUFN32</a:t>
            </a:r>
            <a:endParaRPr lang="it-IT" sz="2400" dirty="0"/>
          </a:p>
        </p:txBody>
      </p:sp>
      <p:sp>
        <p:nvSpPr>
          <p:cNvPr id="5" name="CasellaDiTesto 4"/>
          <p:cNvSpPr txBox="1"/>
          <p:nvPr/>
        </p:nvSpPr>
        <p:spPr>
          <a:xfrm>
            <a:off x="0" y="-27384"/>
            <a:ext cx="9144000" cy="507831"/>
          </a:xfrm>
          <a:prstGeom prst="rect">
            <a:avLst/>
          </a:prstGeom>
          <a:solidFill>
            <a:schemeClr val="bg1"/>
          </a:solidFill>
        </p:spPr>
        <p:txBody>
          <a:bodyPr wrap="square" rtlCol="0">
            <a:spAutoFit/>
          </a:bodyPr>
          <a:lstStyle/>
          <a:p>
            <a:pPr algn="ctr"/>
            <a:endParaRPr lang="it-IT" sz="300" b="1" dirty="0" smtClean="0"/>
          </a:p>
          <a:p>
            <a:pPr algn="ctr"/>
            <a:r>
              <a:rPr lang="it-IT" sz="1600" b="1" dirty="0" smtClean="0"/>
              <a:t>31 SCUFN Meeting    –    23-27 </a:t>
            </a:r>
            <a:r>
              <a:rPr lang="it-IT" sz="1600" b="1" dirty="0" err="1" smtClean="0"/>
              <a:t>September</a:t>
            </a:r>
            <a:r>
              <a:rPr lang="it-IT" sz="1600" b="1" dirty="0" smtClean="0"/>
              <a:t> 2018, Wellington</a:t>
            </a:r>
          </a:p>
          <a:p>
            <a:pPr algn="ctr"/>
            <a:r>
              <a:rPr lang="it-IT" sz="800" b="1" dirty="0" smtClean="0"/>
              <a:t>	</a:t>
            </a:r>
            <a:endParaRPr lang="it-IT" sz="800" dirty="0" smtClean="0"/>
          </a:p>
        </p:txBody>
      </p:sp>
      <p:cxnSp>
        <p:nvCxnSpPr>
          <p:cNvPr id="6" name="Connettore 1 5"/>
          <p:cNvCxnSpPr/>
          <p:nvPr/>
        </p:nvCxnSpPr>
        <p:spPr>
          <a:xfrm>
            <a:off x="0" y="4847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0" y="476672"/>
            <a:ext cx="9144000" cy="646331"/>
          </a:xfrm>
          <a:prstGeom prst="rect">
            <a:avLst/>
          </a:prstGeom>
          <a:noFill/>
          <a:ln w="19050">
            <a:solidFill>
              <a:schemeClr val="accent1"/>
            </a:solidFill>
          </a:ln>
        </p:spPr>
        <p:txBody>
          <a:bodyPr wrap="square" rtlCol="0">
            <a:spAutoFit/>
          </a:bodyPr>
          <a:lstStyle/>
          <a:p>
            <a:r>
              <a:rPr lang="it-IT" dirty="0" err="1" smtClean="0"/>
              <a:t>Decision</a:t>
            </a:r>
            <a:r>
              <a:rPr lang="it-IT" dirty="0" smtClean="0"/>
              <a:t> </a:t>
            </a:r>
            <a:r>
              <a:rPr lang="it-IT" dirty="0" err="1" smtClean="0"/>
              <a:t>making</a:t>
            </a:r>
            <a:r>
              <a:rPr lang="it-IT" dirty="0" smtClean="0"/>
              <a:t> of SCUFN – </a:t>
            </a:r>
            <a:r>
              <a:rPr lang="it-IT" i="1" dirty="0" err="1" smtClean="0"/>
              <a:t>Repository</a:t>
            </a:r>
            <a:r>
              <a:rPr lang="it-IT" i="1" dirty="0" smtClean="0"/>
              <a:t> of </a:t>
            </a:r>
            <a:r>
              <a:rPr lang="it-IT" i="1" dirty="0" err="1" smtClean="0"/>
              <a:t>typical</a:t>
            </a:r>
            <a:r>
              <a:rPr lang="it-IT" i="1" dirty="0" smtClean="0"/>
              <a:t> </a:t>
            </a:r>
            <a:r>
              <a:rPr lang="it-IT" i="1" dirty="0" err="1" smtClean="0"/>
              <a:t>cases</a:t>
            </a:r>
            <a:endParaRPr lang="it-IT" i="1" dirty="0" smtClean="0"/>
          </a:p>
          <a:p>
            <a:r>
              <a:rPr lang="it-IT" b="1" dirty="0" smtClean="0"/>
              <a:t>SCUFN31-03.3A</a:t>
            </a:r>
            <a:r>
              <a:rPr lang="it-IT" dirty="0" smtClean="0"/>
              <a:t> Follow-up on Action SCUFN30/08     </a:t>
            </a:r>
            <a:r>
              <a:rPr lang="it-IT" sz="1400" dirty="0" smtClean="0"/>
              <a:t>Hans </a:t>
            </a:r>
            <a:r>
              <a:rPr lang="it-IT" sz="1400" dirty="0" err="1" smtClean="0"/>
              <a:t>Werner</a:t>
            </a:r>
            <a:r>
              <a:rPr lang="it-IT" sz="1400" dirty="0" smtClean="0"/>
              <a:t> SHENKE, </a:t>
            </a:r>
            <a:r>
              <a:rPr lang="it-IT" sz="1400" dirty="0" err="1" smtClean="0"/>
              <a:t>Hyun</a:t>
            </a:r>
            <a:r>
              <a:rPr lang="it-IT" sz="1400" dirty="0" err="1"/>
              <a:t>-</a:t>
            </a:r>
            <a:r>
              <a:rPr lang="it-IT" sz="1400" dirty="0" err="1" smtClean="0"/>
              <a:t>Chul</a:t>
            </a:r>
            <a:r>
              <a:rPr lang="it-IT" sz="1400" dirty="0" smtClean="0"/>
              <a:t> HAN &amp; Roberta IVALDI </a:t>
            </a:r>
          </a:p>
        </p:txBody>
      </p:sp>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44624"/>
            <a:ext cx="308176" cy="404664"/>
          </a:xfrm>
          <a:prstGeom prst="rect">
            <a:avLst/>
          </a:prstGeom>
        </p:spPr>
      </p:pic>
      <p:pic>
        <p:nvPicPr>
          <p:cNvPr id="9" name="Immagin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9816" y="44624"/>
            <a:ext cx="337431" cy="365550"/>
          </a:xfrm>
          <a:prstGeom prst="rect">
            <a:avLst/>
          </a:prstGeom>
        </p:spPr>
      </p:pic>
      <p:sp>
        <p:nvSpPr>
          <p:cNvPr id="10" name="Rettangolo 9"/>
          <p:cNvSpPr/>
          <p:nvPr/>
        </p:nvSpPr>
        <p:spPr>
          <a:xfrm>
            <a:off x="403673" y="1340768"/>
            <a:ext cx="2740174" cy="707886"/>
          </a:xfrm>
          <a:prstGeom prst="rect">
            <a:avLst/>
          </a:prstGeom>
          <a:solidFill>
            <a:srgbClr val="0070C0"/>
          </a:solidFill>
          <a:ln>
            <a:solidFill>
              <a:schemeClr val="accent1"/>
            </a:solidFill>
          </a:ln>
        </p:spPr>
        <p:txBody>
          <a:bodyPr wrap="none">
            <a:spAutoFit/>
          </a:bodyPr>
          <a:lstStyle/>
          <a:p>
            <a:pPr lvl="0" algn="just"/>
            <a:r>
              <a:rPr lang="en-US" sz="4000" dirty="0" smtClean="0">
                <a:solidFill>
                  <a:schemeClr val="tx2">
                    <a:lumMod val="20000"/>
                    <a:lumOff val="80000"/>
                  </a:schemeClr>
                </a:solidFill>
                <a:effectLst>
                  <a:outerShdw blurRad="38100" dist="38100" dir="2700000" algn="tl">
                    <a:srgbClr val="000000">
                      <a:alpha val="43137"/>
                    </a:srgbClr>
                  </a:outerShdw>
                </a:effectLst>
              </a:rPr>
              <a:t>COOK BOOK</a:t>
            </a:r>
          </a:p>
        </p:txBody>
      </p:sp>
      <p:sp>
        <p:nvSpPr>
          <p:cNvPr id="11" name="Rettangolo 10"/>
          <p:cNvSpPr/>
          <p:nvPr/>
        </p:nvSpPr>
        <p:spPr>
          <a:xfrm>
            <a:off x="3127970" y="1484784"/>
            <a:ext cx="2740174" cy="369332"/>
          </a:xfrm>
          <a:prstGeom prst="rect">
            <a:avLst/>
          </a:prstGeom>
        </p:spPr>
        <p:txBody>
          <a:bodyPr wrap="square">
            <a:spAutoFit/>
          </a:bodyPr>
          <a:lstStyle/>
          <a:p>
            <a:r>
              <a:rPr lang="en-US" b="1" dirty="0" smtClean="0"/>
              <a:t>Repository </a:t>
            </a:r>
            <a:r>
              <a:rPr lang="en-US" b="1" dirty="0"/>
              <a:t>of typical cases</a:t>
            </a:r>
            <a:endParaRPr lang="it-IT" b="1" dirty="0"/>
          </a:p>
        </p:txBody>
      </p:sp>
    </p:spTree>
    <p:extLst>
      <p:ext uri="{BB962C8B-B14F-4D97-AF65-F5344CB8AC3E}">
        <p14:creationId xmlns:p14="http://schemas.microsoft.com/office/powerpoint/2010/main" val="1663136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1109</Words>
  <Application>Microsoft Office PowerPoint</Application>
  <PresentationFormat>Presentazione su schermo (4:3)</PresentationFormat>
  <Paragraphs>172</Paragraphs>
  <Slides>8</Slides>
  <Notes>8</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Marina Militare Italiana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GEBCO Sub-Committee on Undersea Feature Names (SCUFN) maintains and makes available a digital gazetteer of the names, generic feature type and geographic position of features on the seafloor.   In order to assist and encourage further participation in bathymetric grid development work, GEBCO SCUFN has creating a technical reference manual, a Cook Book, on how to build and maintain a digital gazetteer of undersea feature names.</dc:title>
  <dc:creator>rober</dc:creator>
  <cp:lastModifiedBy>rober</cp:lastModifiedBy>
  <cp:revision>63</cp:revision>
  <dcterms:created xsi:type="dcterms:W3CDTF">2018-10-21T22:21:27Z</dcterms:created>
  <dcterms:modified xsi:type="dcterms:W3CDTF">2018-10-22T19:41:03Z</dcterms:modified>
</cp:coreProperties>
</file>