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75" r:id="rId2"/>
    <p:sldId id="276" r:id="rId3"/>
    <p:sldId id="281" r:id="rId4"/>
    <p:sldId id="282" r:id="rId5"/>
    <p:sldId id="283" r:id="rId6"/>
    <p:sldId id="284" r:id="rId7"/>
    <p:sldId id="285" r:id="rId8"/>
    <p:sldId id="277" r:id="rId9"/>
    <p:sldId id="280" r:id="rId10"/>
    <p:sldId id="279" r:id="rId11"/>
    <p:sldId id="278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Tech" initials="Abri" lastIdx="1" clrIdx="0">
    <p:extLst>
      <p:ext uri="{19B8F6BF-5375-455C-9EA6-DF929625EA0E}">
        <p15:presenceInfo xmlns:p15="http://schemas.microsoft.com/office/powerpoint/2012/main" userId="DTe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A9B22A-55EC-4A68-A1AE-1A1AE03C8C30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C14B252-8EFF-4387-B930-F075565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" y="6040079"/>
            <a:ext cx="637586" cy="8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6777" y="6276121"/>
            <a:ext cx="2743200" cy="365125"/>
          </a:xfrm>
        </p:spPr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" y="6040079"/>
            <a:ext cx="637586" cy="8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682" y="505706"/>
            <a:ext cx="9144000" cy="784432"/>
          </a:xfrm>
        </p:spPr>
        <p:txBody>
          <a:bodyPr>
            <a:normAutofit/>
          </a:bodyPr>
          <a:lstStyle/>
          <a:p>
            <a:r>
              <a:rPr lang="en-US" dirty="0"/>
              <a:t>WORLDWIDE ENC DATABASE WORKING GROUP (WENDWG)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sp>
        <p:nvSpPr>
          <p:cNvPr id="5" name="Subtitle 2"/>
          <p:cNvSpPr>
            <a:spLocks noGrp="1"/>
          </p:cNvSpPr>
          <p:nvPr>
            <p:ph type="ctrTitle"/>
          </p:nvPr>
        </p:nvSpPr>
        <p:spPr>
          <a:xfrm>
            <a:off x="1524000" y="2045729"/>
            <a:ext cx="9144000" cy="29990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sz="3600" dirty="0"/>
              <a:t>Report </a:t>
            </a:r>
            <a:r>
              <a:rPr lang="en-AU" sz="3600" dirty="0" smtClean="0"/>
              <a:t>of the representative of the MACHC on the implementation of ENC Schemes</a:t>
            </a:r>
            <a:br>
              <a:rPr lang="en-AU" sz="3600" dirty="0" smtClean="0"/>
            </a:br>
            <a:r>
              <a:rPr lang="en-AU" sz="3600" dirty="0" smtClean="0"/>
              <a:t> </a:t>
            </a:r>
            <a:endParaRPr lang="en-AU" sz="3600" dirty="0"/>
          </a:p>
          <a:p>
            <a:pPr eaLnBrk="1" hangingPunct="1">
              <a:defRPr/>
            </a:pPr>
            <a:r>
              <a:rPr lang="fr-FR" sz="3600" dirty="0" smtClean="0"/>
              <a:t>John </a:t>
            </a:r>
            <a:r>
              <a:rPr lang="fr-FR" sz="3600" dirty="0" err="1" smtClean="0"/>
              <a:t>Nyberg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en-US" sz="3600" dirty="0" smtClean="0"/>
              <a:t>United States</a:t>
            </a:r>
            <a:endParaRPr lang="en-AU" sz="3600" dirty="0"/>
          </a:p>
          <a:p>
            <a:pPr eaLnBrk="1" hangingPunct="1">
              <a:defRPr/>
            </a:pP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92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883" y="277815"/>
            <a:ext cx="8981868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Problems or outstanding issues, Recommendations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endParaRPr lang="en-GB" sz="2400" dirty="0" smtClean="0"/>
          </a:p>
          <a:p>
            <a:pPr algn="just">
              <a:defRPr/>
            </a:pPr>
            <a:r>
              <a:rPr lang="en-GB" sz="2400" dirty="0" smtClean="0"/>
              <a:t>Recommend members to consider creating large scale coverage of ports identified in cruise ship analysis</a:t>
            </a:r>
          </a:p>
          <a:p>
            <a:pPr algn="just">
              <a:defRPr/>
            </a:pPr>
            <a:endParaRPr lang="en-GB" sz="2400" dirty="0" smtClean="0"/>
          </a:p>
          <a:p>
            <a:pPr algn="just">
              <a:defRPr/>
            </a:pPr>
            <a:r>
              <a:rPr lang="en-GB" sz="2400" dirty="0" smtClean="0"/>
              <a:t>Encourage members to continue to work to resolve overlaps in ENC coverage</a:t>
            </a:r>
            <a:endParaRPr lang="en-GB" sz="2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</p:spTree>
    <p:extLst>
      <p:ext uri="{BB962C8B-B14F-4D97-AF65-F5344CB8AC3E}">
        <p14:creationId xmlns:p14="http://schemas.microsoft.com/office/powerpoint/2010/main" val="29294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277815"/>
            <a:ext cx="8981868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Actions requested of WENDWG/IRCC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dirty="0"/>
              <a:t>WENDWG is invited to note the report from </a:t>
            </a:r>
            <a:r>
              <a:rPr lang="en-GB" dirty="0" smtClean="0"/>
              <a:t>MACHC</a:t>
            </a:r>
            <a:endParaRPr lang="en-GB" sz="2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</p:spTree>
    <p:extLst>
      <p:ext uri="{BB962C8B-B14F-4D97-AF65-F5344CB8AC3E}">
        <p14:creationId xmlns:p14="http://schemas.microsoft.com/office/powerpoint/2010/main" val="12963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02" y="299555"/>
            <a:ext cx="11339699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Status of the ENC Scheme UB1 MACHC Region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sz="2400" b="1" dirty="0" smtClean="0"/>
              <a:t>12 ENCs</a:t>
            </a:r>
            <a:endParaRPr lang="en-GB" sz="2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5179" b="14303"/>
          <a:stretch/>
        </p:blipFill>
        <p:spPr>
          <a:xfrm>
            <a:off x="2414016" y="936141"/>
            <a:ext cx="8485631" cy="50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02" y="299555"/>
            <a:ext cx="11339699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Status of the ENC Scheme UB2 MACHC Region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sz="2400" b="1" dirty="0" smtClean="0"/>
              <a:t>34 ENCs</a:t>
            </a:r>
            <a:endParaRPr lang="en-GB" sz="2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 b="12961"/>
          <a:stretch/>
        </p:blipFill>
        <p:spPr>
          <a:xfrm>
            <a:off x="2455830" y="1097279"/>
            <a:ext cx="8821770" cy="4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6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02" y="299555"/>
            <a:ext cx="11339699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Status of the ENC Scheme UB3 MACHC Region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sz="2400" b="1" dirty="0" smtClean="0"/>
              <a:t>106 ENCs</a:t>
            </a:r>
            <a:endParaRPr lang="en-GB" sz="2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 r="671" b="14940"/>
          <a:stretch/>
        </p:blipFill>
        <p:spPr>
          <a:xfrm>
            <a:off x="2467237" y="1024127"/>
            <a:ext cx="8903128" cy="49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02" y="299555"/>
            <a:ext cx="11339699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Status of the ENC Scheme UB4 MACHC Region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sz="2400" b="1" dirty="0" smtClean="0"/>
              <a:t>239 ENCs</a:t>
            </a:r>
            <a:endParaRPr lang="en-GB" sz="2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r="-717" b="13790"/>
          <a:stretch/>
        </p:blipFill>
        <p:spPr>
          <a:xfrm>
            <a:off x="2386630" y="936141"/>
            <a:ext cx="9378650" cy="49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02" y="299555"/>
            <a:ext cx="11339699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Status of the ENC Scheme UB5 MACHC Region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sz="2400" b="1" dirty="0" smtClean="0"/>
              <a:t>406 ENCs</a:t>
            </a:r>
            <a:endParaRPr lang="en-GB" sz="2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b="10601"/>
          <a:stretch/>
        </p:blipFill>
        <p:spPr>
          <a:xfrm>
            <a:off x="2429916" y="936141"/>
            <a:ext cx="8835492" cy="50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02" y="299555"/>
            <a:ext cx="11339699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Status of the ENC Scheme UB6 MACHC Region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sz="2400" b="1" dirty="0" smtClean="0"/>
              <a:t>45 ENCs</a:t>
            </a:r>
            <a:endParaRPr lang="en-GB" sz="2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3838"/>
          <a:stretch/>
        </p:blipFill>
        <p:spPr>
          <a:xfrm>
            <a:off x="2517223" y="1158240"/>
            <a:ext cx="9090585" cy="45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156903"/>
            <a:ext cx="11060089" cy="63658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sz="3200" dirty="0" smtClean="0"/>
              <a:t>Existence of overlapping</a:t>
            </a:r>
            <a:r>
              <a:rPr lang="en-AU" sz="3600" dirty="0" smtClean="0"/>
              <a:t> ENCs that may have a possible impact on safe navigation</a:t>
            </a:r>
            <a:endParaRPr lang="en-AU" sz="36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226"/>
          <a:stretch/>
        </p:blipFill>
        <p:spPr>
          <a:xfrm>
            <a:off x="728870" y="3348387"/>
            <a:ext cx="10377594" cy="2437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0086" y="3692385"/>
            <a:ext cx="10416378" cy="71489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48112" y="1038637"/>
            <a:ext cx="7473822" cy="21205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GB" dirty="0" smtClean="0"/>
              <a:t>4 low risk overlaps </a:t>
            </a:r>
          </a:p>
          <a:p>
            <a:pPr algn="just">
              <a:defRPr/>
            </a:pPr>
            <a:r>
              <a:rPr lang="en-GB" dirty="0" smtClean="0"/>
              <a:t>HO’s working to resolve</a:t>
            </a:r>
          </a:p>
          <a:p>
            <a:pPr algn="just">
              <a:defRPr/>
            </a:pPr>
            <a:r>
              <a:rPr lang="en-GB" dirty="0" smtClean="0"/>
              <a:t>Multiple potential overlaps with new</a:t>
            </a:r>
          </a:p>
          <a:p>
            <a:pPr marL="0" indent="0" algn="just">
              <a:buNone/>
              <a:defRPr/>
            </a:pPr>
            <a:r>
              <a:rPr lang="en-GB" dirty="0" smtClean="0"/>
              <a:t>   Mexican cells (risk unassessed) </a:t>
            </a:r>
          </a:p>
          <a:p>
            <a:pPr algn="just">
              <a:defRPr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0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2" y="277815"/>
            <a:ext cx="10531536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200" dirty="0" smtClean="0"/>
              <a:t>Coverage issues, gaps and risk assessment analysis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40769"/>
            <a:ext cx="10641495" cy="4530725"/>
          </a:xfrm>
          <a:noFill/>
        </p:spPr>
        <p:txBody>
          <a:bodyPr>
            <a:normAutofit/>
          </a:bodyPr>
          <a:lstStyle/>
          <a:p>
            <a:pPr algn="just">
              <a:defRPr/>
            </a:pPr>
            <a:r>
              <a:rPr lang="en-GB" dirty="0" smtClean="0"/>
              <a:t>Cruise ship analysis identified 43 ports lacking large scale coverage</a:t>
            </a:r>
          </a:p>
          <a:p>
            <a:pPr lvl="1" algn="just">
              <a:defRPr/>
            </a:pPr>
            <a:r>
              <a:rPr lang="en-GB" dirty="0" smtClean="0"/>
              <a:t>14 of these 43 ports have ENC coverage planned </a:t>
            </a:r>
          </a:p>
          <a:p>
            <a:pPr lvl="1" algn="just">
              <a:defRPr/>
            </a:pPr>
            <a:endParaRPr lang="en-GB" sz="2000" b="1" dirty="0"/>
          </a:p>
          <a:p>
            <a:pPr algn="just">
              <a:defRPr/>
            </a:pPr>
            <a:r>
              <a:rPr lang="en-GB" sz="2400" dirty="0" smtClean="0"/>
              <a:t>Orinoco </a:t>
            </a:r>
            <a:r>
              <a:rPr lang="en-GB" sz="2400" dirty="0" smtClean="0"/>
              <a:t>River</a:t>
            </a:r>
            <a:r>
              <a:rPr lang="en-GB" sz="2400" dirty="0"/>
              <a:t> </a:t>
            </a:r>
            <a:r>
              <a:rPr lang="en-GB" sz="2400" dirty="0" smtClean="0"/>
              <a:t>coverage being built</a:t>
            </a:r>
            <a:endParaRPr lang="en-GB" sz="2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7134" y="6276122"/>
            <a:ext cx="4114800" cy="365125"/>
          </a:xfrm>
        </p:spPr>
        <p:txBody>
          <a:bodyPr/>
          <a:lstStyle/>
          <a:p>
            <a:r>
              <a:rPr lang="de-DE" dirty="0" smtClean="0"/>
              <a:t>WENDWG-8, Buenos Aires, Argentina 20 – 22 March 2018</a:t>
            </a:r>
          </a:p>
        </p:txBody>
      </p:sp>
    </p:spTree>
    <p:extLst>
      <p:ext uri="{BB962C8B-B14F-4D97-AF65-F5344CB8AC3E}">
        <p14:creationId xmlns:p14="http://schemas.microsoft.com/office/powerpoint/2010/main" val="38606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O presentations template" id="{C657DD33-74A5-46FF-87DC-702489CC64DD}" vid="{C4CF7E2C-A930-4DFE-9432-DAC967E2A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IHO presentations template</Template>
  <TotalTime>729</TotalTime>
  <Words>313</Words>
  <Application>Microsoft Office PowerPoint</Application>
  <PresentationFormat>Widescreen</PresentationFormat>
  <Paragraphs>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Report of the representative of the MACHC on the implementation of ENC Schemes   John Nyberg  United States </vt:lpstr>
      <vt:lpstr>Status of the ENC Scheme UB1 MACHC Region</vt:lpstr>
      <vt:lpstr>Status of the ENC Scheme UB2 MACHC Region</vt:lpstr>
      <vt:lpstr>Status of the ENC Scheme UB3 MACHC Region</vt:lpstr>
      <vt:lpstr>Status of the ENC Scheme UB4 MACHC Region</vt:lpstr>
      <vt:lpstr>Status of the ENC Scheme UB5 MACHC Region</vt:lpstr>
      <vt:lpstr>Status of the ENC Scheme UB6 MACHC Region</vt:lpstr>
      <vt:lpstr>Existence of overlapping ENCs that may have a possible impact on safe navigation</vt:lpstr>
      <vt:lpstr>Coverage issues, gaps and risk assessment analysis</vt:lpstr>
      <vt:lpstr>Problems or outstanding issues, Recommendations</vt:lpstr>
      <vt:lpstr>Actions requested of WENDWG/IRCC</vt:lpstr>
    </vt:vector>
  </TitlesOfParts>
  <Company>IHO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DTech</dc:creator>
  <cp:lastModifiedBy>John Nyberg</cp:lastModifiedBy>
  <cp:revision>90</cp:revision>
  <cp:lastPrinted>2017-10-13T08:19:11Z</cp:lastPrinted>
  <dcterms:created xsi:type="dcterms:W3CDTF">2017-10-09T13:46:17Z</dcterms:created>
  <dcterms:modified xsi:type="dcterms:W3CDTF">2018-03-13T20:42:22Z</dcterms:modified>
</cp:coreProperties>
</file>