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5" r:id="rId2"/>
    <p:sldId id="276" r:id="rId3"/>
    <p:sldId id="287" r:id="rId4"/>
    <p:sldId id="288" r:id="rId5"/>
    <p:sldId id="289" r:id="rId6"/>
    <p:sldId id="290" r:id="rId7"/>
    <p:sldId id="291" r:id="rId8"/>
    <p:sldId id="279" r:id="rId9"/>
    <p:sldId id="292" r:id="rId10"/>
    <p:sldId id="278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WENDWG-8, Buenos Aires, Argentina 20 – 22 March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200150" y="960120"/>
            <a:ext cx="10561320" cy="49491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/>
              <a:t>Report of the representative of the on the</a:t>
            </a:r>
            <a:br>
              <a:rPr lang="en-AU" sz="3600" dirty="0"/>
            </a:br>
            <a:r>
              <a:rPr lang="en-US" sz="3600" b="1" dirty="0"/>
              <a:t>South West Atlantic Hydrographic Commission (</a:t>
            </a:r>
            <a:r>
              <a:rPr lang="en-US" sz="3600" b="1" dirty="0" err="1"/>
              <a:t>SWAtHC</a:t>
            </a:r>
            <a:r>
              <a:rPr lang="en-US" sz="3600" b="1" dirty="0"/>
              <a:t>)</a:t>
            </a:r>
            <a:r>
              <a:rPr lang="en-AU" sz="3600" dirty="0"/>
              <a:t> </a:t>
            </a:r>
          </a:p>
          <a:p>
            <a:pPr eaLnBrk="1" hangingPunct="1">
              <a:defRPr/>
            </a:pP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NICKOLÁS ROSCHER</a:t>
            </a:r>
            <a:br>
              <a:rPr lang="fr-FR" sz="1800" dirty="0"/>
            </a:br>
            <a:r>
              <a:rPr lang="fr-FR" sz="3600" dirty="0"/>
              <a:t>BRASIL</a:t>
            </a:r>
            <a:endParaRPr lang="en-AU" sz="27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Actions requested of WENDWG/IRCC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r>
              <a:rPr lang="pt-BR" dirty="0" err="1"/>
              <a:t>Summary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	•ALL ENC </a:t>
            </a:r>
            <a:r>
              <a:rPr lang="pt-BR" dirty="0" err="1"/>
              <a:t>overlaps</a:t>
            </a:r>
            <a:r>
              <a:rPr lang="pt-BR" dirty="0"/>
              <a:t> HAVE BEEN  RESOLVED</a:t>
            </a:r>
          </a:p>
          <a:p>
            <a:pPr marL="0" indent="0">
              <a:buNone/>
            </a:pPr>
            <a:r>
              <a:rPr lang="en-US" dirty="0"/>
              <a:t>	•Key  1 port included on ENC SHEME. </a:t>
            </a:r>
          </a:p>
          <a:p>
            <a:pPr marL="0" indent="0">
              <a:buNone/>
            </a:pPr>
            <a:r>
              <a:rPr lang="en-US" dirty="0"/>
              <a:t>	•ENC SHEME including UB 3 uncovered areas.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GB" dirty="0"/>
              <a:t>WENDWG is invited to note the report from </a:t>
            </a:r>
            <a:r>
              <a:rPr lang="en-GB" dirty="0" err="1"/>
              <a:t>SWAtHC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err="1"/>
              <a:t>SWAtHC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</a:t>
            </a:r>
          </a:p>
        </p:txBody>
      </p:sp>
      <p:sp>
        <p:nvSpPr>
          <p:cNvPr id="7" name="Suorakulmio 4"/>
          <p:cNvSpPr>
            <a:spLocks noChangeArrowheads="1"/>
          </p:cNvSpPr>
          <p:nvPr/>
        </p:nvSpPr>
        <p:spPr bwMode="auto">
          <a:xfrm>
            <a:off x="795402" y="5275528"/>
            <a:ext cx="4719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Members: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ARGENTINA</a:t>
            </a:r>
          </a:p>
          <a:p>
            <a:pPr marL="0" indent="0"/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BRAZIL &amp; URUGUAY</a:t>
            </a:r>
          </a:p>
        </p:txBody>
      </p:sp>
      <p:sp>
        <p:nvSpPr>
          <p:cNvPr id="8" name="Suorakulmio 10"/>
          <p:cNvSpPr>
            <a:spLocks noChangeArrowheads="1"/>
          </p:cNvSpPr>
          <p:nvPr/>
        </p:nvSpPr>
        <p:spPr bwMode="auto">
          <a:xfrm>
            <a:off x="7181663" y="5147899"/>
            <a:ext cx="4719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Associate Member: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PARAGUAY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6E74E2C-E978-4116-9E5F-D771C3044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54716"/>
              </p:ext>
            </p:extLst>
          </p:nvPr>
        </p:nvGraphicFramePr>
        <p:xfrm>
          <a:off x="2297431" y="1063585"/>
          <a:ext cx="7940734" cy="404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2163960" imgH="1103040" progId="Photoshop.Image.7">
                  <p:embed/>
                </p:oleObj>
              </mc:Choice>
              <mc:Fallback>
                <p:oleObj name="Image" r:id="rId3" imgW="2163960" imgH="11030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7431" y="1063585"/>
                        <a:ext cx="7940734" cy="404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>
            <a:extLst>
              <a:ext uri="{FF2B5EF4-FFF2-40B4-BE49-F238E27FC236}">
                <a16:creationId xmlns:a16="http://schemas.microsoft.com/office/drawing/2014/main" id="{AF0AEA13-C17E-4781-B63E-0A8DCB88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662" y="5552527"/>
            <a:ext cx="4719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Observer: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BOLIVIA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33A5B-702C-40D3-9158-5508E37E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SWAtHC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59D69D-0363-4DAA-8137-78D07C5D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WENDWG8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190C5B-069A-49C2-BC66-5FEC6EFA672F}"/>
              </a:ext>
            </a:extLst>
          </p:cNvPr>
          <p:cNvSpPr/>
          <p:nvPr/>
        </p:nvSpPr>
        <p:spPr>
          <a:xfrm>
            <a:off x="838200" y="1131570"/>
            <a:ext cx="1108329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800" b="1" dirty="0">
                <a:solidFill>
                  <a:srgbClr val="000000"/>
                </a:solidFill>
              </a:rPr>
              <a:t> 1-Overlapping </a:t>
            </a:r>
            <a:r>
              <a:rPr lang="pt-BR" sz="2800" b="1" dirty="0" err="1">
                <a:solidFill>
                  <a:srgbClr val="000000"/>
                </a:solidFill>
              </a:rPr>
              <a:t>issues</a:t>
            </a:r>
            <a:r>
              <a:rPr lang="pt-BR" sz="2800" b="1" dirty="0">
                <a:solidFill>
                  <a:srgbClr val="000000"/>
                </a:solidFill>
              </a:rPr>
              <a:t> ENC </a:t>
            </a:r>
            <a:r>
              <a:rPr lang="pt-BR" sz="2800" b="1" dirty="0" err="1">
                <a:solidFill>
                  <a:srgbClr val="000000"/>
                </a:solidFill>
              </a:rPr>
              <a:t>Coverage</a:t>
            </a:r>
            <a:endParaRPr lang="pt-BR" sz="2800" b="1" dirty="0">
              <a:solidFill>
                <a:srgbClr val="000000"/>
              </a:solidFill>
            </a:endParaRPr>
          </a:p>
          <a:p>
            <a:endParaRPr lang="pt-BR" sz="2800" b="1" dirty="0"/>
          </a:p>
          <a:p>
            <a:r>
              <a:rPr lang="pt-BR" sz="2800" b="1" dirty="0" err="1">
                <a:solidFill>
                  <a:srgbClr val="000000"/>
                </a:solidFill>
              </a:rPr>
              <a:t>Overlaps</a:t>
            </a:r>
            <a:endParaRPr lang="pt-BR" sz="2800" b="1" dirty="0">
              <a:solidFill>
                <a:srgbClr val="000000"/>
              </a:solidFill>
            </a:endParaRPr>
          </a:p>
          <a:p>
            <a:r>
              <a:rPr lang="pt-BR" sz="2800" b="1" dirty="0">
                <a:solidFill>
                  <a:srgbClr val="000000"/>
                </a:solidFill>
              </a:rPr>
              <a:t>	</a:t>
            </a:r>
          </a:p>
          <a:p>
            <a:r>
              <a:rPr lang="nl-NL" sz="2800" b="1" dirty="0" err="1">
                <a:solidFill>
                  <a:srgbClr val="000000"/>
                </a:solidFill>
              </a:rPr>
              <a:t>Cellname</a:t>
            </a:r>
            <a:r>
              <a:rPr lang="nl-NL" sz="2800" b="1" dirty="0">
                <a:solidFill>
                  <a:srgbClr val="000000"/>
                </a:solidFill>
              </a:rPr>
              <a:t>	</a:t>
            </a:r>
            <a:r>
              <a:rPr lang="nl-NL" sz="2800" b="1" dirty="0" err="1">
                <a:solidFill>
                  <a:srgbClr val="000000"/>
                </a:solidFill>
              </a:rPr>
              <a:t>Cellname</a:t>
            </a:r>
            <a:r>
              <a:rPr lang="nl-NL" sz="2800" b="1" dirty="0">
                <a:solidFill>
                  <a:srgbClr val="000000"/>
                </a:solidFill>
              </a:rPr>
              <a:t> 	U B	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CL3MA590	AR304240	3	ALREADY AGREED, Chile reissued the cell.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BR400315	BR400303	4	Fixed in 2017	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BR400315	BR400304	4	Fixed in  2017	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BR501841	BR501801	5	Fixed in 2017	</a:t>
            </a:r>
          </a:p>
        </p:txBody>
      </p:sp>
    </p:spTree>
    <p:extLst>
      <p:ext uri="{BB962C8B-B14F-4D97-AF65-F5344CB8AC3E}">
        <p14:creationId xmlns:p14="http://schemas.microsoft.com/office/powerpoint/2010/main" val="367074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5D66E-3E3B-4F24-93D2-5AD88175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SWAtHC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60551-0C41-4B3A-9BFF-6C25588E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WENDWG8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CB6B606-5798-4DF8-9677-6E0CF0F4B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12"/>
              </p:ext>
            </p:extLst>
          </p:nvPr>
        </p:nvGraphicFramePr>
        <p:xfrm>
          <a:off x="2393950" y="927100"/>
          <a:ext cx="7402513" cy="500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3" imgW="7403040" imgH="5002920" progId="Photoshop.Image.7">
                  <p:embed/>
                </p:oleObj>
              </mc:Choice>
              <mc:Fallback>
                <p:oleObj name="Image" r:id="rId3" imgW="7403040" imgH="500292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3950" y="927100"/>
                        <a:ext cx="7402513" cy="500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12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E6CB0-40AA-497F-B0D5-1B7CAFE8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SWAtHC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71D3D-A6DF-4A4A-8CEE-E894040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WENDWG8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FBDAA31-7504-4D30-9A5D-5565EF505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324855"/>
              </p:ext>
            </p:extLst>
          </p:nvPr>
        </p:nvGraphicFramePr>
        <p:xfrm>
          <a:off x="3929380" y="358636"/>
          <a:ext cx="5054600" cy="566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5041080" imgH="5650560" progId="Photoshop.Image.7">
                  <p:embed/>
                </p:oleObj>
              </mc:Choice>
              <mc:Fallback>
                <p:oleObj name="Image" r:id="rId3" imgW="5041080" imgH="56505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380" y="358636"/>
                        <a:ext cx="5054600" cy="566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7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EA94C-3B35-426C-A2CE-72DC112B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SWAtHC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5F257C-1819-4E88-B281-84BEC746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WENDWG8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CB50348-3D5F-4457-B45D-1BC8C82DB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35401"/>
              </p:ext>
            </p:extLst>
          </p:nvPr>
        </p:nvGraphicFramePr>
        <p:xfrm>
          <a:off x="3500121" y="963498"/>
          <a:ext cx="5781040" cy="493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3" imgW="6996600" imgH="5968080" progId="Photoshop.Image.7">
                  <p:embed/>
                </p:oleObj>
              </mc:Choice>
              <mc:Fallback>
                <p:oleObj name="Image" r:id="rId3" imgW="6996600" imgH="59680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121" y="963498"/>
                        <a:ext cx="5781040" cy="4931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22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3AA20-0EE6-481A-BB95-125FBB68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SWAtHC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A3F0B7-AF57-4993-8100-D4DE8960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WENDWG8</a:t>
            </a:r>
            <a:endParaRPr lang="pt-BR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6AC86E0-4683-4DC2-B8EE-54CBE8093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8742"/>
              </p:ext>
            </p:extLst>
          </p:nvPr>
        </p:nvGraphicFramePr>
        <p:xfrm>
          <a:off x="6096000" y="1354417"/>
          <a:ext cx="48895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3" imgW="4888800" imgH="4596480" progId="Photoshop.Image.7">
                  <p:embed/>
                </p:oleObj>
              </mc:Choice>
              <mc:Fallback>
                <p:oleObj name="Image" r:id="rId3" imgW="4888800" imgH="459648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354417"/>
                        <a:ext cx="4889500" cy="459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F1029DB-CD6A-4977-AE2A-59DF4DEDE570}"/>
              </a:ext>
            </a:extLst>
          </p:cNvPr>
          <p:cNvSpPr txBox="1"/>
          <p:nvPr/>
        </p:nvSpPr>
        <p:spPr>
          <a:xfrm>
            <a:off x="1123950" y="2869247"/>
            <a:ext cx="358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COVERAGE AREAS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8104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83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/>
              <a:t>Problems or outstanding issues,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97545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List of Ports and Moorings</a:t>
            </a:r>
          </a:p>
          <a:p>
            <a:pPr algn="just">
              <a:defRPr/>
            </a:pPr>
            <a:endParaRPr lang="en-US" sz="1800" dirty="0"/>
          </a:p>
          <a:p>
            <a:r>
              <a:rPr lang="pt-BR" b="1" dirty="0" err="1"/>
              <a:t>Ports</a:t>
            </a:r>
            <a:r>
              <a:rPr lang="pt-BR" b="1" dirty="0"/>
              <a:t> </a:t>
            </a:r>
            <a:r>
              <a:rPr lang="pt-BR" b="1" dirty="0" err="1"/>
              <a:t>Not</a:t>
            </a:r>
            <a:r>
              <a:rPr lang="pt-BR" b="1" dirty="0"/>
              <a:t> </a:t>
            </a:r>
            <a:r>
              <a:rPr lang="pt-BR" b="1" dirty="0" err="1"/>
              <a:t>Covered</a:t>
            </a:r>
            <a:r>
              <a:rPr lang="pt-BR" b="1" dirty="0"/>
              <a:t> ?????</a:t>
            </a:r>
            <a:r>
              <a:rPr lang="pt-BR" dirty="0"/>
              <a:t>	 </a:t>
            </a:r>
          </a:p>
          <a:p>
            <a:r>
              <a:rPr lang="pt-BR" b="1" dirty="0" err="1"/>
              <a:t>Port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  		</a:t>
            </a:r>
            <a:r>
              <a:rPr lang="pt-BR" dirty="0"/>
              <a:t>	</a:t>
            </a:r>
            <a:r>
              <a:rPr lang="pt-BR" b="1" dirty="0"/>
              <a:t>Country</a:t>
            </a:r>
            <a:r>
              <a:rPr lang="pt-BR" dirty="0"/>
              <a:t>		</a:t>
            </a:r>
          </a:p>
          <a:p>
            <a:r>
              <a:rPr lang="pt-BR" dirty="0"/>
              <a:t>CONCEPCION DEL URUGUAY	AR (P)		2017	</a:t>
            </a:r>
          </a:p>
          <a:p>
            <a:r>
              <a:rPr lang="fr-FR" dirty="0"/>
              <a:t>PAYSANDU				UY (P)		WP-2015-2019 (SCHEMED)</a:t>
            </a:r>
          </a:p>
          <a:p>
            <a:r>
              <a:rPr lang="pt-BR" dirty="0"/>
              <a:t>SANTA FE 				AR (P)		AR4PM540 (2017)	</a:t>
            </a:r>
          </a:p>
          <a:p>
            <a:r>
              <a:rPr lang="en-US" dirty="0"/>
              <a:t>TRAMANDAI 			BR (M)	ALREADY (UB3)	</a:t>
            </a:r>
          </a:p>
          <a:p>
            <a:r>
              <a:rPr lang="pt-BR" dirty="0"/>
              <a:t>SAN SEBASTIAN BAY 		AR (P)		AR404600	</a:t>
            </a:r>
          </a:p>
          <a:p>
            <a:pPr algn="just">
              <a:defRPr/>
            </a:pPr>
            <a:endParaRPr lang="en-GB" sz="1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WENDWG-8</a:t>
            </a: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51432-5E19-4A47-9288-C526C04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SWAtHC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6EEB8B-955D-48FB-BF42-47565C33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0405"/>
          </a:xfrm>
        </p:spPr>
        <p:txBody>
          <a:bodyPr/>
          <a:lstStyle/>
          <a:p>
            <a:r>
              <a:rPr lang="pt-BR" dirty="0"/>
              <a:t>SWAtHC-ENC-</a:t>
            </a:r>
            <a:r>
              <a:rPr lang="pt-BR" b="1" dirty="0"/>
              <a:t>SCHEME-UB-1-2&amp;3</a:t>
            </a:r>
            <a:r>
              <a:rPr lang="pt-BR" dirty="0"/>
              <a:t>-2018-2020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F874CA-64F7-4E5F-9C6E-39368662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IWENDWG8</a:t>
            </a:r>
          </a:p>
        </p:txBody>
      </p:sp>
    </p:spTree>
    <p:extLst>
      <p:ext uri="{BB962C8B-B14F-4D97-AF65-F5344CB8AC3E}">
        <p14:creationId xmlns:p14="http://schemas.microsoft.com/office/powerpoint/2010/main" val="61803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814</TotalTime>
  <Words>84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 Theme</vt:lpstr>
      <vt:lpstr>Adobe Photoshop Image</vt:lpstr>
      <vt:lpstr>Report of the representative of the on the South West Atlantic Hydrographic Commission (SWAtHC)           NICKOLÁS ROSCHER BRASIL </vt:lpstr>
      <vt:lpstr>SWAtHC</vt:lpstr>
      <vt:lpstr>SWAtHC</vt:lpstr>
      <vt:lpstr>SWAtHC</vt:lpstr>
      <vt:lpstr>SWAtHC</vt:lpstr>
      <vt:lpstr>SWAtHC</vt:lpstr>
      <vt:lpstr>SWAtHC</vt:lpstr>
      <vt:lpstr>Problems or outstanding issues, Recommendations</vt:lpstr>
      <vt:lpstr>SWAtHC</vt:lpstr>
      <vt:lpstr>Actions requested of WENDWG/IRCC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ROSCHER</cp:lastModifiedBy>
  <cp:revision>106</cp:revision>
  <cp:lastPrinted>2017-10-13T08:19:11Z</cp:lastPrinted>
  <dcterms:created xsi:type="dcterms:W3CDTF">2017-10-09T13:46:17Z</dcterms:created>
  <dcterms:modified xsi:type="dcterms:W3CDTF">2018-03-21T10:49:03Z</dcterms:modified>
</cp:coreProperties>
</file>