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5" r:id="rId1"/>
  </p:sldMasterIdLst>
  <p:notesMasterIdLst>
    <p:notesMasterId r:id="rId13"/>
  </p:notesMasterIdLst>
  <p:handoutMasterIdLst>
    <p:handoutMasterId r:id="rId14"/>
  </p:handoutMasterIdLst>
  <p:sldIdLst>
    <p:sldId id="435" r:id="rId2"/>
    <p:sldId id="457" r:id="rId3"/>
    <p:sldId id="444" r:id="rId4"/>
    <p:sldId id="451" r:id="rId5"/>
    <p:sldId id="453" r:id="rId6"/>
    <p:sldId id="458" r:id="rId7"/>
    <p:sldId id="452" r:id="rId8"/>
    <p:sldId id="455" r:id="rId9"/>
    <p:sldId id="456" r:id="rId10"/>
    <p:sldId id="459" r:id="rId11"/>
    <p:sldId id="454" r:id="rId12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400"/>
    <a:srgbClr val="444444"/>
    <a:srgbClr val="0072C6"/>
    <a:srgbClr val="777777"/>
    <a:srgbClr val="008DFF"/>
    <a:srgbClr val="3366FF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1" autoAdjust="0"/>
    <p:restoredTop sz="83251" autoAdjust="0"/>
  </p:normalViewPr>
  <p:slideViewPr>
    <p:cSldViewPr>
      <p:cViewPr varScale="1">
        <p:scale>
          <a:sx n="88" d="100"/>
          <a:sy n="88" d="100"/>
        </p:scale>
        <p:origin x="8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FCE739-BAC9-46BC-85B0-ACC0182407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7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06938"/>
            <a:ext cx="543242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BE2D6B-3A15-4E64-ACFB-1C8783D515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3385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2"/>
          </a:xfrm>
        </p:spPr>
        <p:txBody>
          <a:bodyPr/>
          <a:lstStyle>
            <a:lvl1pPr>
              <a:buClr>
                <a:srgbClr val="0072C6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rgbClr val="0072C6"/>
              </a:buClr>
              <a:defRPr sz="2400">
                <a:solidFill>
                  <a:srgbClr val="444444"/>
                </a:solidFill>
              </a:defRPr>
            </a:lvl2pPr>
            <a:lvl3pPr>
              <a:buClr>
                <a:srgbClr val="0072C6"/>
              </a:buClr>
              <a:defRPr sz="2400">
                <a:solidFill>
                  <a:srgbClr val="FF9400"/>
                </a:solidFill>
              </a:defRPr>
            </a:lvl3pPr>
            <a:lvl4pPr>
              <a:buClr>
                <a:srgbClr val="0072C6"/>
              </a:buClr>
              <a:defRPr sz="2000"/>
            </a:lvl4pPr>
            <a:lvl5pPr>
              <a:buClr>
                <a:srgbClr val="0072C6"/>
              </a:buClr>
              <a:defRPr sz="20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7025-BC65-4A10-A5B2-2E21D3C00AA4}" type="datetime1">
              <a:rPr lang="en-US" altLang="en-US"/>
              <a:pPr>
                <a:defRPr/>
              </a:pPr>
              <a:t>2/27/2019</a:t>
            </a:fld>
            <a:r>
              <a:rPr lang="en-US" altLang="en-US"/>
              <a:t>Date --/--/--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Powerpoint Title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195B-C85B-4CF1-9A93-50F7AA9112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01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4" descr="ic-enc logo onl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0795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2C6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rgbClr val="0072C6"/>
              </a:buClr>
              <a:defRPr sz="2400">
                <a:solidFill>
                  <a:srgbClr val="444444"/>
                </a:solidFill>
              </a:defRPr>
            </a:lvl2pPr>
            <a:lvl3pPr>
              <a:buClr>
                <a:srgbClr val="0072C6"/>
              </a:buClr>
              <a:defRPr sz="2400">
                <a:solidFill>
                  <a:srgbClr val="FF9400"/>
                </a:solidFill>
              </a:defRPr>
            </a:lvl3pPr>
            <a:lvl4pPr>
              <a:buClr>
                <a:srgbClr val="0072C6"/>
              </a:buClr>
              <a:defRPr sz="2000"/>
            </a:lvl4pPr>
            <a:lvl5pPr>
              <a:buClr>
                <a:srgbClr val="0072C6"/>
              </a:buClr>
              <a:defRPr sz="20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C60F7-022A-4016-9DDB-F0B609B3B22C}" type="datetime1">
              <a:rPr lang="en-US" altLang="en-US"/>
              <a:pPr>
                <a:defRPr/>
              </a:pPr>
              <a:t>2/27/2019</a:t>
            </a:fld>
            <a:r>
              <a:rPr lang="en-US" altLang="en-US"/>
              <a:t>16/04/2012</a:t>
            </a:r>
          </a:p>
        </p:txBody>
      </p:sp>
      <p:sp>
        <p:nvSpPr>
          <p:cNvPr id="10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Powerpoint Title</a:t>
            </a:r>
          </a:p>
        </p:txBody>
      </p:sp>
      <p:sp>
        <p:nvSpPr>
          <p:cNvPr id="11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C3E62-031E-4092-B731-50795DF115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20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80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14" descr="ic-enc logo onl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850900"/>
            <a:ext cx="7559675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27584" y="3861047"/>
            <a:ext cx="7772400" cy="792089"/>
          </a:xfrm>
        </p:spPr>
        <p:txBody>
          <a:bodyPr anchor="b"/>
          <a:lstStyle>
            <a:lvl1pPr algn="ctr">
              <a:defRPr sz="4000" b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12C5-3239-4FA7-8E10-E17520B85925}" type="datetime1">
              <a:rPr lang="en-US" altLang="en-US"/>
              <a:pPr>
                <a:defRPr/>
              </a:pPr>
              <a:t>2/27/2019</a:t>
            </a:fld>
            <a:r>
              <a:rPr lang="en-US" altLang="en-US"/>
              <a:t>Date --/--/--</a:t>
            </a:r>
          </a:p>
        </p:txBody>
      </p:sp>
      <p:sp>
        <p:nvSpPr>
          <p:cNvPr id="12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DB48F-B488-4E76-9CE7-5E380512F9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3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Powerpoint Title</a:t>
            </a:r>
          </a:p>
        </p:txBody>
      </p:sp>
    </p:spTree>
    <p:extLst>
      <p:ext uri="{BB962C8B-B14F-4D97-AF65-F5344CB8AC3E}">
        <p14:creationId xmlns:p14="http://schemas.microsoft.com/office/powerpoint/2010/main" val="389416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143750" y="6357938"/>
            <a:ext cx="84613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FF94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9E41EE-8B53-4941-A2E9-EFF3536B58B9}" type="datetime1">
              <a:rPr lang="en-US" altLang="en-US"/>
              <a:pPr>
                <a:defRPr/>
              </a:pPr>
              <a:t>2/27/2019</a:t>
            </a:fld>
            <a:r>
              <a:rPr lang="en-US" altLang="en-US"/>
              <a:t>Date --/--/--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929063" y="63579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FF94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Powerpoint Title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72500" y="6357938"/>
            <a:ext cx="4556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FF94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750952A-AD24-4D87-9D60-4D8E12AA23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7" name="Picture 14" descr="ic-enc logo only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2563"/>
            <a:ext cx="10795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2C6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8DFF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8DFF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8DFF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8DFF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rgbClr val="0072C6"/>
        </a:buClr>
        <a:buSzPct val="68000"/>
        <a:buFont typeface="Wingdings 3" panose="05040102010807070707" pitchFamily="18" charset="2"/>
        <a:buChar char="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rgbClr val="0072C6"/>
        </a:buClr>
        <a:buFont typeface="Verdana" panose="020B0604030504040204" pitchFamily="34" charset="0"/>
        <a:buChar char="◦"/>
        <a:defRPr sz="2400" kern="1200">
          <a:solidFill>
            <a:srgbClr val="444444"/>
          </a:solidFill>
          <a:latin typeface="Arial" pitchFamily="34" charset="0"/>
          <a:ea typeface="+mn-ea"/>
          <a:cs typeface="Arial" pitchFamily="34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0072C6"/>
        </a:buClr>
        <a:buSzPct val="100000"/>
        <a:buFont typeface="Wingdings 2" panose="05020102010507070707" pitchFamily="18" charset="2"/>
        <a:buChar char=""/>
        <a:defRPr sz="2400" kern="1200">
          <a:solidFill>
            <a:srgbClr val="FF9400"/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0072C6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0072C6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24208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700" dirty="0" smtClean="0"/>
              <a:t>IC-ENC Presentation to WENDWG9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February </a:t>
            </a:r>
            <a:r>
              <a:rPr lang="en-GB" dirty="0"/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B195B-C85B-4CF1-9A93-50F7AA91128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171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GB" sz="6000" dirty="0" smtClean="0"/>
              <a:t>“Very good progress has been made, but there is room for improvement in certain areas”</a:t>
            </a:r>
            <a:endParaRPr lang="en-GB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“WEND-57 School Report”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0522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05D88974-5E20-4837-87A6-B0B1A7F798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293934"/>
              </p:ext>
            </p:extLst>
          </p:nvPr>
        </p:nvGraphicFramePr>
        <p:xfrm>
          <a:off x="450428" y="1484784"/>
          <a:ext cx="8442052" cy="417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687">
                  <a:extLst>
                    <a:ext uri="{9D8B030D-6E8A-4147-A177-3AD203B41FA5}">
                      <a16:colId xmlns:a16="http://schemas.microsoft.com/office/drawing/2014/main" xmlns="" val="3913557029"/>
                    </a:ext>
                  </a:extLst>
                </a:gridCol>
                <a:gridCol w="5698365">
                  <a:extLst>
                    <a:ext uri="{9D8B030D-6E8A-4147-A177-3AD203B41FA5}">
                      <a16:colId xmlns:a16="http://schemas.microsoft.com/office/drawing/2014/main" xmlns="" val="1856339028"/>
                    </a:ext>
                  </a:extLst>
                </a:gridCol>
              </a:tblGrid>
              <a:tr h="152506">
                <a:tc>
                  <a:txBody>
                    <a:bodyPr/>
                    <a:lstStyle/>
                    <a:p>
                      <a:r>
                        <a:rPr lang="en-US" dirty="0"/>
                        <a:t>Successes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Challenges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0360390"/>
                  </a:ext>
                </a:extLst>
              </a:tr>
              <a:tr h="760380">
                <a:tc>
                  <a:txBody>
                    <a:bodyPr/>
                    <a:lstStyle/>
                    <a:p>
                      <a:r>
                        <a:rPr lang="en-US" sz="2000" dirty="0"/>
                        <a:t>17,000+ ENCs…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…Where are the gaps for S-101</a:t>
                      </a:r>
                      <a:r>
                        <a:rPr lang="en-US" sz="2000" dirty="0" smtClean="0"/>
                        <a:t>?</a:t>
                      </a:r>
                    </a:p>
                    <a:p>
                      <a:r>
                        <a:rPr lang="en-US" sz="2000" dirty="0" smtClean="0"/>
                        <a:t>…Will we have a folio of 34,000</a:t>
                      </a:r>
                      <a:r>
                        <a:rPr lang="en-US" sz="2000" baseline="0" dirty="0" smtClean="0"/>
                        <a:t> to manage?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1834593"/>
                  </a:ext>
                </a:extLst>
              </a:tr>
              <a:tr h="1086257">
                <a:tc>
                  <a:txBody>
                    <a:bodyPr/>
                    <a:lstStyle/>
                    <a:p>
                      <a:r>
                        <a:rPr lang="en-US" sz="2000" dirty="0"/>
                        <a:t>75+ Producers…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…How do we get set for S-101 Production?</a:t>
                      </a:r>
                    </a:p>
                    <a:p>
                      <a:r>
                        <a:rPr lang="en-US" sz="2000" dirty="0"/>
                        <a:t>…How do we cope with the ‘politics’ of ENC Production (boundaries, multiple producers)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6874238"/>
                  </a:ext>
                </a:extLst>
              </a:tr>
              <a:tr h="440538">
                <a:tc>
                  <a:txBody>
                    <a:bodyPr/>
                    <a:lstStyle/>
                    <a:p>
                      <a:r>
                        <a:rPr lang="en-US" sz="2000" dirty="0"/>
                        <a:t>Quality Assurance…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…How do we ensure consistency?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3765955"/>
                  </a:ext>
                </a:extLst>
              </a:tr>
              <a:tr h="760380">
                <a:tc>
                  <a:txBody>
                    <a:bodyPr/>
                    <a:lstStyle/>
                    <a:p>
                      <a:r>
                        <a:rPr lang="en-US" sz="2000" dirty="0"/>
                        <a:t>Distribution Chain…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…How do we build on the existing one and improve it?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0005805"/>
                  </a:ext>
                </a:extLst>
              </a:tr>
              <a:tr h="760380">
                <a:tc>
                  <a:txBody>
                    <a:bodyPr/>
                    <a:lstStyle/>
                    <a:p>
                      <a:r>
                        <a:rPr lang="en-US" sz="2000" dirty="0"/>
                        <a:t>ECDIS concept…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…How do we support the transfer to ECDIS-101?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258579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xmlns="" id="{8F7318B3-A256-4215-8102-3B039B4A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02199C-802F-4E44-863E-81A65BB4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93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to members…</a:t>
            </a:r>
          </a:p>
          <a:p>
            <a:r>
              <a:rPr lang="en-GB" dirty="0" smtClean="0"/>
              <a:t>Training/Conferences…</a:t>
            </a:r>
          </a:p>
          <a:p>
            <a:r>
              <a:rPr lang="en-GB" dirty="0" smtClean="0"/>
              <a:t>Membership &amp; folio growth…</a:t>
            </a:r>
          </a:p>
          <a:p>
            <a:r>
              <a:rPr lang="en-GB" dirty="0" smtClean="0"/>
              <a:t>Validation results…</a:t>
            </a:r>
          </a:p>
          <a:p>
            <a:r>
              <a:rPr lang="en-GB" dirty="0" smtClean="0"/>
              <a:t>Governance…</a:t>
            </a:r>
          </a:p>
          <a:p>
            <a:r>
              <a:rPr lang="en-GB" dirty="0" smtClean="0"/>
              <a:t>Finances…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IC-ENC Annual Report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199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about to enter the new </a:t>
            </a:r>
            <a:r>
              <a:rPr lang="en-US" dirty="0" smtClean="0"/>
              <a:t>era, </a:t>
            </a:r>
            <a:r>
              <a:rPr lang="en-US" dirty="0"/>
              <a:t>WEND-101.</a:t>
            </a:r>
          </a:p>
          <a:p>
            <a:endParaRPr lang="en-US" dirty="0"/>
          </a:p>
          <a:p>
            <a:r>
              <a:rPr lang="en-US" dirty="0"/>
              <a:t>Is WEND-57 a success?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How do we build on the successes and address the challenges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Purpose is to stimulate discussion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WENDWG9 Discussion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26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58B93CA-DDD3-45A5-8803-13B3DB268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17,000+ ENCs available for ECDIS users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There are 75+ active ENC Producers – some have build this capability from a standing start.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These ENCs have a level of quality assurance/confidence</a:t>
            </a:r>
          </a:p>
          <a:p>
            <a:pPr lvl="1"/>
            <a:r>
              <a:rPr lang="en-US" dirty="0"/>
              <a:t>Internal / RENC / Service Provider</a:t>
            </a:r>
          </a:p>
          <a:p>
            <a:pPr marL="392113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7828A71-DE35-4C56-94FF-E278D9B5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D33B9B-29D2-412D-B805-6B574DB5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379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58B93CA-DDD3-45A5-8803-13B3DB268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established routes to ECDIS</a:t>
            </a:r>
          </a:p>
          <a:p>
            <a:pPr lvl="1"/>
            <a:r>
              <a:rPr lang="en-US" dirty="0"/>
              <a:t>Licensing, subscriptions, data supply chain, customer service/support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ECDIS navigation is established and embedded</a:t>
            </a:r>
          </a:p>
          <a:p>
            <a:endParaRPr lang="en-US" dirty="0"/>
          </a:p>
          <a:p>
            <a:r>
              <a:rPr lang="en-US" dirty="0"/>
              <a:t>National autonomy over ENCs is preserved (“Principles</a:t>
            </a:r>
            <a:r>
              <a:rPr lang="en-US" dirty="0" smtClean="0"/>
              <a:t>” / Framework)</a:t>
            </a:r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7828A71-DE35-4C56-94FF-E278D9B5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D33B9B-29D2-412D-B805-6B574DB5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65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4400" dirty="0" smtClean="0"/>
              <a:t>So…</a:t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…we have made credible progress…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>…however…</a:t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…concerns do remain…</a:t>
            </a:r>
            <a:endParaRPr lang="en-GB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889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F997C9C-7EC7-43BB-9C58-D976765E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still gaps in ENC coverage, and it seems hard to focus on which gaps are most important to fill…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There is the unpredictable impact of overlapping data in ECDIS systems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Service Providers take action in lieu of Hydrographic Office solutions (see WENDWG8)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CC40446-74E6-4403-B22C-78AE01AED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C2DACA-BF78-4DA1-A821-A60E5825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253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F997C9C-7EC7-43BB-9C58-D976765E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Overlays are in use, but probably not as originally envisaged.</a:t>
            </a:r>
          </a:p>
          <a:p>
            <a:endParaRPr lang="en-US" dirty="0"/>
          </a:p>
          <a:p>
            <a:r>
              <a:rPr lang="en-US" dirty="0"/>
              <a:t>There are cases of more than one producer producing ENCs in the same area…and using different distribution chain</a:t>
            </a:r>
          </a:p>
          <a:p>
            <a:pPr lvl="1"/>
            <a:r>
              <a:rPr lang="en-US" dirty="0"/>
              <a:t>Two vessels in a single area can have two different ENC folios!</a:t>
            </a:r>
          </a:p>
          <a:p>
            <a:endParaRPr lang="en-US" dirty="0"/>
          </a:p>
          <a:p>
            <a:pPr marL="109537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CC40446-74E6-4403-B22C-78AE01AED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C2DACA-BF78-4DA1-A821-A60E5825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948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07FD564-4626-49ED-972C-7625B974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has been criticism of the speed of WEND delivery / progress</a:t>
            </a:r>
          </a:p>
          <a:p>
            <a:pPr lvl="1"/>
            <a:r>
              <a:rPr lang="en-US" dirty="0"/>
              <a:t>Does each ENC Producer have the capacity to issue an additional dataset?</a:t>
            </a:r>
          </a:p>
          <a:p>
            <a:pPr lvl="1"/>
            <a:r>
              <a:rPr lang="en-US" dirty="0"/>
              <a:t>What about the burden of maintaining two datasets for x years?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D127C0-0057-4E02-A7EF-44D88EEC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xmlns="" id="{591735E7-DD26-40D7-A406-B31FC8E8A8C5}"/>
              </a:ext>
            </a:extLst>
          </p:cNvPr>
          <p:cNvSpPr txBox="1">
            <a:spLocks/>
          </p:cNvSpPr>
          <p:nvPr/>
        </p:nvSpPr>
        <p:spPr>
          <a:xfrm>
            <a:off x="575932" y="279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72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DFF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DFF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DFF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DFF"/>
                </a:solidFill>
                <a:latin typeface="Lucida Sans Unicode" pitchFamily="34" charset="0"/>
              </a:defRPr>
            </a:lvl9pPr>
            <a:extLst/>
          </a:lstStyle>
          <a:p>
            <a:r>
              <a:rPr lang="en-US" dirty="0"/>
              <a:t>Concerns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821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ustom 3">
      <a:dk1>
        <a:sysClr val="windowText" lastClr="000000"/>
      </a:dk1>
      <a:lt1>
        <a:sysClr val="window" lastClr="FFFFFF"/>
      </a:lt1>
      <a:dk2>
        <a:srgbClr val="464646"/>
      </a:dk2>
      <a:lt2>
        <a:srgbClr val="CBE8FF"/>
      </a:lt2>
      <a:accent1>
        <a:srgbClr val="0072C6"/>
      </a:accent1>
      <a:accent2>
        <a:srgbClr val="262626"/>
      </a:accent2>
      <a:accent3>
        <a:srgbClr val="444444"/>
      </a:accent3>
      <a:accent4>
        <a:srgbClr val="777777"/>
      </a:accent4>
      <a:accent5>
        <a:srgbClr val="FF9400"/>
      </a:accent5>
      <a:accent6>
        <a:srgbClr val="FFFFFF"/>
      </a:accent6>
      <a:hlink>
        <a:srgbClr val="FF8119"/>
      </a:hlink>
      <a:folHlink>
        <a:srgbClr val="0072C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403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Times New Roman</vt:lpstr>
      <vt:lpstr>Verdana</vt:lpstr>
      <vt:lpstr>Wingdings 2</vt:lpstr>
      <vt:lpstr>Wingdings 3</vt:lpstr>
      <vt:lpstr>Presentation1</vt:lpstr>
      <vt:lpstr>IC-ENC Presentation to WENDWG9  February 2019</vt:lpstr>
      <vt:lpstr>IC-ENC Annual Report</vt:lpstr>
      <vt:lpstr>WENDWG9 Discussion</vt:lpstr>
      <vt:lpstr>Achievements</vt:lpstr>
      <vt:lpstr>Achievements</vt:lpstr>
      <vt:lpstr>So…  …we have made credible progress…  …however…  …concerns do remain…</vt:lpstr>
      <vt:lpstr>Concerns</vt:lpstr>
      <vt:lpstr>Concerns</vt:lpstr>
      <vt:lpstr>PowerPoint Presentation</vt:lpstr>
      <vt:lpstr>“WEND-57 School Report”</vt:lpstr>
      <vt:lpstr>Discussion points</vt:lpstr>
    </vt:vector>
  </TitlesOfParts>
  <Company>United Kingdom Hydrographic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northoverr</dc:creator>
  <cp:lastModifiedBy>James Harper</cp:lastModifiedBy>
  <cp:revision>142</cp:revision>
  <dcterms:created xsi:type="dcterms:W3CDTF">2014-03-20T09:00:27Z</dcterms:created>
  <dcterms:modified xsi:type="dcterms:W3CDTF">2019-02-27T06:27:38Z</dcterms:modified>
</cp:coreProperties>
</file>