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5" r:id="rId2"/>
    <p:sldId id="281" r:id="rId3"/>
    <p:sldId id="282" r:id="rId4"/>
    <p:sldId id="276" r:id="rId5"/>
    <p:sldId id="287" r:id="rId6"/>
    <p:sldId id="284" r:id="rId7"/>
    <p:sldId id="285" r:id="rId8"/>
    <p:sldId id="277" r:id="rId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5338-FE6C-4FD8-8AB8-A96205053C90}" type="datetimeFigureOut">
              <a:rPr lang="nb-NO" smtClean="0"/>
              <a:t>18.02.2019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63FC-CA69-4176-849C-B016E335F7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81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>Organisation Hydrographique Internationale</a:t>
            </a:r>
            <a:endParaRPr lang="en-US" i="1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>Organisation Hydrographique Internationale</a:t>
            </a:r>
            <a:endParaRPr lang="en-US" i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</a:t>
            </a:r>
            <a:r>
              <a:rPr lang="de-DE" dirty="0" err="1" smtClean="0"/>
              <a:t>February</a:t>
            </a:r>
            <a:r>
              <a:rPr lang="de-DE" dirty="0" smtClean="0"/>
              <a:t> 2019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representative of the ARHC on the implementation of ENC Schemes in Region N</a:t>
            </a:r>
            <a:br>
              <a:rPr lang="en-AU" sz="3600" dirty="0" smtClean="0"/>
            </a:b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dirty="0" smtClean="0"/>
              <a:t>Evert Flier</a:t>
            </a:r>
            <a:br>
              <a:rPr lang="en-GB" sz="2000" dirty="0" smtClean="0"/>
            </a:br>
            <a:r>
              <a:rPr lang="en-GB" sz="2000" dirty="0" smtClean="0"/>
              <a:t>Norwegian Mapping Authority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 smtClean="0"/>
              <a:t>Background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6857" y="1076763"/>
            <a:ext cx="105156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Arctic Regional Hydrographic Commission (ARHC) established in October 2010.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Core Members: Canada, Denmark, Norway, Russian Federation, USA.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Associate Members: Finland, Iceland, Italy.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 INT  Charting Region ‘N’ created 2011.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Arctic INT Chart Coordination Working Group (AICCWG) established October 2012.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AICCWG fully manned - Norway acting as regional charting coordinator.</a:t>
            </a:r>
          </a:p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73" y="5493285"/>
            <a:ext cx="567601" cy="416230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88" y="5496867"/>
            <a:ext cx="567604" cy="412648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55" y="5487697"/>
            <a:ext cx="567602" cy="421818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61" y="5494833"/>
            <a:ext cx="567602" cy="416230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66" y="5490787"/>
            <a:ext cx="567603" cy="445810"/>
          </a:xfrm>
          <a:prstGeom prst="rect">
            <a:avLst/>
          </a:prstGeom>
          <a:ln>
            <a:solidFill>
              <a:srgbClr val="4B4E4B"/>
            </a:solidFill>
          </a:ln>
        </p:spPr>
      </p:pic>
    </p:spTree>
    <p:extLst>
      <p:ext uri="{BB962C8B-B14F-4D97-AF65-F5344CB8AC3E}">
        <p14:creationId xmlns:p14="http://schemas.microsoft.com/office/powerpoint/2010/main" val="342159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6010186" y="1402524"/>
            <a:ext cx="4958255" cy="16619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 smtClean="0"/>
              <a:t>Overview</a:t>
            </a:r>
            <a:r>
              <a:rPr lang="nb-NO" smtClean="0"/>
              <a:t> </a:t>
            </a:r>
            <a:r>
              <a:rPr lang="nb-NO" err="1" smtClean="0"/>
              <a:t>of</a:t>
            </a:r>
            <a:r>
              <a:rPr lang="nb-NO" smtClean="0"/>
              <a:t> INT Region N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6" name="Rektangel 5"/>
          <p:cNvSpPr/>
          <p:nvPr/>
        </p:nvSpPr>
        <p:spPr>
          <a:xfrm>
            <a:off x="2996054" y="2290519"/>
            <a:ext cx="1400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INT Region 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979313" y="1591764"/>
            <a:ext cx="5019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 Region N covers the Arctic Ocean and adjacent seas north of the Bering Strait (line joining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Dezhneva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Cape Prince of Wales) and north of the 69°N parallel in the Nordic Seas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3" y="1258015"/>
            <a:ext cx="4605391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36" y="3318185"/>
            <a:ext cx="2470756" cy="2349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kstSylinder 10"/>
          <p:cNvSpPr txBox="1"/>
          <p:nvPr/>
        </p:nvSpPr>
        <p:spPr>
          <a:xfrm>
            <a:off x="2775438" y="2787519"/>
            <a:ext cx="990599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200" dirty="0" smtClean="0"/>
              <a:t>INT Region 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936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UB1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7" name="Rektangel 6"/>
          <p:cNvSpPr/>
          <p:nvPr/>
        </p:nvSpPr>
        <p:spPr>
          <a:xfrm>
            <a:off x="8500290" y="2330499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r>
              <a:rPr lang="en-GB" dirty="0" smtClean="0"/>
              <a:t>UB1 Overview:  8</a:t>
            </a:r>
          </a:p>
          <a:p>
            <a:endParaRPr lang="nb-NO" dirty="0" smtClean="0"/>
          </a:p>
          <a:p>
            <a:endParaRPr lang="nb-NO" dirty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2019 </a:t>
            </a:r>
            <a:endParaRPr lang="en-GB" sz="1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5" y="1247636"/>
            <a:ext cx="5511800" cy="447578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UB1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7" name="Rektangel 6"/>
          <p:cNvSpPr/>
          <p:nvPr/>
        </p:nvSpPr>
        <p:spPr>
          <a:xfrm>
            <a:off x="8500290" y="2330499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And three non-RENC exclusive UB1 ENC’s</a:t>
            </a:r>
          </a:p>
          <a:p>
            <a:endParaRPr lang="en-GB" dirty="0" smtClean="0"/>
          </a:p>
          <a:p>
            <a:endParaRPr lang="nb-NO" dirty="0" smtClean="0"/>
          </a:p>
          <a:p>
            <a:endParaRPr lang="nb-NO" dirty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2019 </a:t>
            </a:r>
            <a:endParaRPr lang="en-GB" sz="1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8" y="1134615"/>
            <a:ext cx="5647512" cy="46551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78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UB2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sp>
        <p:nvSpPr>
          <p:cNvPr id="8" name="Rektangel 7"/>
          <p:cNvSpPr/>
          <p:nvPr/>
        </p:nvSpPr>
        <p:spPr>
          <a:xfrm>
            <a:off x="8516056" y="2141313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r>
              <a:rPr lang="en-GB" dirty="0" smtClean="0"/>
              <a:t>UB2 General:  90</a:t>
            </a:r>
          </a:p>
          <a:p>
            <a:endParaRPr lang="en-GB" dirty="0" smtClean="0"/>
          </a:p>
          <a:p>
            <a:endParaRPr lang="en-GB" dirty="0" smtClean="0"/>
          </a:p>
          <a:p>
            <a:pPr algn="r"/>
            <a:r>
              <a:rPr lang="en-GB" sz="1100" dirty="0" smtClean="0"/>
              <a:t>Figures as of Feb 2019 </a:t>
            </a:r>
            <a:endParaRPr lang="en-GB" sz="1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8" y="1040214"/>
            <a:ext cx="4885268" cy="48312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52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Schemes UB 3/4/5/6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sp>
        <p:nvSpPr>
          <p:cNvPr id="8" name="Rektangel 7"/>
          <p:cNvSpPr/>
          <p:nvPr/>
        </p:nvSpPr>
        <p:spPr>
          <a:xfrm>
            <a:off x="8500290" y="2330499"/>
            <a:ext cx="2496158" cy="303159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UB3 Coastal:         162    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UB4 Approach:     350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UB5 Harbour:       122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UB6 Berthing:       23</a:t>
            </a:r>
          </a:p>
          <a:p>
            <a:endParaRPr lang="en-GB" dirty="0" smtClean="0"/>
          </a:p>
          <a:p>
            <a:endParaRPr lang="en-GB" dirty="0" smtClean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2019 </a:t>
            </a:r>
            <a:endParaRPr lang="en-GB" sz="1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87" y="1051207"/>
            <a:ext cx="4781414" cy="482028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8" y="3411649"/>
            <a:ext cx="1159063" cy="8692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4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WENDWG-9, Brest, France 26 – 28 </a:t>
            </a:r>
            <a:r>
              <a:rPr lang="de-DE" dirty="0" err="1"/>
              <a:t>February</a:t>
            </a:r>
            <a:r>
              <a:rPr lang="de-DE" dirty="0"/>
              <a:t> 2019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1113312"/>
            <a:ext cx="11629355" cy="323855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535333" y="1113312"/>
            <a:ext cx="448733" cy="893287"/>
          </a:xfrm>
          <a:prstGeom prst="rect">
            <a:avLst/>
          </a:prstGeom>
          <a:noFill/>
          <a:ln w="38100">
            <a:solidFill>
              <a:srgbClr val="FFFF00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Verdana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535333" y="2658533"/>
            <a:ext cx="448733" cy="16933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37066" y="4453467"/>
            <a:ext cx="1162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IC-ENC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Overlap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report – 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assessed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as ‘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low’risk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Significant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progress has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been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made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eliminating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most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notably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collabarative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efforts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United  States and The Russian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Federation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Norway 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collaboration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Denmark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Germany -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eliminated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overlaps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NO1A3000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cell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completed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 err="1" smtClean="0">
                <a:latin typeface="Arial" charset="0"/>
                <a:ea typeface="Arial" charset="0"/>
                <a:cs typeface="Arial" charset="0"/>
              </a:rPr>
              <a:t>three</a:t>
            </a:r>
            <a:r>
              <a:rPr lang="nb-NO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overlapping </a:t>
            </a:r>
            <a:r>
              <a:rPr lang="nb-NO" sz="1200" dirty="0" err="1">
                <a:latin typeface="Arial" charset="0"/>
                <a:ea typeface="Arial" charset="0"/>
                <a:cs typeface="Arial" charset="0"/>
              </a:rPr>
              <a:t>issues</a:t>
            </a:r>
            <a:r>
              <a:rPr lang="nb-NO" sz="1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5073</TotalTime>
  <Words>393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Verdana</vt:lpstr>
      <vt:lpstr>Office Theme</vt:lpstr>
      <vt:lpstr>Report of the representative of the ARHC on the implementation of ENC Schemes in Region N    Evert Flier Norwegian Mapping Authority</vt:lpstr>
      <vt:lpstr>Background</vt:lpstr>
      <vt:lpstr>Overview of INT Region N</vt:lpstr>
      <vt:lpstr>Status of the ENC Scheme UB1 in Region N</vt:lpstr>
      <vt:lpstr>Status of the ENC Scheme UB1 in Region N</vt:lpstr>
      <vt:lpstr>Status of the ENC Scheme UB2 in Region N</vt:lpstr>
      <vt:lpstr>Status of the ENC Schemes UB 3/4/5/6 in Region N</vt:lpstr>
      <vt:lpstr>Existence of overlapping ENCs that may have a possible impact on safe navigation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Evert Flier</cp:lastModifiedBy>
  <cp:revision>115</cp:revision>
  <cp:lastPrinted>2018-03-14T13:46:12Z</cp:lastPrinted>
  <dcterms:created xsi:type="dcterms:W3CDTF">2017-10-09T13:46:17Z</dcterms:created>
  <dcterms:modified xsi:type="dcterms:W3CDTF">2019-02-18T13:20:22Z</dcterms:modified>
</cp:coreProperties>
</file>