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5" r:id="rId2"/>
    <p:sldId id="299" r:id="rId3"/>
    <p:sldId id="282" r:id="rId4"/>
    <p:sldId id="281" r:id="rId5"/>
    <p:sldId id="276" r:id="rId6"/>
    <p:sldId id="297" r:id="rId7"/>
    <p:sldId id="296" r:id="rId8"/>
    <p:sldId id="298" r:id="rId9"/>
    <p:sldId id="287" r:id="rId10"/>
    <p:sldId id="288" r:id="rId11"/>
    <p:sldId id="290" r:id="rId12"/>
    <p:sldId id="291" r:id="rId13"/>
    <p:sldId id="277" r:id="rId14"/>
    <p:sldId id="292" r:id="rId15"/>
    <p:sldId id="293" r:id="rId16"/>
    <p:sldId id="283" r:id="rId17"/>
    <p:sldId id="294" r:id="rId18"/>
    <p:sldId id="280" r:id="rId19"/>
    <p:sldId id="279" r:id="rId20"/>
    <p:sldId id="295" r:id="rId2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="" xmlns:p15="http://schemas.microsoft.com/office/powerpoint/2012/main" userId="DTech" providerId="None"/>
      </p:ext>
    </p:extLst>
  </p:cmAuthor>
  <p:cmAuthor id="2" name="Alfons Van Craeynest" initials="AV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737" autoAdjust="0"/>
  </p:normalViewPr>
  <p:slideViewPr>
    <p:cSldViewPr snapToGrid="0">
      <p:cViewPr varScale="1">
        <p:scale>
          <a:sx n="79" d="100"/>
          <a:sy n="79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1992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r>
              <a:rPr lang="en-ZA" baseline="0" dirty="0" smtClean="0"/>
              <a:t> of SAIHC Region H presentation.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Significant</a:t>
            </a:r>
            <a:r>
              <a:rPr lang="en-ZA" baseline="0" dirty="0" smtClean="0"/>
              <a:t> overlap exists between IN and GB. IN has agreed to withdraw ENCs in overlap.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Significant</a:t>
            </a:r>
            <a:r>
              <a:rPr lang="en-ZA" baseline="0" dirty="0" smtClean="0"/>
              <a:t> overlap exists between IN and GB. Clipping has been agreed upon between the nations and is a works in progress.</a:t>
            </a:r>
            <a:r>
              <a:rPr lang="en-ZA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 in UB1 between Russia and Australia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remains unresolved.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South Africa in the process of producing</a:t>
            </a:r>
            <a:r>
              <a:rPr lang="en-ZA" baseline="0" dirty="0" smtClean="0"/>
              <a:t> NE of these cells and the overlap will be resolved within the one-year ‘clock’.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8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Comment</a:t>
            </a:r>
            <a:r>
              <a:rPr lang="en-ZA" baseline="0" dirty="0" smtClean="0"/>
              <a:t> as per table. Overlap resolved.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Comment as per table. Overlap resolved.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alt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Overlap between ZA300120 and GB302930 has been assessed and classified as acceptable as it is on land.</a:t>
            </a:r>
            <a:endParaRPr lang="en-ZA" altLang="en-US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item no 4 arising from the SAIHC 7</a:t>
            </a:r>
            <a:r>
              <a:rPr lang="en-ZA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ICCWG minutes of the meeting. 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Noting actions from IRCC concerning the creation of ENC Schemes, to define an ENC scheme initially from Mozambique to the northern limit of SAIHC.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 to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larger scale usage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band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 schema which is currently the main area of focus and a works in progress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undergoing assessment and risk analysis by the UKHO. There are areas of paper chart coverage where an ENC does not exist.</a:t>
            </a:r>
          </a:p>
          <a:p>
            <a:endParaRPr lang="en-Z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Overlaps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 in Region H which have not been resolved within the one-year “clock”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range from medium to low risk.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Comment as per slide.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Comment as per slide.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as per slide.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Summary of current status of overlaps in the SAIHC region. Breakdown of each overlap portrayed</a:t>
            </a:r>
            <a:r>
              <a:rPr lang="en-ZA" baseline="0" dirty="0" smtClean="0"/>
              <a:t> in the next few slides.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Significant</a:t>
            </a:r>
            <a:r>
              <a:rPr lang="en-ZA" baseline="0" dirty="0" smtClean="0"/>
              <a:t> overlap exists between IN and GB. Clipping has been agreed upon between the nations and is a works in progress.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WENDWG9, Brest, France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370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ENC DATABASE WORKING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(WENDWG)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WENDWG9, Brest, France 26 – 28 February 2019</a:t>
            </a:r>
            <a:endParaRPr lang="de-DE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50264" y="4180237"/>
            <a:ext cx="10134567" cy="1606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SAIHC REGION H</a:t>
            </a:r>
          </a:p>
          <a:p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of the representative of the SAIHC on the implementation of ENC schemes 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71" y="1336043"/>
            <a:ext cx="2380342" cy="24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85" y="2643746"/>
            <a:ext cx="3158538" cy="33439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44432" y="2643747"/>
            <a:ext cx="1792705" cy="4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altLang="en-US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Seychelles</a:t>
            </a:r>
            <a:endParaRPr lang="en-ZA" alt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00443"/>
              </p:ext>
            </p:extLst>
          </p:nvPr>
        </p:nvGraphicFramePr>
        <p:xfrm>
          <a:off x="2298031" y="1041619"/>
          <a:ext cx="7591928" cy="1474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88"/>
                <a:gridCol w="1472153"/>
                <a:gridCol w="1020991"/>
                <a:gridCol w="985045"/>
                <a:gridCol w="1019013"/>
                <a:gridCol w="815210"/>
                <a:gridCol w="1002028"/>
              </a:tblGrid>
              <a:tr h="163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3369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IC-ENC - </a:t>
                      </a:r>
                      <a:r>
                        <a:rPr lang="en-ZA" sz="1600" u="none" strike="noStrike" dirty="0" smtClean="0">
                          <a:effectLst/>
                        </a:rPr>
                        <a:t>PRIMAR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GB500722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IN52551A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 smtClean="0">
                          <a:effectLst/>
                        </a:rPr>
                        <a:t>IN52552W</a:t>
                      </a:r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MEDIUM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1" y="2771365"/>
            <a:ext cx="3005636" cy="31968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91235" y="2891338"/>
            <a:ext cx="1666456" cy="4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altLang="en-US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Mozambique</a:t>
            </a:r>
            <a:endParaRPr lang="en-ZA" alt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5363"/>
              </p:ext>
            </p:extLst>
          </p:nvPr>
        </p:nvGraphicFramePr>
        <p:xfrm>
          <a:off x="2245476" y="969144"/>
          <a:ext cx="7591928" cy="172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88"/>
                <a:gridCol w="1472153"/>
                <a:gridCol w="1020991"/>
                <a:gridCol w="985045"/>
                <a:gridCol w="1019013"/>
                <a:gridCol w="815210"/>
                <a:gridCol w="1002028"/>
              </a:tblGrid>
              <a:tr h="163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5505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IC-ENC - PRIMAR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GB502758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IN52510B</a:t>
                      </a:r>
                    </a:p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IN52511A</a:t>
                      </a:r>
                    </a:p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assessment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7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89" y="2483170"/>
            <a:ext cx="3657601" cy="35013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61248" y="2494063"/>
            <a:ext cx="119714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altLang="en-US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Tanzania</a:t>
            </a:r>
            <a:endParaRPr lang="en-ZA" alt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54295"/>
              </p:ext>
            </p:extLst>
          </p:nvPr>
        </p:nvGraphicFramePr>
        <p:xfrm>
          <a:off x="2057400" y="1045346"/>
          <a:ext cx="7591928" cy="130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88"/>
                <a:gridCol w="1472153"/>
                <a:gridCol w="1020991"/>
                <a:gridCol w="985045"/>
                <a:gridCol w="1019013"/>
                <a:gridCol w="815210"/>
                <a:gridCol w="1002028"/>
              </a:tblGrid>
              <a:tr h="163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6439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IC-ENC - PRIMAR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GB54232A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IN52520A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assessment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2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WENDWG9, Brest, France 26 – 28 February 2019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11" y="2282430"/>
            <a:ext cx="3418410" cy="3682246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60283"/>
              </p:ext>
            </p:extLst>
          </p:nvPr>
        </p:nvGraphicFramePr>
        <p:xfrm>
          <a:off x="2246622" y="1142999"/>
          <a:ext cx="7175946" cy="1038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455"/>
                <a:gridCol w="1147466"/>
                <a:gridCol w="1164593"/>
                <a:gridCol w="993329"/>
                <a:gridCol w="1027582"/>
                <a:gridCol w="822066"/>
                <a:gridCol w="1010455"/>
              </a:tblGrid>
              <a:tr h="61283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72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IC-ENC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SAIHC/HCA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RU1A2K00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AU160060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LOW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20" y="2418350"/>
            <a:ext cx="5951426" cy="3260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91653"/>
              </p:ext>
            </p:extLst>
          </p:nvPr>
        </p:nvGraphicFramePr>
        <p:xfrm>
          <a:off x="2153653" y="1139825"/>
          <a:ext cx="7208031" cy="105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540"/>
                <a:gridCol w="1147466"/>
                <a:gridCol w="1164593"/>
                <a:gridCol w="993329"/>
                <a:gridCol w="1027582"/>
                <a:gridCol w="822066"/>
                <a:gridCol w="1010455"/>
              </a:tblGrid>
              <a:tr h="7580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72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IC-ENC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ZA200020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ZA200030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LOW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08202"/>
              </p:ext>
            </p:extLst>
          </p:nvPr>
        </p:nvGraphicFramePr>
        <p:xfrm>
          <a:off x="2299344" y="1043320"/>
          <a:ext cx="7175946" cy="105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455"/>
                <a:gridCol w="1147466"/>
                <a:gridCol w="1164593"/>
                <a:gridCol w="993329"/>
                <a:gridCol w="1027582"/>
                <a:gridCol w="822066"/>
                <a:gridCol w="1010455"/>
              </a:tblGrid>
              <a:tr h="7580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72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IC-ENC</a:t>
                      </a:r>
                      <a:endParaRPr lang="en-ZA" sz="16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ZA1N0010</a:t>
                      </a:r>
                      <a:endParaRPr lang="en-ZA" sz="16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GB104203</a:t>
                      </a:r>
                      <a:endParaRPr lang="en-ZA" sz="16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1</a:t>
                      </a:r>
                      <a:endParaRPr lang="en-ZA" sz="1600" b="0" i="0" u="none" strike="noStrike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1" y="2347151"/>
            <a:ext cx="4120159" cy="3452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2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03417"/>
              </p:ext>
            </p:extLst>
          </p:nvPr>
        </p:nvGraphicFramePr>
        <p:xfrm>
          <a:off x="2112118" y="1118937"/>
          <a:ext cx="7958313" cy="1072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621"/>
                <a:gridCol w="1272570"/>
                <a:gridCol w="1291564"/>
                <a:gridCol w="1101628"/>
                <a:gridCol w="1139616"/>
                <a:gridCol w="911693"/>
                <a:gridCol w="1120621"/>
              </a:tblGrid>
              <a:tr h="7752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72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IC-ENC</a:t>
                      </a:r>
                      <a:endParaRPr lang="en-ZA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ZA100030</a:t>
                      </a:r>
                      <a:endParaRPr lang="en-ZA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GB104701</a:t>
                      </a:r>
                      <a:endParaRPr lang="en-ZA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1</a:t>
                      </a:r>
                      <a:endParaRPr lang="en-ZA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9" y="2322091"/>
            <a:ext cx="4267078" cy="3501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7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68" y="2399930"/>
            <a:ext cx="3656829" cy="3493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2481"/>
              </p:ext>
            </p:extLst>
          </p:nvPr>
        </p:nvGraphicFramePr>
        <p:xfrm>
          <a:off x="2209380" y="1064747"/>
          <a:ext cx="7591928" cy="113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88"/>
                <a:gridCol w="1472153"/>
                <a:gridCol w="1020991"/>
                <a:gridCol w="985045"/>
                <a:gridCol w="1019013"/>
                <a:gridCol w="815210"/>
                <a:gridCol w="1002028"/>
              </a:tblGrid>
              <a:tr h="163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59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ACCEPTED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IC-ENC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ZA300120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GB302930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ACCEPTED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9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21" y="266526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A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issues, gaps and risk assessment analysis</a:t>
            </a:r>
            <a:endParaRPr lang="en-A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33" y="1091669"/>
            <a:ext cx="11244034" cy="493615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ZA" sz="2400" b="1" u="sng" dirty="0" smtClean="0">
                <a:latin typeface="+mj-lt"/>
              </a:rPr>
              <a:t>Development of the SAIHC ENC scheme</a:t>
            </a:r>
          </a:p>
          <a:p>
            <a:pPr marL="0" indent="0" algn="just">
              <a:buNone/>
              <a:defRPr/>
            </a:pPr>
            <a:r>
              <a:rPr lang="en-ZA" sz="2400" dirty="0" smtClean="0">
                <a:latin typeface="+mj-lt"/>
              </a:rPr>
              <a:t>The </a:t>
            </a:r>
            <a:r>
              <a:rPr lang="en-ZA" sz="2400" dirty="0">
                <a:latin typeface="+mj-lt"/>
              </a:rPr>
              <a:t>ENC </a:t>
            </a:r>
            <a:r>
              <a:rPr lang="en-ZA" sz="2400" dirty="0" smtClean="0">
                <a:latin typeface="+mj-lt"/>
              </a:rPr>
              <a:t>scheme from </a:t>
            </a:r>
            <a:r>
              <a:rPr lang="en-ZA" sz="2400" dirty="0">
                <a:latin typeface="+mj-lt"/>
              </a:rPr>
              <a:t>Mozambique to </a:t>
            </a:r>
            <a:r>
              <a:rPr lang="en-ZA" sz="2400" dirty="0" smtClean="0">
                <a:latin typeface="+mj-lt"/>
              </a:rPr>
              <a:t>the northern </a:t>
            </a:r>
            <a:r>
              <a:rPr lang="en-ZA" sz="2400" dirty="0">
                <a:latin typeface="+mj-lt"/>
              </a:rPr>
              <a:t>limit of SAIHC Region </a:t>
            </a:r>
            <a:r>
              <a:rPr lang="en-ZA" sz="2400" dirty="0" smtClean="0">
                <a:latin typeface="+mj-lt"/>
              </a:rPr>
              <a:t>H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smtClean="0">
                <a:latin typeface="+mj-lt"/>
              </a:rPr>
              <a:t>is</a:t>
            </a:r>
            <a:br>
              <a:rPr lang="en-ZA" sz="2400" dirty="0" smtClean="0">
                <a:latin typeface="+mj-lt"/>
              </a:rPr>
            </a:br>
            <a:r>
              <a:rPr lang="en-ZA" sz="2400" dirty="0" smtClean="0">
                <a:latin typeface="+mj-lt"/>
              </a:rPr>
              <a:t>undergoing assessment and risk analysis (Mozambique, Tanzania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smtClean="0">
                <a:latin typeface="+mj-lt"/>
              </a:rPr>
              <a:t>and Kenya).</a:t>
            </a: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 smtClean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algn="just">
              <a:buFontTx/>
              <a:buChar char="-"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WENDWG9, Brest, France 26 – 28 February 2019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95" y="2529386"/>
            <a:ext cx="4486267" cy="340218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06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or outstanding issues, Recommendations</a:t>
            </a:r>
            <a:endParaRPr lang="en-A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WENDWG9, Brest, France 26 – 28 February 2019</a:t>
            </a:r>
            <a:endParaRPr lang="de-DE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2133" y="1219200"/>
            <a:ext cx="10137423" cy="4530725"/>
          </a:xfrm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lang="en-ZA" sz="2400" dirty="0" smtClean="0">
                <a:latin typeface="+mj-lt"/>
              </a:rPr>
              <a:t>Representation </a:t>
            </a:r>
            <a:r>
              <a:rPr lang="en-ZA" sz="2400" dirty="0"/>
              <a:t>at WENDWG </a:t>
            </a:r>
            <a:r>
              <a:rPr lang="en-ZA" sz="2400" dirty="0" smtClean="0">
                <a:latin typeface="+mj-lt"/>
              </a:rPr>
              <a:t>by SAIHC representative has not been possible due to internal challenges and budget constraints. </a:t>
            </a:r>
          </a:p>
          <a:p>
            <a:pPr algn="just">
              <a:buFontTx/>
              <a:buChar char="-"/>
              <a:defRPr/>
            </a:pPr>
            <a:r>
              <a:rPr lang="en-ZA" sz="2400" dirty="0" smtClean="0">
                <a:latin typeface="+mj-lt"/>
              </a:rPr>
              <a:t>SAIHC continues its full support for the development of the ENC scheme (INT paper chart schema equivalent) and encourages members to submit their ENC Schemes if not already done.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25" y="1020129"/>
            <a:ext cx="1190171" cy="12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1116" y="1455639"/>
            <a:ext cx="635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AFRICAN AND ISLANDS HYDROGRAPHIC COMMISSION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1116" y="2648362"/>
            <a:ext cx="75397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i="1" dirty="0"/>
              <a:t>Membership: 	</a:t>
            </a:r>
            <a:endParaRPr lang="en-ZA" b="1" i="1" dirty="0" smtClean="0"/>
          </a:p>
          <a:p>
            <a:r>
              <a:rPr lang="en-ZA" dirty="0" smtClean="0"/>
              <a:t>France</a:t>
            </a:r>
            <a:r>
              <a:rPr lang="en-ZA" dirty="0"/>
              <a:t>, Mauritius, Mozambique, Norway, Republic of South Africa, Seychelles, and United Kingdom.</a:t>
            </a:r>
            <a:r>
              <a:rPr lang="en-ZA" b="1" dirty="0"/>
              <a:t> </a:t>
            </a:r>
            <a:endParaRPr lang="en-ZA" b="1" dirty="0" smtClean="0"/>
          </a:p>
          <a:p>
            <a:endParaRPr lang="en-ZA" dirty="0"/>
          </a:p>
          <a:p>
            <a:r>
              <a:rPr lang="en-ZA" b="1" i="1" dirty="0"/>
              <a:t>Associate Members:</a:t>
            </a:r>
            <a:r>
              <a:rPr lang="en-ZA" b="1" dirty="0"/>
              <a:t> 	</a:t>
            </a:r>
            <a:endParaRPr lang="en-ZA" b="1" dirty="0" smtClean="0"/>
          </a:p>
          <a:p>
            <a:r>
              <a:rPr lang="en-ZA" dirty="0" smtClean="0"/>
              <a:t>Angola</a:t>
            </a:r>
            <a:r>
              <a:rPr lang="en-ZA" dirty="0"/>
              <a:t>, </a:t>
            </a:r>
            <a:r>
              <a:rPr lang="en-ZA" dirty="0" err="1"/>
              <a:t>Comores</a:t>
            </a:r>
            <a:r>
              <a:rPr lang="en-ZA" dirty="0"/>
              <a:t>, India, Kenya, Madagascar, Malawi, Namibia, Portugal and Tanzania.</a:t>
            </a:r>
          </a:p>
        </p:txBody>
      </p:sp>
    </p:spTree>
    <p:extLst>
      <p:ext uri="{BB962C8B-B14F-4D97-AF65-F5344CB8AC3E}">
        <p14:creationId xmlns:p14="http://schemas.microsoft.com/office/powerpoint/2010/main" val="386648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906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requested of WENDWG</a:t>
            </a:r>
            <a:endParaRPr lang="en-A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2133" y="1219200"/>
            <a:ext cx="10137423" cy="45307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ZA" sz="2400" dirty="0" smtClean="0">
                <a:latin typeface="+mj-lt"/>
              </a:rPr>
              <a:t>WENDWG is invited to note the report from SAIHC.</a:t>
            </a:r>
          </a:p>
        </p:txBody>
      </p:sp>
    </p:spTree>
    <p:extLst>
      <p:ext uri="{BB962C8B-B14F-4D97-AF65-F5344CB8AC3E}">
        <p14:creationId xmlns:p14="http://schemas.microsoft.com/office/powerpoint/2010/main" val="11830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948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2" y="1262062"/>
            <a:ext cx="6183746" cy="4681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368472" y="920220"/>
            <a:ext cx="1513595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Overview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81147" y="1279820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  <a:endParaRPr lang="en-ZA" sz="2000" b="1" dirty="0" smtClean="0"/>
          </a:p>
          <a:p>
            <a:pPr algn="ctr"/>
            <a:endParaRPr lang="en-ZA" sz="2000" b="1" dirty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1</a:t>
            </a:r>
            <a:r>
              <a:rPr lang="en-ZA" sz="2000" b="1" dirty="0" smtClean="0"/>
              <a:t>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28 ENCs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39747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0148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4" y="1290637"/>
            <a:ext cx="6086234" cy="4592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362142" y="936763"/>
            <a:ext cx="1309058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General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01326" y="1296363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  <a:endParaRPr lang="en-ZA" sz="2000" b="1" dirty="0" smtClean="0"/>
          </a:p>
          <a:p>
            <a:pPr algn="ctr"/>
            <a:endParaRPr lang="en-ZA" sz="2000" b="1" dirty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</a:t>
            </a:r>
            <a:r>
              <a:rPr lang="en-ZA" sz="2000" b="1" dirty="0" smtClean="0"/>
              <a:t>2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23 ENCs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6376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38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WENDWG9, Brest, France 26 – 28 February 2019</a:t>
            </a:r>
            <a:endParaRPr lang="de-D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59" y="1300162"/>
            <a:ext cx="6155627" cy="4679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7577" y="1300162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  <a:endParaRPr lang="en-ZA" sz="2000" b="1" dirty="0" smtClean="0"/>
          </a:p>
          <a:p>
            <a:pPr algn="ctr"/>
            <a:endParaRPr lang="en-ZA" sz="2000" b="1" dirty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3</a:t>
            </a:r>
            <a:r>
              <a:rPr lang="en-ZA" sz="2000" b="1" dirty="0" smtClean="0"/>
              <a:t>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55 ENCs</a:t>
            </a:r>
            <a:endParaRPr lang="en-ZA" sz="2000" b="1" dirty="0"/>
          </a:p>
        </p:txBody>
      </p:sp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5520411" y="946288"/>
            <a:ext cx="1272963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Coastal</a:t>
            </a:r>
          </a:p>
          <a:p>
            <a:pPr marL="0" indent="0">
              <a:buNone/>
            </a:pP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06" y="1262062"/>
            <a:ext cx="6209954" cy="4693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288391" y="896156"/>
            <a:ext cx="1778290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Approaches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89293" y="1267789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</a:t>
            </a:r>
            <a:r>
              <a:rPr lang="en-ZA" sz="2000" b="1" dirty="0" smtClean="0"/>
              <a:t>4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70 ENCs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38966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5" y="1291134"/>
            <a:ext cx="6223560" cy="4652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272216" y="925228"/>
            <a:ext cx="1393279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Harbour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3198" y="1291134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5</a:t>
            </a:r>
            <a:r>
              <a:rPr lang="en-ZA" sz="2000" b="1" dirty="0" smtClean="0"/>
              <a:t>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66 ENCs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283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H</a:t>
            </a:r>
            <a:endParaRPr lang="en-A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5" y="1291134"/>
            <a:ext cx="6223560" cy="4652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3198" y="1291134"/>
            <a:ext cx="25943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SAIHC ENC COVERAGE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Usage </a:t>
            </a:r>
            <a:r>
              <a:rPr lang="en-ZA" sz="2000" b="1" dirty="0"/>
              <a:t>Band </a:t>
            </a:r>
            <a:r>
              <a:rPr lang="en-ZA" sz="2000" b="1" dirty="0" smtClean="0"/>
              <a:t>6  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/>
              <a:t>66 ENCs</a:t>
            </a:r>
            <a:endParaRPr lang="en-ZA" sz="2000" b="1" dirty="0"/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393279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Berthing</a:t>
            </a:r>
          </a:p>
          <a:p>
            <a:pPr marL="0" indent="0">
              <a:buNone/>
            </a:pP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6587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14180"/>
              </p:ext>
            </p:extLst>
          </p:nvPr>
        </p:nvGraphicFramePr>
        <p:xfrm>
          <a:off x="1010652" y="1458506"/>
          <a:ext cx="7591928" cy="4359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88"/>
                <a:gridCol w="1472153"/>
                <a:gridCol w="1020991"/>
                <a:gridCol w="985045"/>
                <a:gridCol w="1019013"/>
                <a:gridCol w="815210"/>
                <a:gridCol w="1002028"/>
              </a:tblGrid>
              <a:tr h="163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STATUS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RENC Membership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RHC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ENC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Usage Band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Overall Severity of Risk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3369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IC-ENC - </a:t>
                      </a:r>
                      <a:r>
                        <a:rPr lang="en-ZA" sz="1400" u="none" strike="noStrike" dirty="0" smtClean="0">
                          <a:effectLst/>
                        </a:rPr>
                        <a:t>PRIMAR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GB500722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IN52551A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strike="noStrike" dirty="0" smtClean="0">
                          <a:effectLst/>
                        </a:rPr>
                        <a:t>IN52552W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MEDIUM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2742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IC-ENC - PRIMAR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GB502758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IN52510B</a:t>
                      </a:r>
                    </a:p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IN52511A</a:t>
                      </a:r>
                    </a:p>
                    <a:p>
                      <a:pPr algn="ct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assessment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6439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IC-ENC - PRIMAR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GB54232A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IN52520A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assessment</a:t>
                      </a:r>
                    </a:p>
                    <a:p>
                      <a:pPr algn="ctr" fontAlgn="ctr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29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IC-ENC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SAIHC/HCA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RU1A2K00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AU160060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LOW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676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IC-ENC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ZA200020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ZA200030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LOW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29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IC-ENC</a:t>
                      </a:r>
                      <a:endParaRPr lang="en-ZA" sz="14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ZA1N0010</a:t>
                      </a:r>
                      <a:endParaRPr lang="en-ZA" sz="14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GB104203</a:t>
                      </a:r>
                      <a:endParaRPr lang="en-ZA" sz="1400" b="0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1</a:t>
                      </a:r>
                      <a:endParaRPr lang="en-ZA" sz="1400" b="0" i="0" u="none" strike="noStrike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RESOLVED</a:t>
                      </a:r>
                      <a:endParaRPr lang="en-ZA" sz="14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676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RESOLVED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IC-ENC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ZA100030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GB104701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1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</a:rPr>
                        <a:t>RESOLVED</a:t>
                      </a:r>
                      <a:endParaRPr lang="en-ZA" sz="14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ACCEPTED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IC-ENC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SAIHC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ZA300120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GB302930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ACCEPTED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143999" y="1792705"/>
            <a:ext cx="2747211" cy="3763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 overlaps (2018):</a:t>
            </a:r>
          </a:p>
          <a:p>
            <a:pPr>
              <a:defRPr/>
            </a:pPr>
            <a: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5 = 3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3 = 1</a:t>
            </a:r>
          </a:p>
          <a:p>
            <a:pPr>
              <a:defRPr/>
            </a:pPr>
            <a:endParaRPr lang="en-A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2 = 1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1 = 3</a:t>
            </a:r>
          </a:p>
          <a:p>
            <a:pPr>
              <a:defRPr/>
            </a:pPr>
            <a:endParaRPr lang="en-A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Overlaps are medium to low risk 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Resolved: 2 </a:t>
            </a:r>
          </a:p>
          <a:p>
            <a:pPr>
              <a:defRPr/>
            </a:pPr>
            <a:r>
              <a:rPr lang="en-A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Live: </a:t>
            </a:r>
            <a:r>
              <a:rPr lang="en-A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A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Accepted: 1</a:t>
            </a:r>
            <a:endParaRPr lang="en-A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1920" y="1106246"/>
            <a:ext cx="7074565" cy="48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OVERLAP REPORTS AS AT DECEMBER 2018</a:t>
            </a:r>
            <a:endParaRPr lang="en-A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3243</TotalTime>
  <Words>1156</Words>
  <Application>Microsoft Office PowerPoint</Application>
  <PresentationFormat>Custom</PresentationFormat>
  <Paragraphs>341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Status of the ENC Scheme in Region H</vt:lpstr>
      <vt:lpstr>Status of the ENC Scheme in Region H</vt:lpstr>
      <vt:lpstr>Status of the ENC Scheme in Region H</vt:lpstr>
      <vt:lpstr>Status of the ENC Scheme in Region H</vt:lpstr>
      <vt:lpstr>Status of the ENC Scheme in Region H</vt:lpstr>
      <vt:lpstr>Status of the ENC Scheme in Region H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Coverage issues, gaps and risk assessment analysis</vt:lpstr>
      <vt:lpstr>Problems or outstanding issues, Recommendations</vt:lpstr>
      <vt:lpstr>Actions requested of WENDWG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Alfons Van Craeynest</cp:lastModifiedBy>
  <cp:revision>196</cp:revision>
  <cp:lastPrinted>2019-02-04T09:46:29Z</cp:lastPrinted>
  <dcterms:created xsi:type="dcterms:W3CDTF">2017-10-09T13:46:17Z</dcterms:created>
  <dcterms:modified xsi:type="dcterms:W3CDTF">2019-02-04T13:04:36Z</dcterms:modified>
</cp:coreProperties>
</file>