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437" r:id="rId2"/>
    <p:sldId id="439" r:id="rId3"/>
    <p:sldId id="427" r:id="rId4"/>
    <p:sldId id="428" r:id="rId5"/>
    <p:sldId id="431" r:id="rId6"/>
    <p:sldId id="432" r:id="rId7"/>
    <p:sldId id="433" r:id="rId8"/>
    <p:sldId id="434" r:id="rId9"/>
    <p:sldId id="436" r:id="rId10"/>
    <p:sldId id="280" r:id="rId11"/>
    <p:sldId id="284" r:id="rId12"/>
    <p:sldId id="285" r:id="rId13"/>
    <p:sldId id="438" r:id="rId1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Tech" initials="Abri" lastIdx="1" clrIdx="0">
    <p:extLst>
      <p:ext uri="{19B8F6BF-5375-455C-9EA6-DF929625EA0E}">
        <p15:presenceInfo xmlns:p15="http://schemas.microsoft.com/office/powerpoint/2012/main" userId="DTe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FF"/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4474" autoAdjust="0"/>
  </p:normalViewPr>
  <p:slideViewPr>
    <p:cSldViewPr snapToGrid="0">
      <p:cViewPr varScale="1">
        <p:scale>
          <a:sx n="67" d="100"/>
          <a:sy n="67" d="100"/>
        </p:scale>
        <p:origin x="97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3A9B22A-55EC-4A68-A1AE-1A1AE03C8C30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A0362-4030-432D-8B18-BA751FA4C6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87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A0362-4030-432D-8B18-BA751FA4C6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4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/>
              <a:t>WENDWG-9, Brest, France, 26 – 28 February 2019</a:t>
            </a:r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WENDWG-9, Brest, France, 26 – 28 February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WENDWG-9, Brest, France, 26 – 28 February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/>
              <a:t>WENDWG-9, Brest, France, 26 – 28 February 2019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6777" y="62761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WENDWG-9, Brest, France, 26 – 28 February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WENDWG-9, Brest, France, 26 – 28 February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WENDWG-9, Brest, France, 26 – 28 February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WENDWG-9, Brest, France, 26 – 28 February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WENDWG-9, Brest, France, 26 – 28 February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WENDWG-9, Brest, France, 26 – 28 February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WENDWG-9, Brest, France, 26 – 28 February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WENDWG-9, Brest, France, 26 – 28 February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EA410-2E7D-4D0A-B9E0-61FAD9D8E4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USCHC WEND Report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A3F86D-4D89-43B6-B461-19D23741D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WENDWG-9, Brest, France, 26 – 28 February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368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032" y="277815"/>
            <a:ext cx="10531536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dirty="0"/>
              <a:t>Chart Advisory Committee (CAC) Meeting – 2/21/2019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6691433" cy="4530725"/>
          </a:xfrm>
          <a:noFill/>
        </p:spPr>
        <p:txBody>
          <a:bodyPr>
            <a:normAutofit/>
          </a:bodyPr>
          <a:lstStyle/>
          <a:p>
            <a:pPr lvl="1" algn="just">
              <a:lnSpc>
                <a:spcPct val="100000"/>
              </a:lnSpc>
              <a:defRPr/>
            </a:pPr>
            <a:r>
              <a:rPr lang="en-GB" b="1" dirty="0"/>
              <a:t>US/Canada </a:t>
            </a:r>
            <a:r>
              <a:rPr lang="en-GB" b="1" dirty="0" err="1"/>
              <a:t>Transboundaries</a:t>
            </a:r>
            <a:endParaRPr lang="en-GB" b="1" dirty="0"/>
          </a:p>
          <a:p>
            <a:pPr lvl="2" algn="just">
              <a:lnSpc>
                <a:spcPct val="100000"/>
              </a:lnSpc>
              <a:defRPr/>
            </a:pPr>
            <a:r>
              <a:rPr lang="en-GB" dirty="0"/>
              <a:t>US proposed use of </a:t>
            </a:r>
            <a:r>
              <a:rPr lang="en-GB" dirty="0" err="1"/>
              <a:t>M_COVR</a:t>
            </a:r>
            <a:r>
              <a:rPr lang="en-GB" dirty="0"/>
              <a:t> encoding to preserve shape of gridded cells that overlap the US/Canadian Boundary</a:t>
            </a:r>
          </a:p>
          <a:p>
            <a:pPr lvl="2" algn="just">
              <a:lnSpc>
                <a:spcPct val="100000"/>
              </a:lnSpc>
              <a:defRPr/>
            </a:pPr>
            <a:endParaRPr lang="en-GB" dirty="0"/>
          </a:p>
          <a:p>
            <a:pPr lvl="2" algn="just">
              <a:lnSpc>
                <a:spcPct val="100000"/>
              </a:lnSpc>
              <a:defRPr/>
            </a:pPr>
            <a:r>
              <a:rPr lang="en-GB" dirty="0"/>
              <a:t>Revisited previous overlap agreements along the Atlantic Coast, Pacific Coast, and the Great Lakes</a:t>
            </a:r>
          </a:p>
          <a:p>
            <a:pPr lvl="2" algn="just">
              <a:lnSpc>
                <a:spcPct val="100000"/>
              </a:lnSpc>
              <a:defRPr/>
            </a:pPr>
            <a:endParaRPr lang="en-GB" dirty="0"/>
          </a:p>
          <a:p>
            <a:pPr lvl="2" algn="just">
              <a:lnSpc>
                <a:spcPct val="100000"/>
              </a:lnSpc>
              <a:defRPr/>
            </a:pPr>
            <a:r>
              <a:rPr lang="en-GB" dirty="0"/>
              <a:t>Provided comparison study on how the rescheming of US (NOAA) electronic charts will affect the current agreements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/>
              <a:t>WENDWG-9, Brest, France, 26 – 28 February 2019</a:t>
            </a:r>
            <a:endParaRPr lang="de-DE" dirty="0"/>
          </a:p>
        </p:txBody>
      </p:sp>
      <p:grpSp>
        <p:nvGrpSpPr>
          <p:cNvPr id="5" name="Group 4"/>
          <p:cNvGrpSpPr/>
          <p:nvPr/>
        </p:nvGrpSpPr>
        <p:grpSpPr>
          <a:xfrm>
            <a:off x="7711478" y="1576552"/>
            <a:ext cx="3658891" cy="3801444"/>
            <a:chOff x="6960781" y="1414130"/>
            <a:chExt cx="4093535" cy="4253023"/>
          </a:xfrm>
        </p:grpSpPr>
        <p:sp>
          <p:nvSpPr>
            <p:cNvPr id="7" name="Rectangle 6"/>
            <p:cNvSpPr/>
            <p:nvPr/>
          </p:nvSpPr>
          <p:spPr>
            <a:xfrm>
              <a:off x="6982047" y="1414130"/>
              <a:ext cx="4072269" cy="425302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6960781" y="3179135"/>
              <a:ext cx="4082902" cy="2488018"/>
            </a:xfrm>
            <a:custGeom>
              <a:avLst/>
              <a:gdLst>
                <a:gd name="connsiteX0" fmla="*/ 31898 w 4114800"/>
                <a:gd name="connsiteY0" fmla="*/ 42530 h 2530548"/>
                <a:gd name="connsiteX1" fmla="*/ 53163 w 4114800"/>
                <a:gd name="connsiteY1" fmla="*/ 2530548 h 2530548"/>
                <a:gd name="connsiteX2" fmla="*/ 4114800 w 4114800"/>
                <a:gd name="connsiteY2" fmla="*/ 2530548 h 2530548"/>
                <a:gd name="connsiteX3" fmla="*/ 4104168 w 4114800"/>
                <a:gd name="connsiteY3" fmla="*/ 1244009 h 2530548"/>
                <a:gd name="connsiteX4" fmla="*/ 0 w 4114800"/>
                <a:gd name="connsiteY4" fmla="*/ 0 h 2530548"/>
                <a:gd name="connsiteX0" fmla="*/ 0 w 4082902"/>
                <a:gd name="connsiteY0" fmla="*/ 0 h 2488018"/>
                <a:gd name="connsiteX1" fmla="*/ 21265 w 4082902"/>
                <a:gd name="connsiteY1" fmla="*/ 2488018 h 2488018"/>
                <a:gd name="connsiteX2" fmla="*/ 4082902 w 4082902"/>
                <a:gd name="connsiteY2" fmla="*/ 2488018 h 2488018"/>
                <a:gd name="connsiteX3" fmla="*/ 4072270 w 4082902"/>
                <a:gd name="connsiteY3" fmla="*/ 1201479 h 2488018"/>
                <a:gd name="connsiteX4" fmla="*/ 31897 w 4082902"/>
                <a:gd name="connsiteY4" fmla="*/ 10632 h 2488018"/>
                <a:gd name="connsiteX0" fmla="*/ 0 w 4082902"/>
                <a:gd name="connsiteY0" fmla="*/ 265815 h 2753833"/>
                <a:gd name="connsiteX1" fmla="*/ 21265 w 4082902"/>
                <a:gd name="connsiteY1" fmla="*/ 2753833 h 2753833"/>
                <a:gd name="connsiteX2" fmla="*/ 4082902 w 4082902"/>
                <a:gd name="connsiteY2" fmla="*/ 2753833 h 2753833"/>
                <a:gd name="connsiteX3" fmla="*/ 4072270 w 4082902"/>
                <a:gd name="connsiteY3" fmla="*/ 1467294 h 2753833"/>
                <a:gd name="connsiteX4" fmla="*/ 159488 w 4082902"/>
                <a:gd name="connsiteY4" fmla="*/ 0 h 2753833"/>
                <a:gd name="connsiteX0" fmla="*/ 0 w 4082902"/>
                <a:gd name="connsiteY0" fmla="*/ 0 h 2488018"/>
                <a:gd name="connsiteX1" fmla="*/ 21265 w 4082902"/>
                <a:gd name="connsiteY1" fmla="*/ 2488018 h 2488018"/>
                <a:gd name="connsiteX2" fmla="*/ 4082902 w 4082902"/>
                <a:gd name="connsiteY2" fmla="*/ 2488018 h 2488018"/>
                <a:gd name="connsiteX3" fmla="*/ 4072270 w 4082902"/>
                <a:gd name="connsiteY3" fmla="*/ 1201479 h 2488018"/>
                <a:gd name="connsiteX4" fmla="*/ 10632 w 4082902"/>
                <a:gd name="connsiteY4" fmla="*/ 10632 h 2488018"/>
                <a:gd name="connsiteX0" fmla="*/ 0 w 4082902"/>
                <a:gd name="connsiteY0" fmla="*/ 0 h 2488018"/>
                <a:gd name="connsiteX1" fmla="*/ 21265 w 4082902"/>
                <a:gd name="connsiteY1" fmla="*/ 2488018 h 2488018"/>
                <a:gd name="connsiteX2" fmla="*/ 4082902 w 4082902"/>
                <a:gd name="connsiteY2" fmla="*/ 2488018 h 2488018"/>
                <a:gd name="connsiteX3" fmla="*/ 4072270 w 4082902"/>
                <a:gd name="connsiteY3" fmla="*/ 1201479 h 2488018"/>
                <a:gd name="connsiteX4" fmla="*/ 10632 w 4082902"/>
                <a:gd name="connsiteY4" fmla="*/ 10632 h 2488018"/>
                <a:gd name="connsiteX5" fmla="*/ 0 w 4082902"/>
                <a:gd name="connsiteY5" fmla="*/ 0 h 248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2902" h="2488018">
                  <a:moveTo>
                    <a:pt x="0" y="0"/>
                  </a:moveTo>
                  <a:lnTo>
                    <a:pt x="21265" y="2488018"/>
                  </a:lnTo>
                  <a:lnTo>
                    <a:pt x="4082902" y="2488018"/>
                  </a:lnTo>
                  <a:lnTo>
                    <a:pt x="4072270" y="1201479"/>
                  </a:lnTo>
                  <a:lnTo>
                    <a:pt x="10632" y="1063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79675" y="1930871"/>
              <a:ext cx="2666377" cy="723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CATCOV</a:t>
              </a:r>
              <a:r>
                <a:rPr lang="en-US" dirty="0"/>
                <a:t> = 2 </a:t>
              </a:r>
            </a:p>
            <a:p>
              <a:r>
                <a:rPr lang="en-US" dirty="0"/>
                <a:t>(no coverage available)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946667" y="4588042"/>
              <a:ext cx="2288914" cy="723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CATCOV</a:t>
              </a:r>
              <a:r>
                <a:rPr lang="en-US" dirty="0"/>
                <a:t> = 1 </a:t>
              </a:r>
            </a:p>
            <a:p>
              <a:r>
                <a:rPr lang="en-US" dirty="0"/>
                <a:t>(coverage available)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971414" y="3179135"/>
              <a:ext cx="4072269" cy="1244009"/>
            </a:xfrm>
            <a:prstGeom prst="line">
              <a:avLst/>
            </a:prstGeom>
            <a:ln w="38100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1020063">
              <a:off x="7953154" y="3225786"/>
              <a:ext cx="1935126" cy="1033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CANADA</a:t>
              </a:r>
            </a:p>
            <a:p>
              <a:pPr algn="ctr"/>
              <a:endParaRPr lang="en-US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US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71414" y="1414130"/>
              <a:ext cx="4072269" cy="4253023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711475" y="1145628"/>
            <a:ext cx="365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Use of M_COVR S-57 Object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620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032" y="277815"/>
            <a:ext cx="10531536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dirty="0"/>
              <a:t>Chart Advisory Committee (CAC) Meeting – 2/21/2019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9918109" cy="4530725"/>
          </a:xfrm>
          <a:noFill/>
        </p:spPr>
        <p:txBody>
          <a:bodyPr>
            <a:normAutofit/>
          </a:bodyPr>
          <a:lstStyle/>
          <a:p>
            <a:pPr lvl="1" algn="just">
              <a:defRPr/>
            </a:pPr>
            <a:r>
              <a:rPr lang="en-US" b="1" dirty="0"/>
              <a:t>The Next Generation Electronic Navigation Chart (ENC)</a:t>
            </a:r>
          </a:p>
          <a:p>
            <a:pPr lvl="2" algn="just">
              <a:defRPr/>
            </a:pPr>
            <a:r>
              <a:rPr lang="en-US" dirty="0"/>
              <a:t>CHS has grid model determined with a nationwide origin at 0° / 0° </a:t>
            </a:r>
          </a:p>
          <a:p>
            <a:pPr lvl="2" algn="just">
              <a:defRPr/>
            </a:pPr>
            <a:endParaRPr lang="en-US" dirty="0"/>
          </a:p>
          <a:p>
            <a:pPr lvl="2" algn="just">
              <a:defRPr/>
            </a:pPr>
            <a:r>
              <a:rPr lang="en-US" dirty="0"/>
              <a:t>The grid will be grouped into three (3) usage bands: </a:t>
            </a:r>
          </a:p>
          <a:p>
            <a:pPr lvl="3" algn="just">
              <a:defRPr/>
            </a:pPr>
            <a:r>
              <a:rPr lang="en-US" dirty="0"/>
              <a:t>Band 6 – Berthing</a:t>
            </a:r>
          </a:p>
          <a:p>
            <a:pPr lvl="3" algn="just">
              <a:defRPr/>
            </a:pPr>
            <a:r>
              <a:rPr lang="en-US" dirty="0"/>
              <a:t>Band 4 – Approach</a:t>
            </a:r>
          </a:p>
          <a:p>
            <a:pPr lvl="3" algn="just">
              <a:defRPr/>
            </a:pPr>
            <a:r>
              <a:rPr lang="en-US" dirty="0"/>
              <a:t>Band 2 – General </a:t>
            </a:r>
          </a:p>
          <a:p>
            <a:pPr lvl="3" algn="just">
              <a:defRPr/>
            </a:pPr>
            <a:endParaRPr lang="en-US" dirty="0"/>
          </a:p>
          <a:p>
            <a:pPr lvl="2" algn="just">
              <a:defRPr/>
            </a:pPr>
            <a:r>
              <a:rPr lang="en-US" dirty="0"/>
              <a:t>Scales will be determined by RADAR range </a:t>
            </a:r>
          </a:p>
          <a:p>
            <a:pPr lvl="3" algn="just">
              <a:defRPr/>
            </a:pPr>
            <a:endParaRPr lang="en-US" dirty="0"/>
          </a:p>
          <a:p>
            <a:pPr lvl="2" algn="just">
              <a:defRPr/>
            </a:pPr>
            <a:r>
              <a:rPr lang="en-US" dirty="0"/>
              <a:t>CHS is considering aggregation of grid tiles in some areas to decrease number of products while preserving a gridded system</a:t>
            </a:r>
          </a:p>
          <a:p>
            <a:pPr lvl="3" algn="just">
              <a:defRPr/>
            </a:pPr>
            <a:r>
              <a:rPr lang="en-US" dirty="0"/>
              <a:t>CHS is investigating the impact on naming conventions</a:t>
            </a:r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/>
              <a:t>WENDWG-9, Brest, France, 26 – 28 February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8693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032" y="277815"/>
            <a:ext cx="10531536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dirty="0"/>
              <a:t>Chart Advisory Committee (CAC) Meeting – 2/21/2019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9918109" cy="4530725"/>
          </a:xfrm>
          <a:noFill/>
        </p:spPr>
        <p:txBody>
          <a:bodyPr>
            <a:normAutofit/>
          </a:bodyPr>
          <a:lstStyle/>
          <a:p>
            <a:pPr lvl="1" algn="just">
              <a:defRPr/>
            </a:pPr>
            <a:r>
              <a:rPr lang="en-US" b="1" dirty="0"/>
              <a:t>Paper Chart 2.0</a:t>
            </a:r>
          </a:p>
          <a:p>
            <a:pPr lvl="2" algn="just">
              <a:defRPr/>
            </a:pPr>
            <a:r>
              <a:rPr lang="en-US" dirty="0"/>
              <a:t>CHS recommends the S-4 Standard to be frozen at Edition 4.8</a:t>
            </a:r>
          </a:p>
          <a:p>
            <a:pPr lvl="2" algn="just">
              <a:defRPr/>
            </a:pPr>
            <a:endParaRPr lang="en-US" dirty="0"/>
          </a:p>
          <a:p>
            <a:pPr lvl="2" algn="just">
              <a:defRPr/>
            </a:pPr>
            <a:r>
              <a:rPr lang="en-US" dirty="0"/>
              <a:t>CHS requests the Nautical Cartography Working Group (</a:t>
            </a:r>
            <a:r>
              <a:rPr lang="en-US" dirty="0" err="1"/>
              <a:t>NCWG</a:t>
            </a:r>
            <a:r>
              <a:rPr lang="en-US" dirty="0"/>
              <a:t>) to develop and test automated paper chart creation from ENC databases</a:t>
            </a:r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/>
              <a:t>WENDWG-9, Brest, France, 26 – 28 February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7216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EE7D0-8DD2-458F-91B8-3E2C75F78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THANK YOU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26B015-69C6-4B07-A82D-355A5142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WENDWG-9, Brest, France, 26 – 28 February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431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34C1A-732F-4A88-82AA-3F89FFD8D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 Low Risk Overlaps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D692A3-48DF-4CA4-AE18-94AA11880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WENDWG-9, Brest, France, 26 – 28 February 2019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8E832-2D4D-4ACE-9FA5-1C3F5DAB6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2438400"/>
            <a:ext cx="1090612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2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71" y="4761492"/>
            <a:ext cx="2286000" cy="1838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2"/>
            <a:ext cx="294521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Current Electronic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Chart Suite</a:t>
            </a:r>
          </a:p>
        </p:txBody>
      </p:sp>
    </p:spTree>
    <p:extLst>
      <p:ext uri="{BB962C8B-B14F-4D97-AF65-F5344CB8AC3E}">
        <p14:creationId xmlns:p14="http://schemas.microsoft.com/office/powerpoint/2010/main" val="1386434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71" y="4761492"/>
            <a:ext cx="2286000" cy="1838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" y="1"/>
            <a:ext cx="256244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Re-scheme Plan</a:t>
            </a:r>
          </a:p>
        </p:txBody>
      </p:sp>
    </p:spTree>
    <p:extLst>
      <p:ext uri="{BB962C8B-B14F-4D97-AF65-F5344CB8AC3E}">
        <p14:creationId xmlns:p14="http://schemas.microsoft.com/office/powerpoint/2010/main" val="3561005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47" y="4787016"/>
            <a:ext cx="2286000" cy="1838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2"/>
            <a:ext cx="294521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Current Electronic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Chart Suite</a:t>
            </a:r>
          </a:p>
        </p:txBody>
      </p:sp>
    </p:spTree>
    <p:extLst>
      <p:ext uri="{BB962C8B-B14F-4D97-AF65-F5344CB8AC3E}">
        <p14:creationId xmlns:p14="http://schemas.microsoft.com/office/powerpoint/2010/main" val="693162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47" y="4787016"/>
            <a:ext cx="2286000" cy="1838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" y="1"/>
            <a:ext cx="256244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Re-scheme Plan</a:t>
            </a:r>
          </a:p>
        </p:txBody>
      </p:sp>
    </p:spTree>
    <p:extLst>
      <p:ext uri="{BB962C8B-B14F-4D97-AF65-F5344CB8AC3E}">
        <p14:creationId xmlns:p14="http://schemas.microsoft.com/office/powerpoint/2010/main" val="230109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Band 4 Overlap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025" y="1451930"/>
            <a:ext cx="6858000" cy="5151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49" y="229985"/>
            <a:ext cx="2286000" cy="1738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9035915" y="1513192"/>
            <a:ext cx="480111" cy="207523"/>
          </a:xfrm>
          <a:prstGeom prst="rect">
            <a:avLst/>
          </a:prstGeom>
          <a:solidFill>
            <a:srgbClr val="F4E8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25K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71797" y="2254939"/>
            <a:ext cx="480111" cy="207523"/>
          </a:xfrm>
          <a:prstGeom prst="rect">
            <a:avLst/>
          </a:prstGeom>
          <a:solidFill>
            <a:srgbClr val="F4E8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25K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28171" y="2987472"/>
            <a:ext cx="480111" cy="207523"/>
          </a:xfrm>
          <a:prstGeom prst="rect">
            <a:avLst/>
          </a:prstGeom>
          <a:solidFill>
            <a:srgbClr val="F4E8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25K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48061" y="3514928"/>
            <a:ext cx="480111" cy="207523"/>
          </a:xfrm>
          <a:prstGeom prst="rect">
            <a:avLst/>
          </a:prstGeom>
          <a:solidFill>
            <a:srgbClr val="F4E8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25K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7321" y="3832965"/>
            <a:ext cx="480111" cy="207523"/>
          </a:xfrm>
          <a:prstGeom prst="rect">
            <a:avLst/>
          </a:prstGeom>
          <a:solidFill>
            <a:srgbClr val="F4E8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25K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97709" y="4141233"/>
            <a:ext cx="480111" cy="207523"/>
          </a:xfrm>
          <a:prstGeom prst="rect">
            <a:avLst/>
          </a:prstGeom>
          <a:solidFill>
            <a:srgbClr val="F4E8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25K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31305" y="4145631"/>
            <a:ext cx="480111" cy="207523"/>
          </a:xfrm>
          <a:prstGeom prst="rect">
            <a:avLst/>
          </a:prstGeom>
          <a:solidFill>
            <a:srgbClr val="F4E8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30K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11195" y="4141233"/>
            <a:ext cx="395608" cy="207523"/>
          </a:xfrm>
          <a:prstGeom prst="rect">
            <a:avLst/>
          </a:prstGeom>
          <a:solidFill>
            <a:srgbClr val="F4E8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rIns="60960" rtlCol="0" anchor="ctr"/>
          <a:lstStyle/>
          <a:p>
            <a:pPr algn="ctr"/>
            <a:r>
              <a:rPr lang="en-US" sz="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30K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39304" y="4215735"/>
            <a:ext cx="395608" cy="207523"/>
          </a:xfrm>
          <a:prstGeom prst="rect">
            <a:avLst/>
          </a:prstGeom>
          <a:solidFill>
            <a:srgbClr val="F4E8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rIns="60960" rtlCol="0" anchor="ctr"/>
          <a:lstStyle/>
          <a:p>
            <a:pPr algn="ctr"/>
            <a:r>
              <a:rPr lang="en-US" sz="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30K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7196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Band 5 Overlap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637" y="1587905"/>
            <a:ext cx="6400800" cy="48772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015037" y="3942627"/>
            <a:ext cx="395608" cy="207523"/>
          </a:xfrm>
          <a:prstGeom prst="rect">
            <a:avLst/>
          </a:prstGeom>
          <a:solidFill>
            <a:srgbClr val="F4E8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rIns="60960" rtlCol="0" anchor="ctr"/>
          <a:lstStyle/>
          <a:p>
            <a:pPr algn="ctr"/>
            <a:r>
              <a:rPr lang="en-US" sz="933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15K</a:t>
            </a:r>
            <a:endParaRPr lang="en-US" sz="2667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7708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667000" y="1366837"/>
            <a:ext cx="6858000" cy="5376603"/>
            <a:chOff x="2667000" y="1366837"/>
            <a:chExt cx="6858000" cy="53766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7000" y="1366837"/>
              <a:ext cx="6858000" cy="537660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2768600" y="1460500"/>
              <a:ext cx="1917700" cy="307777"/>
            </a:xfrm>
            <a:prstGeom prst="rect">
              <a:avLst/>
            </a:prstGeom>
            <a:solidFill>
              <a:srgbClr val="D1DDEF"/>
            </a:solidFill>
            <a:ln>
              <a:solidFill>
                <a:srgbClr val="D1DDE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</a:rPr>
                <a:t>Niagara River/Falls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Band 5 Overlap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36" y="153059"/>
            <a:ext cx="2286000" cy="1749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4028237" y="5405667"/>
            <a:ext cx="395608" cy="207523"/>
          </a:xfrm>
          <a:prstGeom prst="rect">
            <a:avLst/>
          </a:prstGeom>
          <a:solidFill>
            <a:srgbClr val="F4E8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rIns="60960" rtlCol="0" anchor="ctr"/>
          <a:lstStyle/>
          <a:p>
            <a:pPr algn="ctr"/>
            <a:r>
              <a:rPr lang="en-US" sz="933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15K</a:t>
            </a:r>
            <a:endParaRPr lang="en-US" sz="2667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7111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C657DD33-74A5-46FF-87DC-702489CC64DD}" vid="{C4CF7E2C-A930-4DFE-9432-DAC967E2A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 presentations template</Template>
  <TotalTime>1815</TotalTime>
  <Words>339</Words>
  <Application>Microsoft Office PowerPoint</Application>
  <PresentationFormat>Widescreen</PresentationFormat>
  <Paragraphs>65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USCHC WEND Report</vt:lpstr>
      <vt:lpstr>3 Low Risk Overlaps</vt:lpstr>
      <vt:lpstr>PowerPoint Presentation</vt:lpstr>
      <vt:lpstr>PowerPoint Presentation</vt:lpstr>
      <vt:lpstr>PowerPoint Presentation</vt:lpstr>
      <vt:lpstr>PowerPoint Presentation</vt:lpstr>
      <vt:lpstr>Band 4 Overlap</vt:lpstr>
      <vt:lpstr>Band 5 Overlap</vt:lpstr>
      <vt:lpstr>Band 5 Overlap</vt:lpstr>
      <vt:lpstr>Chart Advisory Committee (CAC) Meeting – 2/21/2019</vt:lpstr>
      <vt:lpstr>Chart Advisory Committee (CAC) Meeting – 2/21/2019</vt:lpstr>
      <vt:lpstr>Chart Advisory Committee (CAC) Meeting – 2/21/2019</vt:lpstr>
      <vt:lpstr>PowerPoint Presentation</vt:lpstr>
    </vt:vector>
  </TitlesOfParts>
  <Company>IHO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DTech</dc:creator>
  <cp:lastModifiedBy>John Nyberg</cp:lastModifiedBy>
  <cp:revision>143</cp:revision>
  <cp:lastPrinted>2017-10-13T08:19:11Z</cp:lastPrinted>
  <dcterms:created xsi:type="dcterms:W3CDTF">2017-10-09T13:46:17Z</dcterms:created>
  <dcterms:modified xsi:type="dcterms:W3CDTF">2019-02-26T17:28:54Z</dcterms:modified>
</cp:coreProperties>
</file>