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65" r:id="rId2"/>
    <p:sldId id="258" r:id="rId3"/>
    <p:sldId id="259" r:id="rId4"/>
    <p:sldId id="260" r:id="rId5"/>
    <p:sldId id="263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665557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38200" y="103596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Interrelation between </a:t>
            </a:r>
            <a:br>
              <a:rPr lang="de-DE" dirty="0" smtClean="0">
                <a:solidFill>
                  <a:schemeClr val="accent3"/>
                </a:solidFill>
              </a:rPr>
            </a:br>
            <a:r>
              <a:rPr lang="de-DE" dirty="0" smtClean="0">
                <a:solidFill>
                  <a:schemeClr val="accent3"/>
                </a:solidFill>
              </a:rPr>
              <a:t>IHO organs with </a:t>
            </a:r>
            <a:br>
              <a:rPr lang="de-DE" dirty="0" smtClean="0">
                <a:solidFill>
                  <a:schemeClr val="accent3"/>
                </a:solidFill>
              </a:rPr>
            </a:br>
            <a:r>
              <a:rPr lang="de-DE" dirty="0" smtClean="0">
                <a:solidFill>
                  <a:schemeClr val="accent3"/>
                </a:solidFill>
              </a:rPr>
              <a:t>special regard to the Council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(references to IHO basic documents are shortened for ease of reading 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83326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086850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4038600" y="6276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IHO Council, 1st Meeting, Monaco, 17 - 19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2462" y="521626"/>
            <a:ext cx="9918538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ASSEMBLY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36007" y="347495"/>
            <a:ext cx="5787" cy="54811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8183" y="5327759"/>
            <a:ext cx="247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Sovereign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8183" y="2630029"/>
            <a:ext cx="247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Administrative </a:t>
            </a:r>
            <a:br>
              <a:rPr lang="de-DE" dirty="0" smtClean="0"/>
            </a:br>
            <a:r>
              <a:rPr lang="de-DE" dirty="0" smtClean="0"/>
              <a:t>body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92461" y="5415775"/>
            <a:ext cx="9954228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M E M B E R   S T A T E 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30711" y="1561280"/>
            <a:ext cx="7955665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COUNCIL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499" y="475023"/>
            <a:ext cx="247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Principal Organ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69640" y="4013020"/>
            <a:ext cx="6990016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HSSC / IRCC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9640" y="2718721"/>
            <a:ext cx="6990016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SECRETARIAT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183" y="1459540"/>
            <a:ext cx="247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Coordinating </a:t>
            </a:r>
            <a:br>
              <a:rPr lang="de-DE" dirty="0" smtClean="0"/>
            </a:br>
            <a:r>
              <a:rPr lang="de-DE" dirty="0" smtClean="0"/>
              <a:t>Organ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8183" y="4060503"/>
            <a:ext cx="247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Subsidaries</a:t>
            </a:r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8986777" y="627612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878826-814C-4FD2-96B3-D147818A5C89}" type="slidenum">
              <a:rPr lang="en-US" sz="1200" smtClean="0">
                <a:solidFill>
                  <a:schemeClr val="accent6"/>
                </a:solidFill>
              </a:rPr>
              <a:pPr algn="r"/>
              <a:t>2</a:t>
            </a:fld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6097" y="4663076"/>
            <a:ext cx="11419839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M E M B E R   S T A T E 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21165" y="2668803"/>
            <a:ext cx="9069700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COUNCIL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3668" y="3553133"/>
            <a:ext cx="4267201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HSSC / IRCC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21169" y="3553133"/>
            <a:ext cx="4267201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SECRETARIAT</a:t>
            </a:r>
          </a:p>
        </p:txBody>
      </p:sp>
      <p:sp>
        <p:nvSpPr>
          <p:cNvPr id="2" name="Up-Down Arrow 1"/>
          <p:cNvSpPr/>
          <p:nvPr/>
        </p:nvSpPr>
        <p:spPr>
          <a:xfrm>
            <a:off x="6136566" y="1963462"/>
            <a:ext cx="238897" cy="5939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546098" y="36180"/>
            <a:ext cx="11419839" cy="18158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Decides</a:t>
            </a:r>
            <a:r>
              <a:rPr lang="de-DE" sz="1600" dirty="0" smtClean="0"/>
              <a:t> the overall policy, strategy and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Approves</a:t>
            </a:r>
            <a:r>
              <a:rPr lang="de-DE" sz="1600" dirty="0" smtClean="0"/>
              <a:t> the three year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Establishes</a:t>
            </a:r>
            <a:r>
              <a:rPr lang="de-DE" sz="1600" dirty="0" smtClean="0"/>
              <a:t> subsidiary bodies (i.e. HSSC, IRCC)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Considers</a:t>
            </a:r>
            <a:r>
              <a:rPr lang="de-DE" sz="1600" dirty="0" smtClean="0"/>
              <a:t> reports, observations, recommendations [...] of the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Decides</a:t>
            </a:r>
            <a:r>
              <a:rPr lang="de-DE" sz="1600" dirty="0" smtClean="0"/>
              <a:t> on proposals [...] of the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Delegate</a:t>
            </a:r>
            <a:r>
              <a:rPr lang="de-DE" sz="1600" dirty="0" smtClean="0"/>
              <a:t>, where appropriate and necessary, responsibilities to the Council 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8986777" y="627612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accent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39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897" y="10345"/>
            <a:ext cx="11419839" cy="18158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Decides</a:t>
            </a:r>
            <a:r>
              <a:rPr lang="de-DE" sz="1600" dirty="0" smtClean="0"/>
              <a:t> the overall policy, strategy and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Approves</a:t>
            </a:r>
            <a:r>
              <a:rPr lang="de-DE" sz="1600" dirty="0" smtClean="0"/>
              <a:t> the three year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Establishes</a:t>
            </a:r>
            <a:r>
              <a:rPr lang="de-DE" sz="1600" dirty="0" smtClean="0"/>
              <a:t> subsidiary bodies (i.e. HSSC, IRCC)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Considers</a:t>
            </a:r>
            <a:r>
              <a:rPr lang="de-DE" sz="1600" dirty="0" smtClean="0"/>
              <a:t> reports, observations, recommendations [...] of the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Decides</a:t>
            </a:r>
            <a:r>
              <a:rPr lang="de-DE" sz="1600" dirty="0" smtClean="0"/>
              <a:t> on proposals [...] of the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Delegate</a:t>
            </a:r>
            <a:r>
              <a:rPr lang="de-DE" sz="1600" dirty="0" smtClean="0"/>
              <a:t>, where appropriate and necessary, responsibilities to the Council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201" y="5642647"/>
            <a:ext cx="11419838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M E M B E R   S T A T E 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0201" y="2000630"/>
            <a:ext cx="11419838" cy="280076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/>
              <a:t>Exercise responsibilities delegated by the </a:t>
            </a:r>
            <a:r>
              <a:rPr lang="de-DE" sz="1600" u="sng" dirty="0" smtClean="0"/>
              <a:t>Assembly (</a:t>
            </a:r>
            <a:r>
              <a:rPr lang="de-DE" sz="1600" i="1" u="sng" dirty="0" smtClean="0"/>
              <a:t>permanent ones or on occasion</a:t>
            </a:r>
            <a:r>
              <a:rPr lang="de-DE" sz="1600" u="sng" dirty="0" smtClean="0"/>
              <a:t>)</a:t>
            </a:r>
            <a:endParaRPr lang="de-DE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/>
              <a:t>Drafts</a:t>
            </a:r>
            <a:r>
              <a:rPr lang="de-DE" sz="1600" dirty="0"/>
              <a:t> reports, observations, recommendations, proposals </a:t>
            </a:r>
            <a:br>
              <a:rPr lang="de-DE" sz="1600" dirty="0"/>
            </a:br>
            <a:r>
              <a:rPr lang="de-DE" sz="1600" dirty="0"/>
              <a:t>concerning the overall strategy and the work programme for the Assembly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Propose</a:t>
            </a:r>
            <a:r>
              <a:rPr lang="de-DE" sz="1600" dirty="0" smtClean="0"/>
              <a:t> to the Assembly the establishment of subsidiary organs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Process</a:t>
            </a:r>
            <a:r>
              <a:rPr lang="de-DE" sz="1600" dirty="0" smtClean="0"/>
              <a:t> draft agreeements between IHO and other organizations</a:t>
            </a:r>
            <a:endParaRPr lang="de-DE" sz="1600" dirty="0"/>
          </a:p>
          <a:p>
            <a:pPr algn="ctr"/>
            <a:r>
              <a:rPr lang="de-DE" sz="16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COUNCIL</a:t>
            </a:r>
          </a:p>
          <a:p>
            <a:r>
              <a:rPr lang="de-DE" sz="1600" u="sng" dirty="0"/>
              <a:t>Coordinate during </a:t>
            </a:r>
            <a:r>
              <a:rPr lang="de-DE" sz="1600" dirty="0" smtClean="0"/>
              <a:t>Inter-Assembly period </a:t>
            </a:r>
            <a:r>
              <a:rPr lang="de-DE" sz="1600" dirty="0"/>
              <a:t>the activities of the </a:t>
            </a:r>
            <a:r>
              <a:rPr lang="de-DE" sz="1600" dirty="0" smtClean="0"/>
              <a:t>IHO </a:t>
            </a:r>
            <a:r>
              <a:rPr lang="en-US" sz="1600" dirty="0" smtClean="0"/>
              <a:t>within the </a:t>
            </a:r>
            <a:r>
              <a:rPr lang="en-US" sz="1600" dirty="0"/>
              <a:t>framework of the strategy, work </a:t>
            </a:r>
            <a:r>
              <a:rPr lang="en-US" sz="1600" dirty="0" err="1"/>
              <a:t>programme</a:t>
            </a:r>
            <a:r>
              <a:rPr lang="en-US" sz="1600" dirty="0"/>
              <a:t> </a:t>
            </a:r>
            <a:r>
              <a:rPr lang="en-US" sz="1600" dirty="0" smtClean="0"/>
              <a:t>&amp; financial arr. 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/>
              <a:t>Review proposals of the Subsidiary </a:t>
            </a:r>
            <a:r>
              <a:rPr lang="de-DE" sz="1600" u="sng" dirty="0" smtClean="0"/>
              <a:t>organs</a:t>
            </a:r>
            <a:r>
              <a:rPr lang="de-DE" sz="1600" dirty="0" smtClean="0"/>
              <a:t> </a:t>
            </a:r>
            <a:r>
              <a:rPr lang="de-DE" sz="1600" dirty="0"/>
              <a:t>[i.e. </a:t>
            </a:r>
            <a:r>
              <a:rPr lang="de-DE" sz="1600" dirty="0" smtClean="0"/>
              <a:t>HSSC </a:t>
            </a:r>
            <a:r>
              <a:rPr lang="de-DE" sz="1600" dirty="0"/>
              <a:t>/ IRCC] and refer to: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/>
              <a:t>Assembly for decision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/>
              <a:t>Back to the subsidiary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/>
              <a:t>To member states for adoption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9360" y="5055646"/>
            <a:ext cx="4422138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HSSC / IRCC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5306" y="5068992"/>
            <a:ext cx="4368798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SECRETARIAT</a:t>
            </a:r>
          </a:p>
        </p:txBody>
      </p:sp>
      <p:sp>
        <p:nvSpPr>
          <p:cNvPr id="19" name="Up-Down Arrow 18"/>
          <p:cNvSpPr/>
          <p:nvPr/>
        </p:nvSpPr>
        <p:spPr>
          <a:xfrm>
            <a:off x="7832840" y="1616459"/>
            <a:ext cx="238897" cy="5939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Up-Down Arrow 19"/>
          <p:cNvSpPr/>
          <p:nvPr/>
        </p:nvSpPr>
        <p:spPr>
          <a:xfrm>
            <a:off x="4611972" y="4801396"/>
            <a:ext cx="238897" cy="5419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Up-Down Arrow 21"/>
          <p:cNvSpPr/>
          <p:nvPr/>
        </p:nvSpPr>
        <p:spPr>
          <a:xfrm>
            <a:off x="6890128" y="4801396"/>
            <a:ext cx="238897" cy="5512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Up-Down Arrow 23"/>
          <p:cNvSpPr/>
          <p:nvPr/>
        </p:nvSpPr>
        <p:spPr>
          <a:xfrm>
            <a:off x="5898369" y="4801397"/>
            <a:ext cx="238897" cy="8412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8986777" y="627612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accent6"/>
                </a:solidFill>
              </a:rPr>
              <a:t>4</a:t>
            </a:r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0267" y="5652066"/>
            <a:ext cx="11672746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M E M B E R   S T A T E 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14686" y="3259271"/>
            <a:ext cx="4258327" cy="184665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Report to the Council about their </a:t>
            </a:r>
            <a:r>
              <a:rPr lang="de-DE" sz="1600" dirty="0" smtClean="0"/>
              <a:t>activities </a:t>
            </a:r>
            <a:r>
              <a:rPr lang="de-DE" sz="1600" dirty="0"/>
              <a:t>according to the annual workplan and </a:t>
            </a:r>
            <a:r>
              <a:rPr lang="de-DE" sz="1600" dirty="0" smtClean="0"/>
              <a:t>submit </a:t>
            </a:r>
            <a:r>
              <a:rPr lang="de-DE" sz="1600" dirty="0"/>
              <a:t>proposals </a:t>
            </a:r>
          </a:p>
          <a:p>
            <a:pPr algn="ctr"/>
            <a:r>
              <a:rPr lang="de-DE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HSSC / IRCC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Administer the working groups and project teams according to the work </a:t>
            </a:r>
            <a:r>
              <a:rPr lang="de-DE" sz="1600" dirty="0" smtClean="0"/>
              <a:t>plan and assisted by the Secretariat</a:t>
            </a:r>
            <a:endParaRPr lang="de-DE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00267" y="3251408"/>
            <a:ext cx="6857060" cy="20928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Assists the Assembly and the Council according to the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Prepare financial, budget and other performance statements for the Assembly and the Council</a:t>
            </a:r>
          </a:p>
          <a:p>
            <a:pPr algn="ctr"/>
            <a:r>
              <a:rPr lang="de-DE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SECRETARIAT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Assist </a:t>
            </a:r>
            <a:r>
              <a:rPr lang="de-DE" sz="1600" dirty="0"/>
              <a:t>the subsidiaries according to their tasks given through the annual work </a:t>
            </a:r>
            <a:r>
              <a:rPr lang="de-DE" sz="1600" dirty="0" smtClean="0"/>
              <a:t>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Inform member states and seek their endorsement by circular letter on subjects arisen from the subsidiaries activities </a:t>
            </a:r>
            <a:endParaRPr lang="de-DE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93739" y="89979"/>
            <a:ext cx="11679275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ASSEMBLY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739" y="526019"/>
            <a:ext cx="11679275" cy="25545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Exercise responsibilities delegated by the Assembly </a:t>
            </a:r>
            <a:r>
              <a:rPr lang="de-DE" sz="1600" u="sng" dirty="0"/>
              <a:t>(</a:t>
            </a:r>
            <a:r>
              <a:rPr lang="de-DE" sz="1600" i="1" u="sng" dirty="0"/>
              <a:t>permanent ones or on occasion</a:t>
            </a:r>
            <a:r>
              <a:rPr lang="de-DE" sz="1600" u="sng" dirty="0" smtClean="0"/>
              <a:t>)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/>
              <a:t>Drafts </a:t>
            </a:r>
            <a:r>
              <a:rPr lang="de-DE" sz="1600" dirty="0"/>
              <a:t>reports, observations, recommendations, proposals concerning the overall strategy and the work programme for the </a:t>
            </a:r>
            <a:r>
              <a:rPr lang="de-DE" sz="1600" dirty="0" smtClean="0"/>
              <a:t>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Propose to the Assembly the establishment of subsidiary organs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Review draft agreeements between IHO and other organizations</a:t>
            </a:r>
          </a:p>
          <a:p>
            <a:pPr algn="ctr"/>
            <a:r>
              <a:rPr lang="de-DE" sz="16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Coordinate during </a:t>
            </a:r>
            <a:r>
              <a:rPr lang="de-DE" sz="1600" dirty="0" smtClean="0"/>
              <a:t>Inter-Assembly period the activities of the IHO </a:t>
            </a:r>
            <a:r>
              <a:rPr lang="en-US" sz="1600" dirty="0"/>
              <a:t>within the framework of the strategy, work </a:t>
            </a:r>
            <a:r>
              <a:rPr lang="en-US" sz="1600" dirty="0" err="1"/>
              <a:t>programme</a:t>
            </a:r>
            <a:r>
              <a:rPr lang="en-US" sz="1600" dirty="0"/>
              <a:t> &amp; financial arr. 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/>
              <a:t>Review proposals of the Subsidiary organs</a:t>
            </a:r>
            <a:r>
              <a:rPr lang="de-DE" sz="1600" dirty="0" smtClean="0"/>
              <a:t> (i.e. HSSC / IRCC) and refer to: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 smtClean="0"/>
              <a:t>Assembly for decision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 smtClean="0"/>
              <a:t>Back to the subsidiary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 smtClean="0"/>
              <a:t>To member states for adoption</a:t>
            </a:r>
            <a:endParaRPr lang="de-DE" sz="1600" dirty="0"/>
          </a:p>
        </p:txBody>
      </p:sp>
      <p:sp>
        <p:nvSpPr>
          <p:cNvPr id="7" name="Up-Down Arrow 6"/>
          <p:cNvSpPr/>
          <p:nvPr/>
        </p:nvSpPr>
        <p:spPr>
          <a:xfrm>
            <a:off x="6795335" y="2800697"/>
            <a:ext cx="238897" cy="5939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Up-Down Arrow 7"/>
          <p:cNvSpPr/>
          <p:nvPr/>
        </p:nvSpPr>
        <p:spPr>
          <a:xfrm>
            <a:off x="7957746" y="2794401"/>
            <a:ext cx="238897" cy="5939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Up-Down Arrow 8"/>
          <p:cNvSpPr/>
          <p:nvPr/>
        </p:nvSpPr>
        <p:spPr>
          <a:xfrm>
            <a:off x="4665646" y="5176046"/>
            <a:ext cx="238897" cy="66338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Up-Down Arrow 9"/>
          <p:cNvSpPr/>
          <p:nvPr/>
        </p:nvSpPr>
        <p:spPr>
          <a:xfrm>
            <a:off x="7436265" y="2760848"/>
            <a:ext cx="238897" cy="303774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Bent-Up Arrow 1"/>
          <p:cNvSpPr/>
          <p:nvPr/>
        </p:nvSpPr>
        <p:spPr>
          <a:xfrm rot="10800000">
            <a:off x="6871096" y="4844990"/>
            <a:ext cx="1147817" cy="789972"/>
          </a:xfrm>
          <a:prstGeom prst="bent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Up-Down Arrow 12"/>
          <p:cNvSpPr/>
          <p:nvPr/>
        </p:nvSpPr>
        <p:spPr>
          <a:xfrm rot="5400000">
            <a:off x="7401076" y="3661881"/>
            <a:ext cx="238897" cy="99677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19" name="Slide Number Placeholder 4"/>
          <p:cNvSpPr txBox="1">
            <a:spLocks/>
          </p:cNvSpPr>
          <p:nvPr/>
        </p:nvSpPr>
        <p:spPr>
          <a:xfrm>
            <a:off x="8986777" y="627612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accent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99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.potx" id="{996C151E-DDF5-433D-BDF4-FC87EF7E1DD7}" vid="{C1305183-9B04-4D2F-91CC-A7B01EA427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471</Words>
  <Application>Microsoft Office PowerPoint</Application>
  <PresentationFormat>Widescreen</PresentationFormat>
  <Paragraphs>74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Office Theme</vt:lpstr>
      <vt:lpstr>Interrelation between  IHO organs with  special regard to the Council</vt:lpstr>
      <vt:lpstr>PowerPoint Presentation</vt:lpstr>
      <vt:lpstr>PowerPoint Presentation</vt:lpstr>
      <vt:lpstr>PowerPoint Presentation</vt:lpstr>
      <vt:lpstr>PowerPoint Presentation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 forward</dc:title>
  <dc:creator>Mathias Jonas</dc:creator>
  <cp:lastModifiedBy>Mathias Jonas</cp:lastModifiedBy>
  <cp:revision>23</cp:revision>
  <cp:lastPrinted>2017-10-16T07:49:33Z</cp:lastPrinted>
  <dcterms:created xsi:type="dcterms:W3CDTF">2017-10-02T21:45:53Z</dcterms:created>
  <dcterms:modified xsi:type="dcterms:W3CDTF">2017-10-16T08:39:19Z</dcterms:modified>
</cp:coreProperties>
</file>