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2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744" r:id="rId4"/>
    <p:sldMasterId id="2147483772" r:id="rId5"/>
    <p:sldMasterId id="2147483757" r:id="rId6"/>
  </p:sldMasterIdLst>
  <p:notesMasterIdLst>
    <p:notesMasterId r:id="rId38"/>
  </p:notesMasterIdLst>
  <p:handoutMasterIdLst>
    <p:handoutMasterId r:id="rId39"/>
  </p:handoutMasterIdLst>
  <p:sldIdLst>
    <p:sldId id="259" r:id="rId7"/>
    <p:sldId id="296" r:id="rId8"/>
    <p:sldId id="300" r:id="rId9"/>
    <p:sldId id="301" r:id="rId10"/>
    <p:sldId id="265" r:id="rId11"/>
    <p:sldId id="264" r:id="rId12"/>
    <p:sldId id="266" r:id="rId13"/>
    <p:sldId id="271" r:id="rId14"/>
    <p:sldId id="267" r:id="rId15"/>
    <p:sldId id="272" r:id="rId16"/>
    <p:sldId id="268" r:id="rId17"/>
    <p:sldId id="273" r:id="rId18"/>
    <p:sldId id="269" r:id="rId19"/>
    <p:sldId id="285" r:id="rId20"/>
    <p:sldId id="270" r:id="rId21"/>
    <p:sldId id="286" r:id="rId22"/>
    <p:sldId id="274" r:id="rId23"/>
    <p:sldId id="287" r:id="rId24"/>
    <p:sldId id="275" r:id="rId25"/>
    <p:sldId id="288" r:id="rId26"/>
    <p:sldId id="276" r:id="rId27"/>
    <p:sldId id="289" r:id="rId28"/>
    <p:sldId id="277" r:id="rId29"/>
    <p:sldId id="290" r:id="rId30"/>
    <p:sldId id="278" r:id="rId31"/>
    <p:sldId id="291" r:id="rId32"/>
    <p:sldId id="298" r:id="rId33"/>
    <p:sldId id="294" r:id="rId34"/>
    <p:sldId id="280" r:id="rId35"/>
    <p:sldId id="297" r:id="rId36"/>
    <p:sldId id="283" r:id="rId37"/>
  </p:sldIdLst>
  <p:sldSz cx="9144000" cy="6858000" type="screen4x3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1973"/>
    <a:srgbClr val="1A2792"/>
    <a:srgbClr val="266E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63754" autoAdjust="0"/>
  </p:normalViewPr>
  <p:slideViewPr>
    <p:cSldViewPr>
      <p:cViewPr varScale="1">
        <p:scale>
          <a:sx n="67" d="100"/>
          <a:sy n="67" d="100"/>
        </p:scale>
        <p:origin x="1485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0" d="100"/>
          <a:sy n="40" d="100"/>
        </p:scale>
        <p:origin x="2366" y="5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../embeddings/oleObject2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/>
              <a:t>Growth</a:t>
            </a:r>
            <a:r>
              <a:rPr lang="en-US" sz="1800" baseline="0"/>
              <a:t> in Global Offshore </a:t>
            </a:r>
            <a:r>
              <a:rPr lang="en-US" sz="1800"/>
              <a:t>Wind Generation </a:t>
            </a:r>
          </a:p>
        </c:rich>
      </c:tx>
      <c:layout>
        <c:manualLayout>
          <c:xMode val="edge"/>
          <c:yMode val="edge"/>
          <c:x val="0.10375290854600622"/>
          <c:y val="6.94443392893196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6768288371999064E-2"/>
          <c:y val="0.31034829528264463"/>
          <c:w val="0.86795785316782981"/>
          <c:h val="0.42382337850403901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val>
            <c:numRef>
              <c:f>Sheet1!$B$3:$P$3</c:f>
              <c:numCache>
                <c:formatCode>General</c:formatCode>
                <c:ptCount val="15"/>
                <c:pt idx="0">
                  <c:v>0.9</c:v>
                </c:pt>
                <c:pt idx="7">
                  <c:v>7.1</c:v>
                </c:pt>
                <c:pt idx="14">
                  <c:v>39.9</c:v>
                </c:pt>
              </c:numCache>
            </c:numRef>
          </c:val>
          <c:smooth val="1"/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Sheet1!$A$3</c15:sqref>
                        </c15:formulaRef>
                      </c:ext>
                    </c:extLst>
                    <c:strCache>
                      <c:ptCount val="1"/>
                      <c:pt idx="0">
                        <c:v>GW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Sheet1!$B$2:$P$2</c15:sqref>
                        </c15:formulaRef>
                      </c:ext>
                    </c:extLst>
                    <c:numCache>
                      <c:formatCode>0</c:formatCode>
                      <c:ptCount val="15"/>
                      <c:pt idx="0">
                        <c:v>2006</c:v>
                      </c:pt>
                      <c:pt idx="1">
                        <c:v>2007</c:v>
                      </c:pt>
                      <c:pt idx="2">
                        <c:v>2008</c:v>
                      </c:pt>
                      <c:pt idx="3">
                        <c:v>2009</c:v>
                      </c:pt>
                      <c:pt idx="4">
                        <c:v>2010</c:v>
                      </c:pt>
                      <c:pt idx="5">
                        <c:v>2011</c:v>
                      </c:pt>
                      <c:pt idx="6">
                        <c:v>2012</c:v>
                      </c:pt>
                      <c:pt idx="7">
                        <c:v>2013</c:v>
                      </c:pt>
                      <c:pt idx="8">
                        <c:v>2014</c:v>
                      </c:pt>
                      <c:pt idx="9">
                        <c:v>2015</c:v>
                      </c:pt>
                      <c:pt idx="10">
                        <c:v>2016</c:v>
                      </c:pt>
                      <c:pt idx="11">
                        <c:v>2017</c:v>
                      </c:pt>
                      <c:pt idx="12">
                        <c:v>2018</c:v>
                      </c:pt>
                      <c:pt idx="13">
                        <c:v>2019</c:v>
                      </c:pt>
                      <c:pt idx="14">
                        <c:v>2020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0-EC07-4C0C-A125-B55BBB1144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4489128"/>
        <c:axId val="324482464"/>
      </c:lineChart>
      <c:catAx>
        <c:axId val="324489128"/>
        <c:scaling>
          <c:orientation val="minMax"/>
        </c:scaling>
        <c:delete val="1"/>
        <c:axPos val="b"/>
        <c:numFmt formatCode="yyyy" sourceLinked="0"/>
        <c:majorTickMark val="none"/>
        <c:minorTickMark val="none"/>
        <c:tickLblPos val="nextTo"/>
        <c:crossAx val="324482464"/>
        <c:crosses val="autoZero"/>
        <c:auto val="0"/>
        <c:lblAlgn val="ctr"/>
        <c:lblOffset val="100"/>
        <c:noMultiLvlLbl val="0"/>
      </c:catAx>
      <c:valAx>
        <c:axId val="324482464"/>
        <c:scaling>
          <c:orientation val="minMax"/>
          <c:max val="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4489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span"/>
    <c:showDLblsOverMax val="0"/>
  </c:chart>
  <c:spPr>
    <a:solidFill>
      <a:schemeClr val="accent1">
        <a:lumMod val="40000"/>
        <a:lumOff val="60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>
      <a:outerShdw blurRad="50800" dist="38100" dir="5400000" algn="t" rotWithShape="0">
        <a:prstClr val="black">
          <a:alpha val="40000"/>
        </a:prstClr>
      </a:outerShdw>
    </a:effectLst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/>
              <a:t>Growth</a:t>
            </a:r>
            <a:r>
              <a:rPr lang="en-US" sz="1800" baseline="0"/>
              <a:t> in Global Offshore </a:t>
            </a:r>
            <a:r>
              <a:rPr lang="en-US" sz="1800"/>
              <a:t>Wind Generation </a:t>
            </a:r>
          </a:p>
        </c:rich>
      </c:tx>
      <c:layout>
        <c:manualLayout>
          <c:xMode val="edge"/>
          <c:yMode val="edge"/>
          <c:x val="0.10375290854600622"/>
          <c:y val="6.94443392893196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6768288371999064E-2"/>
          <c:y val="0.31034829528264463"/>
          <c:w val="0.86795785316782981"/>
          <c:h val="0.42382337850403901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val>
            <c:numRef>
              <c:f>Sheet1!$B$3:$P$3</c:f>
              <c:numCache>
                <c:formatCode>General</c:formatCode>
                <c:ptCount val="15"/>
                <c:pt idx="0">
                  <c:v>0.9</c:v>
                </c:pt>
                <c:pt idx="7">
                  <c:v>7.1</c:v>
                </c:pt>
                <c:pt idx="14">
                  <c:v>39.9</c:v>
                </c:pt>
              </c:numCache>
            </c:numRef>
          </c:val>
          <c:smooth val="1"/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Sheet1!$A$3</c15:sqref>
                        </c15:formulaRef>
                      </c:ext>
                    </c:extLst>
                    <c:strCache>
                      <c:ptCount val="1"/>
                      <c:pt idx="0">
                        <c:v>GW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Sheet1!$B$2:$P$2</c15:sqref>
                        </c15:formulaRef>
                      </c:ext>
                    </c:extLst>
                    <c:numCache>
                      <c:formatCode>0</c:formatCode>
                      <c:ptCount val="15"/>
                      <c:pt idx="0">
                        <c:v>2006</c:v>
                      </c:pt>
                      <c:pt idx="1">
                        <c:v>2007</c:v>
                      </c:pt>
                      <c:pt idx="2">
                        <c:v>2008</c:v>
                      </c:pt>
                      <c:pt idx="3">
                        <c:v>2009</c:v>
                      </c:pt>
                      <c:pt idx="4">
                        <c:v>2010</c:v>
                      </c:pt>
                      <c:pt idx="5">
                        <c:v>2011</c:v>
                      </c:pt>
                      <c:pt idx="6">
                        <c:v>2012</c:v>
                      </c:pt>
                      <c:pt idx="7">
                        <c:v>2013</c:v>
                      </c:pt>
                      <c:pt idx="8">
                        <c:v>2014</c:v>
                      </c:pt>
                      <c:pt idx="9">
                        <c:v>2015</c:v>
                      </c:pt>
                      <c:pt idx="10">
                        <c:v>2016</c:v>
                      </c:pt>
                      <c:pt idx="11">
                        <c:v>2017</c:v>
                      </c:pt>
                      <c:pt idx="12">
                        <c:v>2018</c:v>
                      </c:pt>
                      <c:pt idx="13">
                        <c:v>2019</c:v>
                      </c:pt>
                      <c:pt idx="14">
                        <c:v>2020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0-9112-42B7-BD98-06D7AF8251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4489128"/>
        <c:axId val="324482464"/>
      </c:lineChart>
      <c:catAx>
        <c:axId val="324489128"/>
        <c:scaling>
          <c:orientation val="minMax"/>
        </c:scaling>
        <c:delete val="1"/>
        <c:axPos val="b"/>
        <c:numFmt formatCode="yyyy" sourceLinked="0"/>
        <c:majorTickMark val="none"/>
        <c:minorTickMark val="none"/>
        <c:tickLblPos val="nextTo"/>
        <c:crossAx val="324482464"/>
        <c:crosses val="autoZero"/>
        <c:auto val="0"/>
        <c:lblAlgn val="ctr"/>
        <c:lblOffset val="100"/>
        <c:noMultiLvlLbl val="0"/>
      </c:catAx>
      <c:valAx>
        <c:axId val="324482464"/>
        <c:scaling>
          <c:orientation val="minMax"/>
          <c:max val="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4489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span"/>
    <c:showDLblsOverMax val="0"/>
  </c:chart>
  <c:spPr>
    <a:solidFill>
      <a:schemeClr val="accent1">
        <a:lumMod val="40000"/>
        <a:lumOff val="60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>
      <a:outerShdw blurRad="50800" dist="38100" dir="5400000" algn="t" rotWithShape="0">
        <a:prstClr val="black">
          <a:alpha val="40000"/>
        </a:prstClr>
      </a:outerShdw>
    </a:effectLst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994D43-F14F-4B61-AAEF-D42721F9DC46}" type="datetimeFigureOut">
              <a:rPr lang="en-GB" smtClean="0"/>
              <a:t>17/10/2017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5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28585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FAC242-C466-495E-A8D8-5B219DD68D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26512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65965F-46C9-4FA8-9786-426A2753F503}" type="datetimeFigureOut">
              <a:rPr lang="en-US" smtClean="0"/>
              <a:pPr/>
              <a:t>10/17/2017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1A7007-A200-4625-857B-C1B607EDA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A7007-A200-4625-857B-C1B607EDAC3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7524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/>
              <a:t> 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A7007-A200-4625-857B-C1B607EDAC3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2000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A7007-A200-4625-857B-C1B607EDAC3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9094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A7007-A200-4625-857B-C1B607EDAC3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1541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A7007-A200-4625-857B-C1B607EDAC3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5655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A7007-A200-4625-857B-C1B607EDAC3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2573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A7007-A200-4625-857B-C1B607EDAC37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031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/>
              <a:t>) 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A7007-A200-4625-857B-C1B607EDAC37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4141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A7007-A200-4625-857B-C1B607EDAC37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1527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/>
              <a:t> 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A7007-A200-4625-857B-C1B607EDAC37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1645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A7007-A200-4625-857B-C1B607EDAC37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1543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A7007-A200-4625-857B-C1B607EDAC3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7576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A7007-A200-4625-857B-C1B607EDAC37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4604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A7007-A200-4625-857B-C1B607EDAC37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8334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A7007-A200-4625-857B-C1B607EDAC37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6006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A7007-A200-4625-857B-C1B607EDAC37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7511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A7007-A200-4625-857B-C1B607EDAC37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94259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A7007-A200-4625-857B-C1B607EDAC37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61361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A7007-A200-4625-857B-C1B607EDAC37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74844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A7007-A200-4625-857B-C1B607EDAC37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05586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A7007-A200-4625-857B-C1B607EDAC37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22234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A7007-A200-4625-857B-C1B607EDAC37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1895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baseline="0" dirty="0"/>
          </a:p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A7007-A200-4625-857B-C1B607EDAC3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40316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A7007-A200-4625-857B-C1B607EDAC37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5109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A7007-A200-4625-857B-C1B607EDAC37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7744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A7007-A200-4625-857B-C1B607EDAC3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9622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A7007-A200-4625-857B-C1B607EDAC3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3477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A7007-A200-4625-857B-C1B607EDAC3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5202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A7007-A200-4625-857B-C1B607EDAC3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0171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/>
              <a:t> 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A7007-A200-4625-857B-C1B607EDAC3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7596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A7007-A200-4625-857B-C1B607EDAC3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091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8000" y="2132856"/>
            <a:ext cx="7633648" cy="2084543"/>
          </a:xfrm>
          <a:prstGeom prst="rect">
            <a:avLst/>
          </a:prstGeom>
          <a:ln>
            <a:noFill/>
          </a:ln>
        </p:spPr>
        <p:txBody>
          <a:bodyPr lIns="0" tIns="0" rIns="0" bIns="0" anchor="t">
            <a:noAutofit/>
          </a:bodyPr>
          <a:lstStyle>
            <a:lvl1pPr algn="l">
              <a:defRPr sz="45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8000" y="5445224"/>
            <a:ext cx="7633648" cy="914400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2000" b="0" i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5" descr="GIB_377_AW-RGB.wm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000" y="302400"/>
            <a:ext cx="1803448" cy="604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rgbClr val="211973"/>
          </a:solidFill>
        </p:spPr>
        <p:txBody>
          <a:bodyPr/>
          <a:lstStyle>
            <a:lvl1pPr marL="540000" algn="l">
              <a:defRPr>
                <a:solidFill>
                  <a:schemeClr val="bg1"/>
                </a:solidFill>
              </a:defRPr>
            </a:lvl1pPr>
          </a:lstStyle>
          <a:p>
            <a:fld id="{E051598E-9D06-4046-8EF2-7702044C4E8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899592" y="6309320"/>
            <a:ext cx="7704000" cy="5486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3087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899592" y="6309320"/>
            <a:ext cx="7704856" cy="54868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0282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989E6-A086-40F7-9826-3AB2C79F9D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29893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989E6-A086-40F7-9826-3AB2C79F9D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51093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989E6-A086-40F7-9826-3AB2C79F9D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88219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989E6-A086-40F7-9826-3AB2C79F9D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1717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989E6-A086-40F7-9826-3AB2C79F9D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43512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989E6-A086-40F7-9826-3AB2C79F9D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27056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989E6-A086-40F7-9826-3AB2C79F9D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16198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989E6-A086-40F7-9826-3AB2C79F9D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7959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7006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989E6-A086-40F7-9826-3AB2C79F9D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28663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989E6-A086-40F7-9826-3AB2C79F9D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14203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989E6-A086-40F7-9826-3AB2C79F9D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14384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6BBE1-02FE-4A1B-9423-FAC3D0D336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43496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6BBE1-02FE-4A1B-9423-FAC3D0D336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67754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6BBE1-02FE-4A1B-9423-FAC3D0D336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82032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6BBE1-02FE-4A1B-9423-FAC3D0D336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13216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6BBE1-02FE-4A1B-9423-FAC3D0D336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75501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6BBE1-02FE-4A1B-9423-FAC3D0D336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26190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6BBE1-02FE-4A1B-9423-FAC3D0D336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9073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(1 line)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592" y="1340768"/>
            <a:ext cx="8028000" cy="198899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ctr">
              <a:defRPr sz="4400" baseline="0">
                <a:solidFill>
                  <a:srgbClr val="211973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71028" y="5085184"/>
            <a:ext cx="8028000" cy="34719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ctr">
              <a:spcBef>
                <a:spcPts val="1200"/>
              </a:spcBef>
              <a:defRPr sz="1800" b="0">
                <a:solidFill>
                  <a:srgbClr val="211973"/>
                </a:solidFill>
                <a:latin typeface="+mn-lt"/>
              </a:defRPr>
            </a:lvl1pPr>
          </a:lstStyle>
          <a:p>
            <a:r>
              <a:rPr lang="en-GB" sz="2000" dirty="0"/>
              <a:t>Submitted by the United Kingdom of Great Britain and Northern Ireland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rgbClr val="211973"/>
          </a:solidFill>
        </p:spPr>
        <p:txBody>
          <a:bodyPr/>
          <a:lstStyle>
            <a:lvl1pPr marL="540000" algn="l">
              <a:defRPr>
                <a:solidFill>
                  <a:schemeClr val="bg1"/>
                </a:solidFill>
              </a:defRPr>
            </a:lvl1pPr>
          </a:lstStyle>
          <a:p>
            <a:fld id="{E051598E-9D06-4046-8EF2-7702044C4E8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899592" y="6309320"/>
            <a:ext cx="7704000" cy="5486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10" name="Picture 9" descr="GIB_377_AW-RGB.wm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001" y="302398"/>
            <a:ext cx="1567281" cy="525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6BBE1-02FE-4A1B-9423-FAC3D0D336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12813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6BBE1-02FE-4A1B-9423-FAC3D0D336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12651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6BBE1-02FE-4A1B-9423-FAC3D0D336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81954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6BBE1-02FE-4A1B-9423-FAC3D0D336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8867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2 lines)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rgbClr val="211973"/>
          </a:solidFill>
        </p:spPr>
        <p:txBody>
          <a:bodyPr/>
          <a:lstStyle>
            <a:lvl1pPr marL="540000" algn="l">
              <a:defRPr>
                <a:solidFill>
                  <a:schemeClr val="bg1"/>
                </a:solidFill>
              </a:defRPr>
            </a:lvl1pPr>
          </a:lstStyle>
          <a:p>
            <a:fld id="{E051598E-9D06-4046-8EF2-7702044C4E8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899592" y="6309320"/>
            <a:ext cx="7704856" cy="5486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9" name="Picture 8" descr="GIB_377_AW-RGB.wm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001" y="302398"/>
            <a:ext cx="1567281" cy="525600"/>
          </a:xfrm>
          <a:prstGeom prst="rect">
            <a:avLst/>
          </a:prstGeom>
        </p:spPr>
      </p:pic>
      <p:pic>
        <p:nvPicPr>
          <p:cNvPr id="8" name="Picture 10" descr="AMDOUBT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64288" y="3429000"/>
            <a:ext cx="956854" cy="2318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558000" y="1393670"/>
            <a:ext cx="756314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sz="3600" dirty="0">
                <a:solidFill>
                  <a:srgbClr val="211973"/>
                </a:solidFill>
                <a:latin typeface="+mj-lt"/>
              </a:rPr>
              <a:t>What’s changed since 2009?</a:t>
            </a:r>
            <a:br>
              <a:rPr lang="en-GB" sz="3600" dirty="0">
                <a:solidFill>
                  <a:srgbClr val="211973"/>
                </a:solidFill>
                <a:latin typeface="+mj-lt"/>
              </a:rPr>
            </a:br>
            <a:br>
              <a:rPr lang="en-GB" sz="3600" dirty="0">
                <a:solidFill>
                  <a:srgbClr val="211973"/>
                </a:solidFill>
                <a:latin typeface="+mj-lt"/>
              </a:rPr>
            </a:br>
            <a:r>
              <a:rPr lang="en-GB" sz="3600" dirty="0">
                <a:solidFill>
                  <a:srgbClr val="211973"/>
                </a:solidFill>
                <a:latin typeface="+mj-lt"/>
              </a:rPr>
              <a:t>What the Strategic Plan needs to do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1 line) and Two Co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58000" y="1133999"/>
            <a:ext cx="8028000" cy="6480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>
                <a:latin typeface="+mj-lt"/>
              </a:defRPr>
            </a:lvl1pPr>
          </a:lstStyle>
          <a:p>
            <a:r>
              <a:rPr lang="en-GB" dirty="0"/>
              <a:t>What’s changed since 2009?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rgbClr val="211973"/>
          </a:solidFill>
        </p:spPr>
        <p:txBody>
          <a:bodyPr/>
          <a:lstStyle>
            <a:lvl1pPr marL="540000" algn="l">
              <a:defRPr>
                <a:solidFill>
                  <a:schemeClr val="bg1"/>
                </a:solidFill>
              </a:defRPr>
            </a:lvl1pPr>
          </a:lstStyle>
          <a:p>
            <a:fld id="{E051598E-9D06-4046-8EF2-7702044C4E8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899592" y="6309320"/>
            <a:ext cx="7704856" cy="5486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10" name="Picture 9" descr="GIB_377_AW-RGB.wm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001" y="302398"/>
            <a:ext cx="1567281" cy="525600"/>
          </a:xfrm>
          <a:prstGeom prst="rect">
            <a:avLst/>
          </a:prstGeom>
        </p:spPr>
      </p:pic>
      <p:pic>
        <p:nvPicPr>
          <p:cNvPr id="9" name="Picture 10" descr="AMDOUBT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48264" y="3128659"/>
            <a:ext cx="956854" cy="2318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755576" y="2276872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+mn-lt"/>
              </a:rPr>
              <a:t>ENC coverage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+mn-lt"/>
              </a:rPr>
              <a:t>ECDIS use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+mn-lt"/>
              </a:rPr>
              <a:t>S-100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+mn-lt"/>
              </a:rPr>
              <a:t>E-navigation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+mn-lt"/>
              </a:rPr>
              <a:t>Technological advances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+mn-lt"/>
              </a:rPr>
              <a:t>Environmental concerns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+mn-lt"/>
              </a:rPr>
              <a:t>MSDI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+mn-lt"/>
              </a:rPr>
              <a:t>Maritime trade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+mn-lt"/>
              </a:rPr>
              <a:t>Blue growth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+mn-lt"/>
              </a:rPr>
              <a:t>Economy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(2 lines) and Two Co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000" y="1368000"/>
            <a:ext cx="8028000" cy="1188000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8000" y="2628000"/>
            <a:ext cx="3924000" cy="3564000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 baseline="0">
                <a:solidFill>
                  <a:srgbClr val="211973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000" y="2628000"/>
            <a:ext cx="3924000" cy="3564000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 baseline="0">
                <a:solidFill>
                  <a:srgbClr val="211973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rgbClr val="211973"/>
          </a:solidFill>
        </p:spPr>
        <p:txBody>
          <a:bodyPr/>
          <a:lstStyle>
            <a:lvl1pPr marL="540000" algn="l">
              <a:defRPr>
                <a:solidFill>
                  <a:schemeClr val="bg1"/>
                </a:solidFill>
              </a:defRPr>
            </a:lvl1pPr>
          </a:lstStyle>
          <a:p>
            <a:fld id="{E051598E-9D06-4046-8EF2-7702044C4E8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899592" y="6309320"/>
            <a:ext cx="7704856" cy="5486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10" name="Picture 9" descr="GIB_377_AW-RGB.wm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001" y="302398"/>
            <a:ext cx="1567281" cy="525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000" y="1367999"/>
            <a:ext cx="8028000" cy="478800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1200"/>
              </a:spcBef>
              <a:defRPr>
                <a:solidFill>
                  <a:srgbClr val="211973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rgbClr val="211973"/>
          </a:solidFill>
        </p:spPr>
        <p:txBody>
          <a:bodyPr/>
          <a:lstStyle>
            <a:lvl1pPr marL="540000" algn="l">
              <a:defRPr>
                <a:solidFill>
                  <a:schemeClr val="bg1"/>
                </a:solidFill>
              </a:defRPr>
            </a:lvl1pPr>
          </a:lstStyle>
          <a:p>
            <a:fld id="{E051598E-9D06-4046-8EF2-7702044C4E8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899592" y="6309320"/>
            <a:ext cx="7704000" cy="5486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6" name="Picture 5" descr="GIB_377_AW-RGB.wm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001" y="302398"/>
            <a:ext cx="1567281" cy="525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000" y="1368000"/>
            <a:ext cx="3077896" cy="670396"/>
          </a:xfrm>
          <a:prstGeom prst="rect">
            <a:avLst/>
          </a:prstGeom>
        </p:spPr>
        <p:txBody>
          <a:bodyPr anchor="t" anchorCtr="0"/>
          <a:lstStyle>
            <a:lvl1pPr algn="l">
              <a:defRPr sz="2000" b="0" i="0" spc="0" baseline="0">
                <a:solidFill>
                  <a:srgbClr val="211973"/>
                </a:solidFill>
                <a:latin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9912" y="1368001"/>
            <a:ext cx="4799138" cy="4788000"/>
          </a:xfrm>
          <a:prstGeom prst="rect">
            <a:avLst/>
          </a:prstGeom>
        </p:spPr>
        <p:txBody>
          <a:bodyPr/>
          <a:lstStyle>
            <a:lvl1pPr>
              <a:defRPr sz="2000" baseline="0">
                <a:solidFill>
                  <a:srgbClr val="211973"/>
                </a:solidFill>
              </a:defRPr>
            </a:lvl1pPr>
            <a:lvl2pPr>
              <a:defRPr sz="1800" baseline="0"/>
            </a:lvl2pPr>
            <a:lvl3pPr>
              <a:defRPr sz="1800" baseline="0"/>
            </a:lvl3pPr>
            <a:lvl4pPr>
              <a:defRPr sz="1600" baseline="0"/>
            </a:lvl4pPr>
            <a:lvl5pPr>
              <a:defRPr sz="1600" baseline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8000" y="2132856"/>
            <a:ext cx="3077896" cy="4032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rgbClr val="211973"/>
          </a:solidFill>
        </p:spPr>
        <p:txBody>
          <a:bodyPr/>
          <a:lstStyle>
            <a:lvl1pPr marL="540000" algn="l">
              <a:defRPr>
                <a:solidFill>
                  <a:schemeClr val="bg1"/>
                </a:solidFill>
              </a:defRPr>
            </a:lvl1pPr>
          </a:lstStyle>
          <a:p>
            <a:fld id="{E051598E-9D06-4046-8EF2-7702044C4E8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899592" y="6309320"/>
            <a:ext cx="7704000" cy="5486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10" name="Picture 9" descr="GIB_377_AW-RGB.wm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001" y="302398"/>
            <a:ext cx="1567281" cy="525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188000"/>
            <a:ext cx="9144000" cy="5670000"/>
          </a:xfrm>
          <a:prstGeom prst="rect">
            <a:avLst/>
          </a:prstGeom>
          <a:solidFill>
            <a:srgbClr val="21197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8000" y="1800000"/>
            <a:ext cx="8028000" cy="43776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3600" b="0" i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309320"/>
            <a:ext cx="9144000" cy="548680"/>
          </a:xfrm>
          <a:prstGeom prst="rect">
            <a:avLst/>
          </a:prstGeom>
          <a:noFill/>
        </p:spPr>
        <p:txBody>
          <a:bodyPr/>
          <a:lstStyle>
            <a:lvl1pPr marL="540000" algn="l">
              <a:defRPr>
                <a:solidFill>
                  <a:schemeClr val="bg1"/>
                </a:solidFill>
              </a:defRPr>
            </a:lvl1pPr>
          </a:lstStyle>
          <a:p>
            <a:fld id="{E051598E-9D06-4046-8EF2-7702044C4E8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899592" y="6309320"/>
            <a:ext cx="7704000" cy="5486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8" name="Picture 7" descr="GIB_377_AW-RGB.wm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001" y="302398"/>
            <a:ext cx="1567281" cy="5256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IB_377_AW-RGB.wmf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000" y="302400"/>
            <a:ext cx="1803448" cy="6048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1188000"/>
            <a:ext cx="9144000" cy="5670000"/>
          </a:xfrm>
          <a:prstGeom prst="rect">
            <a:avLst/>
          </a:prstGeom>
          <a:solidFill>
            <a:srgbClr val="21197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71" r:id="rId2"/>
    <p:sldLayoutId id="2147483746" r:id="rId3"/>
    <p:sldLayoutId id="2147483754" r:id="rId4"/>
    <p:sldLayoutId id="2147483755" r:id="rId5"/>
    <p:sldLayoutId id="2147483748" r:id="rId6"/>
    <p:sldLayoutId id="2147483756" r:id="rId7"/>
    <p:sldLayoutId id="2147483752" r:id="rId8"/>
    <p:sldLayoutId id="2147483747" r:id="rId9"/>
    <p:sldLayoutId id="2147483751" r:id="rId10"/>
    <p:sldLayoutId id="2147483770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spc="-150" baseline="0">
          <a:solidFill>
            <a:srgbClr val="21197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buFont typeface="Arial" pitchFamily="34" charset="0"/>
        <a:buNone/>
        <a:defRPr sz="2000" b="0" i="0" kern="1200" baseline="0">
          <a:solidFill>
            <a:srgbClr val="211973"/>
          </a:solidFill>
          <a:latin typeface="Arial" pitchFamily="34" charset="0"/>
          <a:ea typeface="+mn-ea"/>
          <a:cs typeface="+mn-cs"/>
        </a:defRPr>
      </a:lvl1pPr>
      <a:lvl2pPr marL="0" indent="0" algn="l" defTabSz="914400" rtl="0" eaLnBrk="1" latinLnBrk="0" hangingPunct="1">
        <a:spcBef>
          <a:spcPts val="600"/>
        </a:spcBef>
        <a:buFontTx/>
        <a:buNone/>
        <a:defRPr sz="1800" kern="1200" baseline="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216000" indent="-216000" algn="l" defTabSz="914400" rtl="0" eaLnBrk="1" latinLnBrk="0" hangingPunct="1">
        <a:spcBef>
          <a:spcPts val="600"/>
        </a:spcBef>
        <a:buFont typeface="Arial" pitchFamily="34" charset="0"/>
        <a:buChar char="•"/>
        <a:defRPr sz="1800" kern="1200" baseline="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900000" indent="-288000" algn="l" defTabSz="914400" rtl="0" eaLnBrk="1" latinLnBrk="0" hangingPunct="1">
        <a:spcBef>
          <a:spcPts val="600"/>
        </a:spcBef>
        <a:buFont typeface="Arial" pitchFamily="34" charset="0"/>
        <a:buChar char="–"/>
        <a:defRPr sz="1600" kern="1200" baseline="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900000" indent="-288000" algn="l" defTabSz="914400" rtl="0" eaLnBrk="1" latinLnBrk="0" hangingPunct="1">
        <a:spcBef>
          <a:spcPct val="20000"/>
        </a:spcBef>
        <a:buFont typeface="+mj-lt"/>
        <a:buAutoNum type="arabicPeriod"/>
        <a:defRPr sz="1600" kern="1200" baseline="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7989E6-A086-40F7-9826-3AB2C79F9D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7091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6BBE1-02FE-4A1B-9423-FAC3D0D336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8776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chart" Target="../charts/char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2060848"/>
            <a:ext cx="8568952" cy="3024336"/>
          </a:xfrm>
        </p:spPr>
        <p:txBody>
          <a:bodyPr/>
          <a:lstStyle/>
          <a:p>
            <a:pPr algn="ctr"/>
            <a:r>
              <a:rPr lang="en-GB" sz="3600" dirty="0"/>
              <a:t>IHO Council  – October 2017</a:t>
            </a:r>
            <a:br>
              <a:rPr lang="en-GB" dirty="0"/>
            </a:br>
            <a:br>
              <a:rPr lang="en-GB" sz="1800" dirty="0"/>
            </a:br>
            <a:r>
              <a:rPr lang="en-GB" dirty="0"/>
              <a:t>Review of IHO Strategic Plan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504" y="4869160"/>
            <a:ext cx="8784976" cy="432048"/>
          </a:xfrm>
        </p:spPr>
        <p:txBody>
          <a:bodyPr>
            <a:noAutofit/>
          </a:bodyPr>
          <a:lstStyle/>
          <a:p>
            <a:pPr algn="ctr"/>
            <a:r>
              <a:rPr lang="en-GB" dirty="0"/>
              <a:t>Submitted by the United Kingdom of Great Britain and Northern Ireland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39752" y="1415918"/>
            <a:ext cx="4248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solidFill>
                  <a:schemeClr val="bg1"/>
                </a:solidFill>
              </a:rPr>
              <a:t>ECDIS Adoption</a:t>
            </a:r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539552" y="2062249"/>
            <a:ext cx="8054280" cy="4503953"/>
            <a:chOff x="1588135" y="1063943"/>
            <a:chExt cx="6827838" cy="3992562"/>
          </a:xfrm>
        </p:grpSpPr>
        <p:pic>
          <p:nvPicPr>
            <p:cNvPr id="6" name="Picture 1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8135" y="1063943"/>
              <a:ext cx="6827838" cy="3992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/>
            <p:cNvSpPr/>
            <p:nvPr/>
          </p:nvSpPr>
          <p:spPr bwMode="auto">
            <a:xfrm>
              <a:off x="1704023" y="4491355"/>
              <a:ext cx="1828800" cy="479425"/>
            </a:xfrm>
            <a:prstGeom prst="rect">
              <a:avLst/>
            </a:prstGeom>
            <a:solidFill>
              <a:srgbClr val="012B55"/>
            </a:solidFill>
            <a:ln w="3175">
              <a:noFill/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 eaLnBrk="1" hangingPunct="1">
                <a:defRPr/>
              </a:pPr>
              <a:endParaRPr lang="en-GB" sz="1100" dirty="0">
                <a:solidFill>
                  <a:schemeClr val="bg2"/>
                </a:solidFill>
                <a:latin typeface="+mn-lt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1854835" y="2622868"/>
              <a:ext cx="1755775" cy="192088"/>
            </a:xfrm>
            <a:prstGeom prst="rect">
              <a:avLst/>
            </a:prstGeom>
            <a:solidFill>
              <a:srgbClr val="012B55"/>
            </a:solidFill>
            <a:ln w="3175">
              <a:noFill/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 eaLnBrk="1" hangingPunct="1">
                <a:defRPr/>
              </a:pPr>
              <a:endParaRPr lang="en-GB" sz="1100" dirty="0">
                <a:solidFill>
                  <a:schemeClr val="bg2"/>
                </a:solidFill>
                <a:latin typeface="+mn-lt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1854835" y="2248218"/>
              <a:ext cx="1755775" cy="192088"/>
            </a:xfrm>
            <a:prstGeom prst="rect">
              <a:avLst/>
            </a:prstGeom>
            <a:solidFill>
              <a:srgbClr val="012B55"/>
            </a:solidFill>
            <a:ln w="3175">
              <a:noFill/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 eaLnBrk="1" hangingPunct="1">
                <a:defRPr/>
              </a:pPr>
              <a:endParaRPr lang="en-GB" sz="1100" dirty="0">
                <a:solidFill>
                  <a:schemeClr val="bg2"/>
                </a:solidFill>
                <a:latin typeface="+mn-lt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1854835" y="2997518"/>
              <a:ext cx="1755775" cy="193675"/>
            </a:xfrm>
            <a:prstGeom prst="rect">
              <a:avLst/>
            </a:prstGeom>
            <a:solidFill>
              <a:srgbClr val="012B55"/>
            </a:solidFill>
            <a:ln w="3175">
              <a:noFill/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 eaLnBrk="1" hangingPunct="1">
                <a:defRPr/>
              </a:pPr>
              <a:endParaRPr lang="en-GB" sz="1100" dirty="0">
                <a:solidFill>
                  <a:schemeClr val="bg2"/>
                </a:solidFill>
                <a:latin typeface="+mn-lt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1854835" y="3364230"/>
              <a:ext cx="1755775" cy="192087"/>
            </a:xfrm>
            <a:prstGeom prst="rect">
              <a:avLst/>
            </a:prstGeom>
            <a:solidFill>
              <a:srgbClr val="012B55"/>
            </a:solidFill>
            <a:ln w="3175">
              <a:noFill/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 eaLnBrk="1" hangingPunct="1">
                <a:defRPr/>
              </a:pPr>
              <a:endParaRPr lang="en-GB" sz="1100" dirty="0">
                <a:solidFill>
                  <a:schemeClr val="bg2"/>
                </a:solidFill>
                <a:latin typeface="+mn-lt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1854835" y="3740467"/>
              <a:ext cx="1755775" cy="192088"/>
            </a:xfrm>
            <a:prstGeom prst="rect">
              <a:avLst/>
            </a:prstGeom>
            <a:solidFill>
              <a:srgbClr val="012B55"/>
            </a:solidFill>
            <a:ln w="3175">
              <a:noFill/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 eaLnBrk="1" hangingPunct="1">
                <a:defRPr/>
              </a:pPr>
              <a:endParaRPr lang="en-GB" sz="1100" dirty="0">
                <a:solidFill>
                  <a:schemeClr val="bg2"/>
                </a:solidFill>
                <a:latin typeface="+mn-lt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1854835" y="4115117"/>
              <a:ext cx="1755775" cy="192088"/>
            </a:xfrm>
            <a:prstGeom prst="rect">
              <a:avLst/>
            </a:prstGeom>
            <a:solidFill>
              <a:srgbClr val="012B55"/>
            </a:solidFill>
            <a:ln w="3175">
              <a:noFill/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 eaLnBrk="1" hangingPunct="1">
                <a:defRPr/>
              </a:pPr>
              <a:endParaRPr lang="en-GB" sz="1100" dirty="0">
                <a:solidFill>
                  <a:schemeClr val="bg2"/>
                </a:solidFill>
                <a:latin typeface="+mn-lt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1704023" y="1871981"/>
              <a:ext cx="1754187" cy="193675"/>
            </a:xfrm>
            <a:prstGeom prst="rect">
              <a:avLst/>
            </a:prstGeom>
            <a:solidFill>
              <a:srgbClr val="012B55"/>
            </a:solidFill>
            <a:ln w="3175">
              <a:noFill/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 eaLnBrk="1" hangingPunct="1">
                <a:defRPr/>
              </a:pPr>
              <a:endParaRPr lang="en-GB" sz="1100" dirty="0">
                <a:solidFill>
                  <a:schemeClr val="bg2"/>
                </a:solidFill>
                <a:latin typeface="+mn-lt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1710373" y="1506856"/>
              <a:ext cx="908050" cy="192087"/>
            </a:xfrm>
            <a:prstGeom prst="rect">
              <a:avLst/>
            </a:prstGeom>
            <a:solidFill>
              <a:srgbClr val="012B55"/>
            </a:solidFill>
            <a:ln w="3175">
              <a:noFill/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 eaLnBrk="1" hangingPunct="1">
                <a:defRPr/>
              </a:pPr>
              <a:endParaRPr lang="en-GB" sz="1100" dirty="0">
                <a:solidFill>
                  <a:schemeClr val="bg2"/>
                </a:solidFill>
                <a:latin typeface="+mn-lt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1824673" y="1130618"/>
              <a:ext cx="908050" cy="193675"/>
            </a:xfrm>
            <a:prstGeom prst="rect">
              <a:avLst/>
            </a:prstGeom>
            <a:solidFill>
              <a:srgbClr val="012B55"/>
            </a:solidFill>
            <a:ln w="3175">
              <a:noFill/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 eaLnBrk="1" hangingPunct="1">
                <a:defRPr/>
              </a:pPr>
              <a:endParaRPr lang="en-GB" sz="1100" dirty="0">
                <a:solidFill>
                  <a:schemeClr val="bg2"/>
                </a:solidFill>
                <a:latin typeface="+mn-lt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3167698" y="1514793"/>
              <a:ext cx="327025" cy="193675"/>
            </a:xfrm>
            <a:prstGeom prst="rect">
              <a:avLst/>
            </a:prstGeom>
            <a:solidFill>
              <a:srgbClr val="012B55"/>
            </a:solidFill>
            <a:ln w="3175">
              <a:noFill/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 eaLnBrk="1" hangingPunct="1">
                <a:defRPr/>
              </a:pPr>
              <a:endParaRPr lang="en-GB" sz="1100" dirty="0">
                <a:solidFill>
                  <a:schemeClr val="bg2"/>
                </a:solidFill>
                <a:latin typeface="+mn-lt"/>
              </a:endParaRPr>
            </a:p>
          </p:txBody>
        </p:sp>
      </p:grpSp>
      <p:sp>
        <p:nvSpPr>
          <p:cNvPr id="19" name="Content Placeholder 2"/>
          <p:cNvSpPr txBox="1">
            <a:spLocks/>
          </p:cNvSpPr>
          <p:nvPr/>
        </p:nvSpPr>
        <p:spPr>
          <a:xfrm>
            <a:off x="251520" y="2554131"/>
            <a:ext cx="4098639" cy="1170014"/>
          </a:xfrm>
          <a:prstGeom prst="rect">
            <a:avLst/>
          </a:prstGeom>
          <a:solidFill>
            <a:srgbClr val="E63C38">
              <a:alpha val="81961"/>
            </a:srgbClr>
          </a:solidFill>
        </p:spPr>
        <p:txBody>
          <a:bodyPr/>
          <a:lstStyle>
            <a:lvl1pPr marL="0" indent="0" algn="l" defTabSz="914400" rtl="0" eaLnBrk="1" latinLnBrk="0" hangingPunct="1">
              <a:spcBef>
                <a:spcPts val="1200"/>
              </a:spcBef>
              <a:buFont typeface="Arial" pitchFamily="34" charset="0"/>
              <a:buNone/>
              <a:defRPr sz="2000" b="0" i="0" kern="1200" baseline="0">
                <a:solidFill>
                  <a:srgbClr val="211973"/>
                </a:solidFill>
                <a:latin typeface="Arial" pitchFamily="34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600"/>
              </a:spcBef>
              <a:buFontTx/>
              <a:buNone/>
              <a:defRPr sz="18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216000" indent="-216000" algn="l" defTabSz="914400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900000" indent="-288000" algn="l" defTabSz="914400" rtl="0" eaLnBrk="1" latinLnBrk="0" hangingPunct="1">
              <a:spcBef>
                <a:spcPts val="600"/>
              </a:spcBef>
              <a:buFont typeface="Arial" pitchFamily="34" charset="0"/>
              <a:buChar char="–"/>
              <a:defRPr sz="16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900000" indent="-288000" algn="l" defTabSz="914400" rtl="0" eaLnBrk="1" latinLnBrk="0" hangingPunct="1">
              <a:spcBef>
                <a:spcPct val="20000"/>
              </a:spcBef>
              <a:buFont typeface="+mj-lt"/>
              <a:buAutoNum type="arabicPeriod"/>
              <a:defRPr sz="16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>
                <a:solidFill>
                  <a:schemeClr val="bg1"/>
                </a:solidFill>
              </a:rPr>
              <a:t>2009 No mandatory carriage</a:t>
            </a:r>
          </a:p>
          <a:p>
            <a:r>
              <a:rPr lang="en-GB" b="1" dirty="0">
                <a:solidFill>
                  <a:schemeClr val="bg1"/>
                </a:solidFill>
              </a:rPr>
              <a:t>2012 Mandatory carriage started</a:t>
            </a:r>
          </a:p>
          <a:p>
            <a:endParaRPr lang="en-GB" dirty="0"/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4507659" y="2554130"/>
            <a:ext cx="4374205" cy="1170015"/>
          </a:xfrm>
          <a:prstGeom prst="rect">
            <a:avLst/>
          </a:prstGeom>
          <a:solidFill>
            <a:schemeClr val="accent2">
              <a:alpha val="9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000" b="1" dirty="0">
                <a:solidFill>
                  <a:schemeClr val="bg1"/>
                </a:solidFill>
              </a:rPr>
              <a:t>2017 ECDIS adopted by over half of internationally trading fleet.</a:t>
            </a: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676256" y="4114478"/>
            <a:ext cx="7568153" cy="2053297"/>
          </a:xfrm>
          <a:prstGeom prst="rect">
            <a:avLst/>
          </a:prstGeom>
          <a:solidFill>
            <a:schemeClr val="accent6">
              <a:lumMod val="50000"/>
              <a:alpha val="9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b="1" dirty="0">
                <a:solidFill>
                  <a:schemeClr val="bg1"/>
                </a:solidFill>
              </a:rPr>
              <a:t>So what?</a:t>
            </a:r>
          </a:p>
          <a:p>
            <a:r>
              <a:rPr lang="en-GB" sz="2000" b="1" dirty="0" err="1">
                <a:solidFill>
                  <a:schemeClr val="bg1"/>
                </a:solidFill>
              </a:rPr>
              <a:t>ECDIS</a:t>
            </a:r>
            <a:r>
              <a:rPr lang="en-GB" sz="2000" b="1" dirty="0">
                <a:solidFill>
                  <a:schemeClr val="bg1"/>
                </a:solidFill>
              </a:rPr>
              <a:t> and </a:t>
            </a:r>
            <a:r>
              <a:rPr lang="en-GB" sz="2000" b="1" dirty="0" err="1">
                <a:solidFill>
                  <a:schemeClr val="bg1"/>
                </a:solidFill>
              </a:rPr>
              <a:t>ENC</a:t>
            </a:r>
            <a:r>
              <a:rPr lang="en-GB" sz="2000" b="1" dirty="0">
                <a:solidFill>
                  <a:schemeClr val="bg1"/>
                </a:solidFill>
              </a:rPr>
              <a:t> use is now more significant that paper charts. </a:t>
            </a:r>
          </a:p>
          <a:p>
            <a:r>
              <a:rPr lang="en-GB" sz="2000" b="1" dirty="0">
                <a:solidFill>
                  <a:schemeClr val="bg1"/>
                </a:solidFill>
              </a:rPr>
              <a:t>Still need to improve user experience of </a:t>
            </a:r>
            <a:r>
              <a:rPr lang="en-GB" sz="2000" b="1" dirty="0" err="1">
                <a:solidFill>
                  <a:schemeClr val="bg1"/>
                </a:solidFill>
              </a:rPr>
              <a:t>ECDIS</a:t>
            </a:r>
            <a:r>
              <a:rPr lang="en-GB" sz="2000" b="1" dirty="0">
                <a:solidFill>
                  <a:schemeClr val="bg1"/>
                </a:solidFill>
              </a:rPr>
              <a:t>.</a:t>
            </a:r>
          </a:p>
          <a:p>
            <a:r>
              <a:rPr lang="en-GB" sz="2000" b="1" dirty="0">
                <a:solidFill>
                  <a:schemeClr val="bg1"/>
                </a:solidFill>
              </a:rPr>
              <a:t>What opportunities for </a:t>
            </a:r>
            <a:r>
              <a:rPr lang="en-GB" sz="2000" b="1" dirty="0" err="1">
                <a:solidFill>
                  <a:schemeClr val="bg1"/>
                </a:solidFill>
              </a:rPr>
              <a:t>IHO</a:t>
            </a:r>
            <a:r>
              <a:rPr lang="en-GB" sz="2000" b="1" dirty="0">
                <a:solidFill>
                  <a:schemeClr val="bg1"/>
                </a:solidFill>
              </a:rPr>
              <a:t> direction does this provide?</a:t>
            </a:r>
          </a:p>
        </p:txBody>
      </p:sp>
    </p:spTree>
    <p:extLst>
      <p:ext uri="{BB962C8B-B14F-4D97-AF65-F5344CB8AC3E}">
        <p14:creationId xmlns:p14="http://schemas.microsoft.com/office/powerpoint/2010/main" val="13180554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ho.int/iho_pubs/standard/Cover_S-100WE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1241560"/>
            <a:ext cx="4001616" cy="5481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11560" y="1484784"/>
            <a:ext cx="14157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S-100</a:t>
            </a:r>
          </a:p>
        </p:txBody>
      </p:sp>
    </p:spTree>
    <p:extLst>
      <p:ext uri="{BB962C8B-B14F-4D97-AF65-F5344CB8AC3E}">
        <p14:creationId xmlns:p14="http://schemas.microsoft.com/office/powerpoint/2010/main" val="20324490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ho.int/iho_pubs/standard/Cover_S-100WE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1340768"/>
            <a:ext cx="3929190" cy="5382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11560" y="1484784"/>
            <a:ext cx="14157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S-100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61212" y="2472104"/>
            <a:ext cx="4290186" cy="1172920"/>
          </a:xfrm>
          <a:prstGeom prst="rect">
            <a:avLst/>
          </a:prstGeom>
          <a:solidFill>
            <a:schemeClr val="accent2">
              <a:alpha val="90000"/>
            </a:schemeClr>
          </a:solidFill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ts val="1200"/>
              </a:spcBef>
              <a:buFont typeface="Arial" pitchFamily="34" charset="0"/>
              <a:buNone/>
              <a:defRPr sz="2000" b="0" i="0" kern="1200" baseline="0">
                <a:solidFill>
                  <a:srgbClr val="211973"/>
                </a:solidFill>
                <a:latin typeface="Arial" pitchFamily="34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600"/>
              </a:spcBef>
              <a:buFontTx/>
              <a:buNone/>
              <a:defRPr sz="18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216000" indent="-216000" algn="l" defTabSz="914400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900000" indent="-288000" algn="l" defTabSz="914400" rtl="0" eaLnBrk="1" latinLnBrk="0" hangingPunct="1">
              <a:spcBef>
                <a:spcPts val="600"/>
              </a:spcBef>
              <a:buFont typeface="Arial" pitchFamily="34" charset="0"/>
              <a:buChar char="–"/>
              <a:defRPr sz="16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900000" indent="-288000" algn="l" defTabSz="914400" rtl="0" eaLnBrk="1" latinLnBrk="0" hangingPunct="1">
              <a:spcBef>
                <a:spcPct val="20000"/>
              </a:spcBef>
              <a:buFont typeface="+mj-lt"/>
              <a:buAutoNum type="arabicPeriod"/>
              <a:defRPr sz="16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>
                <a:solidFill>
                  <a:schemeClr val="bg1"/>
                </a:solidFill>
              </a:rPr>
              <a:t>2017 S-100 edition 3.0.0 </a:t>
            </a:r>
          </a:p>
          <a:p>
            <a:r>
              <a:rPr lang="en-GB" b="1" dirty="0">
                <a:solidFill>
                  <a:schemeClr val="bg1"/>
                </a:solidFill>
              </a:rPr>
              <a:t>2017 S-101 edition 1.0.0 expected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75330" y="2467016"/>
            <a:ext cx="4104456" cy="1178008"/>
          </a:xfrm>
          <a:prstGeom prst="rect">
            <a:avLst/>
          </a:prstGeom>
          <a:solidFill>
            <a:srgbClr val="E63C38">
              <a:alpha val="81961"/>
            </a:srgbClr>
          </a:solidFill>
        </p:spPr>
        <p:txBody>
          <a:bodyPr/>
          <a:lstStyle>
            <a:lvl1pPr marL="0" indent="0" algn="l" defTabSz="914400" rtl="0" eaLnBrk="1" latinLnBrk="0" hangingPunct="1">
              <a:spcBef>
                <a:spcPts val="1200"/>
              </a:spcBef>
              <a:buFont typeface="Arial" pitchFamily="34" charset="0"/>
              <a:buNone/>
              <a:defRPr sz="2000" b="0" i="0" kern="1200" baseline="0">
                <a:solidFill>
                  <a:srgbClr val="211973"/>
                </a:solidFill>
                <a:latin typeface="Arial" pitchFamily="34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600"/>
              </a:spcBef>
              <a:buFontTx/>
              <a:buNone/>
              <a:defRPr sz="18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216000" indent="-216000" algn="l" defTabSz="914400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900000" indent="-288000" algn="l" defTabSz="914400" rtl="0" eaLnBrk="1" latinLnBrk="0" hangingPunct="1">
              <a:spcBef>
                <a:spcPts val="600"/>
              </a:spcBef>
              <a:buFont typeface="Arial" pitchFamily="34" charset="0"/>
              <a:buChar char="–"/>
              <a:defRPr sz="16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900000" indent="-288000" algn="l" defTabSz="914400" rtl="0" eaLnBrk="1" latinLnBrk="0" hangingPunct="1">
              <a:spcBef>
                <a:spcPct val="20000"/>
              </a:spcBef>
              <a:buFont typeface="+mj-lt"/>
              <a:buAutoNum type="arabicPeriod"/>
              <a:defRPr sz="16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>
                <a:solidFill>
                  <a:schemeClr val="bg1"/>
                </a:solidFill>
              </a:rPr>
              <a:t>2009 S-100 under development</a:t>
            </a:r>
          </a:p>
          <a:p>
            <a:r>
              <a:rPr lang="en-GB" b="1" dirty="0">
                <a:solidFill>
                  <a:schemeClr val="bg1"/>
                </a:solidFill>
              </a:rPr>
              <a:t>2010 S-100 edition 1.0.0</a:t>
            </a:r>
          </a:p>
          <a:p>
            <a:r>
              <a:rPr lang="en-GB" b="1" dirty="0">
                <a:solidFill>
                  <a:schemeClr val="bg1"/>
                </a:solidFill>
              </a:rPr>
              <a:t> </a:t>
            </a:r>
          </a:p>
          <a:p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98068" y="4149080"/>
            <a:ext cx="8126288" cy="1981146"/>
          </a:xfrm>
          <a:prstGeom prst="rect">
            <a:avLst/>
          </a:prstGeom>
          <a:solidFill>
            <a:schemeClr val="accent6">
              <a:lumMod val="50000"/>
              <a:alpha val="9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b="1" dirty="0">
                <a:solidFill>
                  <a:schemeClr val="bg1"/>
                </a:solidFill>
              </a:rPr>
              <a:t>So what?</a:t>
            </a:r>
          </a:p>
          <a:p>
            <a:r>
              <a:rPr lang="en-GB" sz="2000" b="1" dirty="0">
                <a:solidFill>
                  <a:schemeClr val="bg1"/>
                </a:solidFill>
              </a:rPr>
              <a:t>S-100 is now a significant part of the </a:t>
            </a:r>
            <a:r>
              <a:rPr lang="en-GB" sz="2000" b="1" dirty="0" err="1">
                <a:solidFill>
                  <a:schemeClr val="bg1"/>
                </a:solidFill>
              </a:rPr>
              <a:t>IHO’s</a:t>
            </a:r>
            <a:r>
              <a:rPr lang="en-GB" sz="2000" b="1" dirty="0">
                <a:solidFill>
                  <a:schemeClr val="bg1"/>
                </a:solidFill>
              </a:rPr>
              <a:t> work. </a:t>
            </a:r>
          </a:p>
          <a:p>
            <a:r>
              <a:rPr lang="en-GB" sz="2000" b="1" dirty="0">
                <a:solidFill>
                  <a:schemeClr val="bg1"/>
                </a:solidFill>
              </a:rPr>
              <a:t>S-101 implementation plan.</a:t>
            </a:r>
          </a:p>
          <a:p>
            <a:r>
              <a:rPr lang="en-GB" sz="2000" b="1" dirty="0">
                <a:solidFill>
                  <a:schemeClr val="bg1"/>
                </a:solidFill>
              </a:rPr>
              <a:t>Need focus on interoperability of S-10x product standards. 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49034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3528" y="1484784"/>
            <a:ext cx="27494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E-navigation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15" t="35314" r="67767"/>
          <a:stretch/>
        </p:blipFill>
        <p:spPr>
          <a:xfrm>
            <a:off x="323528" y="2131115"/>
            <a:ext cx="3310326" cy="13136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3848" y="2787957"/>
            <a:ext cx="1976472" cy="18654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8023" y="4149079"/>
            <a:ext cx="2134257" cy="16561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3294" y="5043786"/>
            <a:ext cx="1906207" cy="163601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7504" y="3397508"/>
            <a:ext cx="11256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2009-12</a:t>
            </a:r>
          </a:p>
        </p:txBody>
      </p:sp>
      <p:sp>
        <p:nvSpPr>
          <p:cNvPr id="9" name="Rectangle 8"/>
          <p:cNvSpPr/>
          <p:nvPr/>
        </p:nvSpPr>
        <p:spPr>
          <a:xfrm>
            <a:off x="2294842" y="4292635"/>
            <a:ext cx="11256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2012-15</a:t>
            </a:r>
          </a:p>
        </p:txBody>
      </p:sp>
      <p:sp>
        <p:nvSpPr>
          <p:cNvPr id="10" name="Rectangle 9"/>
          <p:cNvSpPr/>
          <p:nvPr/>
        </p:nvSpPr>
        <p:spPr>
          <a:xfrm>
            <a:off x="3899727" y="5461681"/>
            <a:ext cx="11256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2012-15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044830" y="6279687"/>
            <a:ext cx="11256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2015-18</a:t>
            </a:r>
          </a:p>
        </p:txBody>
      </p:sp>
    </p:spTree>
    <p:extLst>
      <p:ext uri="{BB962C8B-B14F-4D97-AF65-F5344CB8AC3E}">
        <p14:creationId xmlns:p14="http://schemas.microsoft.com/office/powerpoint/2010/main" val="29633436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3528" y="1484784"/>
            <a:ext cx="27494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E-navigation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15" t="35314" r="67767"/>
          <a:stretch/>
        </p:blipFill>
        <p:spPr>
          <a:xfrm>
            <a:off x="323528" y="2131115"/>
            <a:ext cx="3310326" cy="13136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3848" y="2787957"/>
            <a:ext cx="1976472" cy="18654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8023" y="4149079"/>
            <a:ext cx="2134257" cy="16561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3294" y="5043786"/>
            <a:ext cx="1906207" cy="1636011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275330" y="2467016"/>
            <a:ext cx="4104456" cy="1898088"/>
          </a:xfrm>
          <a:prstGeom prst="rect">
            <a:avLst/>
          </a:prstGeom>
          <a:solidFill>
            <a:srgbClr val="E63C38">
              <a:alpha val="81961"/>
            </a:srgbClr>
          </a:solidFill>
        </p:spPr>
        <p:txBody>
          <a:bodyPr/>
          <a:lstStyle>
            <a:lvl1pPr marL="0" indent="0" algn="l" defTabSz="914400" rtl="0" eaLnBrk="1" latinLnBrk="0" hangingPunct="1">
              <a:spcBef>
                <a:spcPts val="1200"/>
              </a:spcBef>
              <a:buFont typeface="Arial" pitchFamily="34" charset="0"/>
              <a:buNone/>
              <a:defRPr sz="2000" b="0" i="0" kern="1200" baseline="0">
                <a:solidFill>
                  <a:srgbClr val="211973"/>
                </a:solidFill>
                <a:latin typeface="Arial" pitchFamily="34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600"/>
              </a:spcBef>
              <a:buFontTx/>
              <a:buNone/>
              <a:defRPr sz="18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216000" indent="-216000" algn="l" defTabSz="914400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900000" indent="-288000" algn="l" defTabSz="914400" rtl="0" eaLnBrk="1" latinLnBrk="0" hangingPunct="1">
              <a:spcBef>
                <a:spcPts val="600"/>
              </a:spcBef>
              <a:buFont typeface="Arial" pitchFamily="34" charset="0"/>
              <a:buChar char="–"/>
              <a:defRPr sz="16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900000" indent="-288000" algn="l" defTabSz="914400" rtl="0" eaLnBrk="1" latinLnBrk="0" hangingPunct="1">
              <a:spcBef>
                <a:spcPct val="20000"/>
              </a:spcBef>
              <a:buFont typeface="+mj-lt"/>
              <a:buAutoNum type="arabicPeriod"/>
              <a:defRPr sz="16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>
                <a:solidFill>
                  <a:schemeClr val="bg1"/>
                </a:solidFill>
              </a:rPr>
              <a:t>2009-12 </a:t>
            </a:r>
            <a:r>
              <a:rPr lang="en-GB" b="1" dirty="0" err="1">
                <a:solidFill>
                  <a:schemeClr val="bg1"/>
                </a:solidFill>
              </a:rPr>
              <a:t>EfficienSea</a:t>
            </a:r>
            <a:r>
              <a:rPr lang="en-GB" b="1" dirty="0">
                <a:solidFill>
                  <a:schemeClr val="bg1"/>
                </a:solidFill>
              </a:rPr>
              <a:t> project</a:t>
            </a:r>
          </a:p>
          <a:p>
            <a:r>
              <a:rPr lang="en-GB" b="1" dirty="0">
                <a:solidFill>
                  <a:schemeClr val="bg1"/>
                </a:solidFill>
              </a:rPr>
              <a:t>2010-15 </a:t>
            </a:r>
            <a:r>
              <a:rPr lang="en-GB" b="1" dirty="0" err="1">
                <a:solidFill>
                  <a:schemeClr val="bg1"/>
                </a:solidFill>
              </a:rPr>
              <a:t>MonaLisa</a:t>
            </a:r>
            <a:r>
              <a:rPr lang="en-GB" b="1" dirty="0">
                <a:solidFill>
                  <a:schemeClr val="bg1"/>
                </a:solidFill>
              </a:rPr>
              <a:t> projects</a:t>
            </a:r>
          </a:p>
          <a:p>
            <a:r>
              <a:rPr lang="en-GB" b="1" dirty="0">
                <a:solidFill>
                  <a:schemeClr val="bg1"/>
                </a:solidFill>
              </a:rPr>
              <a:t>2012-15 ACCSEAS project</a:t>
            </a:r>
          </a:p>
          <a:p>
            <a:r>
              <a:rPr lang="en-GB" b="1" dirty="0">
                <a:solidFill>
                  <a:schemeClr val="bg1"/>
                </a:solidFill>
              </a:rPr>
              <a:t>2015-18 EfficienSea2.0 </a:t>
            </a:r>
          </a:p>
          <a:p>
            <a:endParaRPr lang="en-GB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644008" y="2467016"/>
            <a:ext cx="4202667" cy="1898088"/>
          </a:xfrm>
          <a:prstGeom prst="rect">
            <a:avLst/>
          </a:prstGeom>
          <a:solidFill>
            <a:schemeClr val="accent2">
              <a:alpha val="9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>
                <a:solidFill>
                  <a:schemeClr val="bg1"/>
                </a:solidFill>
              </a:rPr>
              <a:t>2014 e-</a:t>
            </a:r>
            <a:r>
              <a:rPr lang="en-GB" sz="2000" dirty="0" err="1">
                <a:solidFill>
                  <a:schemeClr val="bg1"/>
                </a:solidFill>
              </a:rPr>
              <a:t>nav</a:t>
            </a:r>
            <a:r>
              <a:rPr lang="en-GB" sz="2000" dirty="0">
                <a:solidFill>
                  <a:schemeClr val="bg1"/>
                </a:solidFill>
              </a:rPr>
              <a:t> SIP approved.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bg1"/>
                </a:solidFill>
              </a:rPr>
              <a:t>e-navigation language includes MSPs, CMDS and HGDM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91108" y="4653391"/>
            <a:ext cx="8185348" cy="1830554"/>
          </a:xfrm>
          <a:prstGeom prst="rect">
            <a:avLst/>
          </a:prstGeom>
          <a:solidFill>
            <a:schemeClr val="accent6">
              <a:lumMod val="50000"/>
              <a:alpha val="9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b="1" dirty="0">
                <a:solidFill>
                  <a:schemeClr val="bg1"/>
                </a:solidFill>
              </a:rPr>
              <a:t>So what?</a:t>
            </a:r>
          </a:p>
          <a:p>
            <a:r>
              <a:rPr lang="en-GB" sz="2000" b="1" dirty="0">
                <a:solidFill>
                  <a:schemeClr val="bg1"/>
                </a:solidFill>
              </a:rPr>
              <a:t>S-100 is now a significant part of the </a:t>
            </a:r>
            <a:r>
              <a:rPr lang="en-GB" sz="2000" b="1" dirty="0" err="1">
                <a:solidFill>
                  <a:schemeClr val="bg1"/>
                </a:solidFill>
              </a:rPr>
              <a:t>IHO’s</a:t>
            </a:r>
            <a:r>
              <a:rPr lang="en-GB" sz="2000" b="1" dirty="0">
                <a:solidFill>
                  <a:schemeClr val="bg1"/>
                </a:solidFill>
              </a:rPr>
              <a:t> work. </a:t>
            </a:r>
          </a:p>
          <a:p>
            <a:r>
              <a:rPr lang="en-GB" sz="2000" b="1" dirty="0">
                <a:solidFill>
                  <a:schemeClr val="bg1"/>
                </a:solidFill>
              </a:rPr>
              <a:t>S-101 implementation plan contributes to e-navigation.</a:t>
            </a:r>
          </a:p>
          <a:p>
            <a:r>
              <a:rPr lang="en-GB" sz="2000" b="1" dirty="0">
                <a:solidFill>
                  <a:schemeClr val="bg1"/>
                </a:solidFill>
              </a:rPr>
              <a:t>Need focus on interoperability of S-10x product standards</a:t>
            </a:r>
            <a:r>
              <a:rPr lang="en-GB" sz="2400" b="1" dirty="0">
                <a:solidFill>
                  <a:schemeClr val="bg1"/>
                </a:solidFill>
              </a:rPr>
              <a:t>. 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80226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5576" y="2492896"/>
            <a:ext cx="7488832" cy="264654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1520" y="1484784"/>
            <a:ext cx="50835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Technological advances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4149080"/>
            <a:ext cx="3500918" cy="2450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012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5576" y="2492896"/>
            <a:ext cx="7488832" cy="264654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1520" y="1484784"/>
            <a:ext cx="50835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Technological advances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4149080"/>
            <a:ext cx="3500918" cy="2450643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79512" y="2384860"/>
            <a:ext cx="3902169" cy="2158546"/>
          </a:xfrm>
          <a:prstGeom prst="rect">
            <a:avLst/>
          </a:prstGeom>
          <a:solidFill>
            <a:srgbClr val="E63C38">
              <a:alpha val="81961"/>
            </a:srgbClr>
          </a:solidFill>
        </p:spPr>
        <p:txBody>
          <a:bodyPr/>
          <a:lstStyle>
            <a:lvl1pPr marL="0" indent="0" algn="l" defTabSz="914400" rtl="0" eaLnBrk="1" latinLnBrk="0" hangingPunct="1">
              <a:spcBef>
                <a:spcPts val="1200"/>
              </a:spcBef>
              <a:buFont typeface="Arial" pitchFamily="34" charset="0"/>
              <a:buNone/>
              <a:defRPr sz="2000" b="0" i="0" kern="1200" baseline="0">
                <a:solidFill>
                  <a:srgbClr val="211973"/>
                </a:solidFill>
                <a:latin typeface="Arial" pitchFamily="34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600"/>
              </a:spcBef>
              <a:buFontTx/>
              <a:buNone/>
              <a:defRPr sz="18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216000" indent="-216000" algn="l" defTabSz="914400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900000" indent="-288000" algn="l" defTabSz="914400" rtl="0" eaLnBrk="1" latinLnBrk="0" hangingPunct="1">
              <a:spcBef>
                <a:spcPts val="600"/>
              </a:spcBef>
              <a:buFont typeface="Arial" pitchFamily="34" charset="0"/>
              <a:buChar char="–"/>
              <a:defRPr sz="16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900000" indent="-288000" algn="l" defTabSz="914400" rtl="0" eaLnBrk="1" latinLnBrk="0" hangingPunct="1">
              <a:spcBef>
                <a:spcPct val="20000"/>
              </a:spcBef>
              <a:buFont typeface="+mj-lt"/>
              <a:buAutoNum type="arabicPeriod"/>
              <a:defRPr sz="16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>
                <a:solidFill>
                  <a:schemeClr val="bg1"/>
                </a:solidFill>
              </a:rPr>
              <a:t>2009</a:t>
            </a:r>
          </a:p>
          <a:p>
            <a:r>
              <a:rPr lang="en-GB" b="1" dirty="0">
                <a:solidFill>
                  <a:schemeClr val="bg1"/>
                </a:solidFill>
              </a:rPr>
              <a:t>Poor maritime internet</a:t>
            </a:r>
          </a:p>
          <a:p>
            <a:r>
              <a:rPr lang="en-GB" b="1" dirty="0">
                <a:solidFill>
                  <a:schemeClr val="bg1"/>
                </a:solidFill>
              </a:rPr>
              <a:t>No iPad until 2010</a:t>
            </a:r>
          </a:p>
          <a:p>
            <a:r>
              <a:rPr lang="en-GB" b="1" dirty="0">
                <a:solidFill>
                  <a:schemeClr val="bg1"/>
                </a:solidFill>
              </a:rPr>
              <a:t>No 4G connectivity until 2010 </a:t>
            </a:r>
          </a:p>
          <a:p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256494" y="2384860"/>
            <a:ext cx="4658319" cy="2158546"/>
          </a:xfrm>
          <a:prstGeom prst="rect">
            <a:avLst/>
          </a:prstGeom>
          <a:solidFill>
            <a:schemeClr val="accent2">
              <a:alpha val="9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000" b="1" dirty="0">
                <a:solidFill>
                  <a:schemeClr val="bg1"/>
                </a:solidFill>
              </a:rPr>
              <a:t>2017</a:t>
            </a:r>
          </a:p>
          <a:p>
            <a:pPr marL="0" indent="0">
              <a:buNone/>
            </a:pPr>
            <a:r>
              <a:rPr lang="en-GB" sz="2000" b="1" dirty="0">
                <a:solidFill>
                  <a:schemeClr val="bg1"/>
                </a:solidFill>
              </a:rPr>
              <a:t>Maritime bandwidth much improved</a:t>
            </a:r>
          </a:p>
          <a:p>
            <a:pPr marL="0" indent="0">
              <a:buNone/>
            </a:pPr>
            <a:r>
              <a:rPr lang="en-GB" sz="2000" b="1" dirty="0">
                <a:solidFill>
                  <a:schemeClr val="bg1"/>
                </a:solidFill>
              </a:rPr>
              <a:t>Handheld device usage common</a:t>
            </a:r>
          </a:p>
          <a:p>
            <a:pPr marL="0" indent="0">
              <a:buNone/>
            </a:pPr>
            <a:r>
              <a:rPr lang="en-GB" sz="2000" b="1" dirty="0">
                <a:solidFill>
                  <a:schemeClr val="bg1"/>
                </a:solidFill>
              </a:rPr>
              <a:t>Autonomous vessel development</a:t>
            </a:r>
          </a:p>
          <a:p>
            <a:pPr marL="0" indent="0">
              <a:buNone/>
            </a:pPr>
            <a:r>
              <a:rPr lang="en-GB" sz="2000" b="1" dirty="0">
                <a:solidFill>
                  <a:schemeClr val="bg1"/>
                </a:solidFill>
              </a:rPr>
              <a:t>Cyber security issues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67544" y="4797151"/>
            <a:ext cx="8280920" cy="1802571"/>
          </a:xfrm>
          <a:prstGeom prst="rect">
            <a:avLst/>
          </a:prstGeom>
          <a:solidFill>
            <a:schemeClr val="accent6">
              <a:lumMod val="50000"/>
              <a:alpha val="9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b="1" dirty="0">
                <a:solidFill>
                  <a:schemeClr val="bg1"/>
                </a:solidFill>
              </a:rPr>
              <a:t>So what?</a:t>
            </a:r>
          </a:p>
          <a:p>
            <a:r>
              <a:rPr lang="en-GB" sz="2000" b="1" dirty="0">
                <a:solidFill>
                  <a:schemeClr val="bg1"/>
                </a:solidFill>
              </a:rPr>
              <a:t>Different data requirements</a:t>
            </a:r>
          </a:p>
          <a:p>
            <a:r>
              <a:rPr lang="en-GB" sz="2000" b="1" dirty="0">
                <a:solidFill>
                  <a:schemeClr val="bg1"/>
                </a:solidFill>
              </a:rPr>
              <a:t>Data more portable</a:t>
            </a:r>
          </a:p>
          <a:p>
            <a:r>
              <a:rPr lang="en-GB" sz="2000" b="1" dirty="0">
                <a:solidFill>
                  <a:schemeClr val="bg1"/>
                </a:solidFill>
              </a:rPr>
              <a:t>Regulation issues not yet addressed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85997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1412776"/>
            <a:ext cx="41024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Environmental Issues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995166"/>
            <a:ext cx="5785430" cy="41179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20072" y="1556792"/>
            <a:ext cx="3750645" cy="4283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5871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1412776"/>
            <a:ext cx="41024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Environmental Issues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2162201"/>
            <a:ext cx="5785430" cy="41179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20072" y="1556792"/>
            <a:ext cx="3750645" cy="4283407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29736" y="2132856"/>
            <a:ext cx="3833867" cy="2158546"/>
          </a:xfrm>
          <a:prstGeom prst="rect">
            <a:avLst/>
          </a:prstGeom>
          <a:solidFill>
            <a:srgbClr val="E63C38">
              <a:alpha val="81961"/>
            </a:srgbClr>
          </a:solidFill>
        </p:spPr>
        <p:txBody>
          <a:bodyPr/>
          <a:lstStyle>
            <a:lvl1pPr marL="0" indent="0" algn="l" defTabSz="914400" rtl="0" eaLnBrk="1" latinLnBrk="0" hangingPunct="1">
              <a:spcBef>
                <a:spcPts val="1200"/>
              </a:spcBef>
              <a:buFont typeface="Arial" pitchFamily="34" charset="0"/>
              <a:buNone/>
              <a:defRPr sz="2000" b="0" i="0" kern="1200" baseline="0">
                <a:solidFill>
                  <a:srgbClr val="211973"/>
                </a:solidFill>
                <a:latin typeface="Arial" pitchFamily="34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600"/>
              </a:spcBef>
              <a:buFontTx/>
              <a:buNone/>
              <a:defRPr sz="18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216000" indent="-216000" algn="l" defTabSz="914400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900000" indent="-288000" algn="l" defTabSz="914400" rtl="0" eaLnBrk="1" latinLnBrk="0" hangingPunct="1">
              <a:spcBef>
                <a:spcPts val="600"/>
              </a:spcBef>
              <a:buFont typeface="Arial" pitchFamily="34" charset="0"/>
              <a:buChar char="–"/>
              <a:defRPr sz="16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900000" indent="-288000" algn="l" defTabSz="914400" rtl="0" eaLnBrk="1" latinLnBrk="0" hangingPunct="1">
              <a:spcBef>
                <a:spcPct val="20000"/>
              </a:spcBef>
              <a:buFont typeface="+mj-lt"/>
              <a:buAutoNum type="arabicPeriod"/>
              <a:defRPr sz="16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>
                <a:solidFill>
                  <a:schemeClr val="bg1"/>
                </a:solidFill>
              </a:rPr>
              <a:t>Since 2009</a:t>
            </a:r>
          </a:p>
          <a:p>
            <a:r>
              <a:rPr lang="en-GB" b="1" dirty="0">
                <a:solidFill>
                  <a:schemeClr val="bg1"/>
                </a:solidFill>
              </a:rPr>
              <a:t>2012 Rio Earth Summit</a:t>
            </a:r>
          </a:p>
          <a:p>
            <a:r>
              <a:rPr lang="en-GB" b="1" dirty="0">
                <a:solidFill>
                  <a:schemeClr val="bg1"/>
                </a:solidFill>
              </a:rPr>
              <a:t>2015 Paris Climate Change Conference</a:t>
            </a:r>
          </a:p>
          <a:p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29251" y="2132856"/>
            <a:ext cx="4291222" cy="2158546"/>
          </a:xfrm>
          <a:prstGeom prst="rect">
            <a:avLst/>
          </a:prstGeom>
          <a:solidFill>
            <a:schemeClr val="accent2">
              <a:alpha val="9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000" b="1" dirty="0">
                <a:solidFill>
                  <a:schemeClr val="bg1"/>
                </a:solidFill>
              </a:rPr>
              <a:t>2017</a:t>
            </a:r>
          </a:p>
          <a:p>
            <a:pPr marL="0" indent="0">
              <a:buNone/>
            </a:pPr>
            <a:r>
              <a:rPr lang="en-GB" sz="2000" b="1" dirty="0">
                <a:solidFill>
                  <a:schemeClr val="bg1"/>
                </a:solidFill>
              </a:rPr>
              <a:t>Ocean warming and acidification</a:t>
            </a:r>
          </a:p>
          <a:p>
            <a:pPr marL="0" indent="0">
              <a:buNone/>
            </a:pPr>
            <a:r>
              <a:rPr lang="en-GB" sz="2000" b="1" dirty="0">
                <a:solidFill>
                  <a:schemeClr val="bg1"/>
                </a:solidFill>
              </a:rPr>
              <a:t>Marine pollution; NOx; </a:t>
            </a:r>
            <a:r>
              <a:rPr lang="en-GB" sz="2000" b="1" dirty="0" err="1">
                <a:solidFill>
                  <a:schemeClr val="bg1"/>
                </a:solidFill>
              </a:rPr>
              <a:t>SOx</a:t>
            </a:r>
            <a:r>
              <a:rPr lang="en-GB" sz="2000" b="1" dirty="0">
                <a:solidFill>
                  <a:schemeClr val="bg1"/>
                </a:solidFill>
              </a:rPr>
              <a:t>;</a:t>
            </a:r>
          </a:p>
          <a:p>
            <a:pPr marL="0" indent="0">
              <a:buNone/>
            </a:pPr>
            <a:r>
              <a:rPr lang="en-GB" sz="2000" b="1" dirty="0">
                <a:solidFill>
                  <a:schemeClr val="bg1"/>
                </a:solidFill>
              </a:rPr>
              <a:t>Sea level rise </a:t>
            </a:r>
          </a:p>
          <a:p>
            <a:pPr marL="0" indent="0">
              <a:buNone/>
            </a:pPr>
            <a:r>
              <a:rPr lang="en-GB" sz="2000" b="1" dirty="0">
                <a:solidFill>
                  <a:schemeClr val="bg1"/>
                </a:solidFill>
              </a:rPr>
              <a:t>Arctic shipping routes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95535" y="4456052"/>
            <a:ext cx="8352929" cy="1960211"/>
          </a:xfrm>
          <a:prstGeom prst="rect">
            <a:avLst/>
          </a:prstGeom>
          <a:solidFill>
            <a:schemeClr val="accent6">
              <a:lumMod val="50000"/>
              <a:alpha val="9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b="1" dirty="0">
                <a:solidFill>
                  <a:schemeClr val="bg1"/>
                </a:solidFill>
              </a:rPr>
              <a:t>So what?</a:t>
            </a:r>
          </a:p>
          <a:p>
            <a:r>
              <a:rPr lang="en-GB" sz="2000" b="1" dirty="0">
                <a:solidFill>
                  <a:schemeClr val="bg1"/>
                </a:solidFill>
              </a:rPr>
              <a:t>2009 IHO WHD: “The significant contribution that hydrography makes to the protection of the marine environment”</a:t>
            </a:r>
          </a:p>
          <a:p>
            <a:r>
              <a:rPr lang="en-GB" sz="2000" b="1" dirty="0">
                <a:solidFill>
                  <a:schemeClr val="bg1"/>
                </a:solidFill>
              </a:rPr>
              <a:t>Greater focus on disaster preparedness and response 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80083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1412776"/>
            <a:ext cx="7200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MSDI</a:t>
            </a:r>
            <a:br>
              <a:rPr lang="en-GB" sz="3600" dirty="0">
                <a:solidFill>
                  <a:schemeClr val="bg1"/>
                </a:solidFill>
              </a:rPr>
            </a:br>
            <a:r>
              <a:rPr lang="en-GB" sz="3600" dirty="0">
                <a:solidFill>
                  <a:schemeClr val="bg1"/>
                </a:solidFill>
              </a:rPr>
              <a:t>	</a:t>
            </a:r>
            <a:r>
              <a:rPr lang="en-GB" sz="2400" dirty="0">
                <a:solidFill>
                  <a:schemeClr val="bg1"/>
                </a:solidFill>
              </a:rPr>
              <a:t>Marine </a:t>
            </a:r>
          </a:p>
          <a:p>
            <a:r>
              <a:rPr lang="en-GB" sz="2400" dirty="0">
                <a:solidFill>
                  <a:schemeClr val="bg1"/>
                </a:solidFill>
              </a:rPr>
              <a:t>	Spatial </a:t>
            </a:r>
          </a:p>
          <a:p>
            <a:r>
              <a:rPr lang="en-GB" sz="2400" dirty="0">
                <a:solidFill>
                  <a:schemeClr val="bg1"/>
                </a:solidFill>
              </a:rPr>
              <a:t>	Data </a:t>
            </a:r>
          </a:p>
          <a:p>
            <a:r>
              <a:rPr lang="en-GB" sz="2400" dirty="0">
                <a:solidFill>
                  <a:schemeClr val="bg1"/>
                </a:solidFill>
              </a:rPr>
              <a:t>	Infrastructure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26940" y="1268760"/>
            <a:ext cx="3867858" cy="547260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9512" y="4365104"/>
            <a:ext cx="72008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UN-GGIM</a:t>
            </a:r>
          </a:p>
          <a:p>
            <a:r>
              <a:rPr lang="en-GB" sz="2400" dirty="0">
                <a:solidFill>
                  <a:schemeClr val="bg1"/>
                </a:solidFill>
              </a:rPr>
              <a:t>	Global </a:t>
            </a:r>
          </a:p>
          <a:p>
            <a:r>
              <a:rPr lang="en-GB" sz="2400" dirty="0">
                <a:solidFill>
                  <a:schemeClr val="bg1"/>
                </a:solidFill>
              </a:rPr>
              <a:t>	Geospatial </a:t>
            </a:r>
          </a:p>
          <a:p>
            <a:r>
              <a:rPr lang="en-GB" sz="2400" dirty="0">
                <a:solidFill>
                  <a:schemeClr val="bg1"/>
                </a:solidFill>
              </a:rPr>
              <a:t>	Information </a:t>
            </a:r>
          </a:p>
          <a:p>
            <a:r>
              <a:rPr lang="en-GB" sz="2400" dirty="0">
                <a:solidFill>
                  <a:schemeClr val="bg1"/>
                </a:solidFill>
              </a:rPr>
              <a:t>	Management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7904" y="4509120"/>
            <a:ext cx="3888432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306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1340768"/>
            <a:ext cx="60580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Purpose of this presentation:</a:t>
            </a:r>
          </a:p>
        </p:txBody>
      </p:sp>
      <p:sp>
        <p:nvSpPr>
          <p:cNvPr id="3" name="Rectangle 2"/>
          <p:cNvSpPr/>
          <p:nvPr/>
        </p:nvSpPr>
        <p:spPr>
          <a:xfrm>
            <a:off x="467544" y="2132856"/>
            <a:ext cx="8280920" cy="424847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GB" sz="2000" b="1" dirty="0">
                <a:solidFill>
                  <a:schemeClr val="bg1"/>
                </a:solidFill>
              </a:rPr>
              <a:t>Not to propose specific content for the Strategic Plan, but </a:t>
            </a:r>
          </a:p>
          <a:p>
            <a:r>
              <a:rPr lang="en-GB" sz="2000" b="1" dirty="0">
                <a:solidFill>
                  <a:schemeClr val="bg1"/>
                </a:solidFill>
              </a:rPr>
              <a:t>- to stimulate discussion about current deficiencies </a:t>
            </a:r>
          </a:p>
          <a:p>
            <a:r>
              <a:rPr lang="en-GB" sz="2000" b="1" dirty="0">
                <a:solidFill>
                  <a:schemeClr val="bg1"/>
                </a:solidFill>
              </a:rPr>
              <a:t>- propose that the Strategic plan should: </a:t>
            </a:r>
          </a:p>
          <a:p>
            <a:endParaRPr lang="en-GB" sz="2400" dirty="0">
              <a:solidFill>
                <a:schemeClr val="bg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</a:rPr>
              <a:t>Reflect significant marine/maritime changes since 2009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</a:rPr>
              <a:t>Give direction on new priorities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</a:rPr>
              <a:t>Define time-bound outcomes (for 6 year period)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</a:rPr>
              <a:t>Enable more rigorous performance reporting</a:t>
            </a:r>
          </a:p>
          <a:p>
            <a:pPr lvl="1"/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19872" y="5301208"/>
            <a:ext cx="4752528" cy="95410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no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We need to consider what a Strategic Plan should be</a:t>
            </a:r>
          </a:p>
        </p:txBody>
      </p:sp>
    </p:spTree>
    <p:extLst>
      <p:ext uri="{BB962C8B-B14F-4D97-AF65-F5344CB8AC3E}">
        <p14:creationId xmlns:p14="http://schemas.microsoft.com/office/powerpoint/2010/main" val="34189961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9512" y="1412776"/>
            <a:ext cx="7200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MSDI</a:t>
            </a:r>
            <a:br>
              <a:rPr lang="en-GB" sz="3600" dirty="0">
                <a:solidFill>
                  <a:schemeClr val="bg1"/>
                </a:solidFill>
              </a:rPr>
            </a:br>
            <a:r>
              <a:rPr lang="en-GB" sz="3600" dirty="0">
                <a:solidFill>
                  <a:schemeClr val="bg1"/>
                </a:solidFill>
              </a:rPr>
              <a:t>	</a:t>
            </a:r>
            <a:endParaRPr lang="en-GB" sz="24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88024" y="1268760"/>
            <a:ext cx="3806773" cy="5386179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267000" y="2564904"/>
            <a:ext cx="3813782" cy="1584176"/>
          </a:xfrm>
          <a:prstGeom prst="rect">
            <a:avLst/>
          </a:prstGeom>
          <a:solidFill>
            <a:srgbClr val="E63C38">
              <a:alpha val="81961"/>
            </a:srgbClr>
          </a:solidFill>
        </p:spPr>
        <p:txBody>
          <a:bodyPr/>
          <a:lstStyle>
            <a:lvl1pPr marL="0" indent="0" algn="l" defTabSz="914400" rtl="0" eaLnBrk="1" latinLnBrk="0" hangingPunct="1">
              <a:spcBef>
                <a:spcPts val="1200"/>
              </a:spcBef>
              <a:buFont typeface="Arial" pitchFamily="34" charset="0"/>
              <a:buNone/>
              <a:defRPr sz="2000" b="0" i="0" kern="1200" baseline="0">
                <a:solidFill>
                  <a:srgbClr val="211973"/>
                </a:solidFill>
                <a:latin typeface="Arial" pitchFamily="34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600"/>
              </a:spcBef>
              <a:buFontTx/>
              <a:buNone/>
              <a:defRPr sz="18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216000" indent="-216000" algn="l" defTabSz="914400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900000" indent="-288000" algn="l" defTabSz="914400" rtl="0" eaLnBrk="1" latinLnBrk="0" hangingPunct="1">
              <a:spcBef>
                <a:spcPts val="600"/>
              </a:spcBef>
              <a:buFont typeface="Arial" pitchFamily="34" charset="0"/>
              <a:buChar char="–"/>
              <a:defRPr sz="16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900000" indent="-288000" algn="l" defTabSz="914400" rtl="0" eaLnBrk="1" latinLnBrk="0" hangingPunct="1">
              <a:spcBef>
                <a:spcPct val="20000"/>
              </a:spcBef>
              <a:buFont typeface="+mj-lt"/>
              <a:buAutoNum type="arabicPeriod"/>
              <a:defRPr sz="16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>
                <a:solidFill>
                  <a:schemeClr val="bg1"/>
                </a:solidFill>
              </a:rPr>
              <a:t>2009</a:t>
            </a:r>
          </a:p>
          <a:p>
            <a:r>
              <a:rPr lang="en-GB" b="1" dirty="0">
                <a:solidFill>
                  <a:schemeClr val="bg1"/>
                </a:solidFill>
              </a:rPr>
              <a:t>MSDIWG formed in 2008</a:t>
            </a:r>
          </a:p>
          <a:p>
            <a:r>
              <a:rPr lang="en-GB" b="1" dirty="0">
                <a:solidFill>
                  <a:schemeClr val="bg1"/>
                </a:solidFill>
              </a:rPr>
              <a:t>C-17 first published in 2010</a:t>
            </a:r>
          </a:p>
          <a:p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13168" y="2564904"/>
            <a:ext cx="4246167" cy="1584177"/>
          </a:xfrm>
          <a:prstGeom prst="rect">
            <a:avLst/>
          </a:prstGeom>
          <a:solidFill>
            <a:schemeClr val="accent2">
              <a:alpha val="9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000" b="1" dirty="0">
                <a:solidFill>
                  <a:schemeClr val="bg1"/>
                </a:solidFill>
              </a:rPr>
              <a:t>2017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000" b="1" dirty="0" err="1">
                <a:solidFill>
                  <a:schemeClr val="bg1"/>
                </a:solidFill>
              </a:rPr>
              <a:t>OGC</a:t>
            </a:r>
            <a:r>
              <a:rPr lang="en-GB" sz="2000" b="1" dirty="0">
                <a:solidFill>
                  <a:schemeClr val="bg1"/>
                </a:solidFill>
              </a:rPr>
              <a:t> Marine Domain </a:t>
            </a:r>
            <a:r>
              <a:rPr lang="en-GB" sz="2000" b="1" dirty="0" err="1">
                <a:solidFill>
                  <a:schemeClr val="bg1"/>
                </a:solidFill>
              </a:rPr>
              <a:t>WG</a:t>
            </a:r>
            <a:r>
              <a:rPr lang="en-GB" sz="2000" b="1" dirty="0">
                <a:solidFill>
                  <a:schemeClr val="bg1"/>
                </a:solidFill>
              </a:rPr>
              <a:t> formed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000" b="1" dirty="0">
                <a:solidFill>
                  <a:schemeClr val="bg1"/>
                </a:solidFill>
              </a:rPr>
              <a:t>C-17 edition 2.0.0</a:t>
            </a:r>
          </a:p>
        </p:txBody>
      </p:sp>
      <p:sp>
        <p:nvSpPr>
          <p:cNvPr id="9" name="Rectangle 8"/>
          <p:cNvSpPr/>
          <p:nvPr/>
        </p:nvSpPr>
        <p:spPr>
          <a:xfrm>
            <a:off x="179512" y="4365104"/>
            <a:ext cx="72008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UN-GGIM</a:t>
            </a:r>
          </a:p>
          <a:p>
            <a:r>
              <a:rPr lang="en-GB" sz="2400" dirty="0">
                <a:solidFill>
                  <a:schemeClr val="bg1"/>
                </a:solidFill>
              </a:rPr>
              <a:t>	Global </a:t>
            </a:r>
          </a:p>
          <a:p>
            <a:r>
              <a:rPr lang="en-GB" sz="2400" dirty="0">
                <a:solidFill>
                  <a:schemeClr val="bg1"/>
                </a:solidFill>
              </a:rPr>
              <a:t>	Geospatial </a:t>
            </a:r>
          </a:p>
          <a:p>
            <a:r>
              <a:rPr lang="en-GB" sz="2400" dirty="0">
                <a:solidFill>
                  <a:schemeClr val="bg1"/>
                </a:solidFill>
              </a:rPr>
              <a:t>	Information </a:t>
            </a:r>
          </a:p>
          <a:p>
            <a:r>
              <a:rPr lang="en-GB" sz="2400" dirty="0">
                <a:solidFill>
                  <a:schemeClr val="bg1"/>
                </a:solidFill>
              </a:rPr>
              <a:t>	Management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7904" y="4509120"/>
            <a:ext cx="3888432" cy="1944216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77689" y="4331864"/>
            <a:ext cx="8492335" cy="2158546"/>
          </a:xfrm>
          <a:prstGeom prst="rect">
            <a:avLst/>
          </a:prstGeom>
          <a:solidFill>
            <a:schemeClr val="accent6">
              <a:lumMod val="50000"/>
              <a:alpha val="9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b="1" dirty="0">
                <a:solidFill>
                  <a:schemeClr val="bg1"/>
                </a:solidFill>
              </a:rPr>
              <a:t>So what?</a:t>
            </a:r>
          </a:p>
          <a:p>
            <a:r>
              <a:rPr lang="en-GB" sz="2000" b="1" dirty="0">
                <a:solidFill>
                  <a:schemeClr val="bg1"/>
                </a:solidFill>
              </a:rPr>
              <a:t>2014 </a:t>
            </a:r>
            <a:r>
              <a:rPr lang="en-GB" sz="2000" b="1" dirty="0" err="1">
                <a:solidFill>
                  <a:schemeClr val="bg1"/>
                </a:solidFill>
              </a:rPr>
              <a:t>WHD</a:t>
            </a:r>
            <a:r>
              <a:rPr lang="en-GB" sz="2000" b="1" dirty="0">
                <a:solidFill>
                  <a:schemeClr val="bg1"/>
                </a:solidFill>
              </a:rPr>
              <a:t>: “</a:t>
            </a:r>
            <a:r>
              <a:rPr lang="en-US" sz="2000" b="1" dirty="0">
                <a:solidFill>
                  <a:schemeClr val="bg1"/>
                </a:solidFill>
              </a:rPr>
              <a:t>Hydrography - much more than just nautical charts”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Should </a:t>
            </a:r>
            <a:r>
              <a:rPr lang="en-US" sz="2000" b="1" dirty="0" err="1">
                <a:solidFill>
                  <a:schemeClr val="bg1"/>
                </a:solidFill>
              </a:rPr>
              <a:t>IHO</a:t>
            </a:r>
            <a:r>
              <a:rPr lang="en-US" sz="2000" b="1" dirty="0">
                <a:solidFill>
                  <a:schemeClr val="bg1"/>
                </a:solidFill>
              </a:rPr>
              <a:t> have an </a:t>
            </a:r>
            <a:r>
              <a:rPr lang="en-US" sz="2000" b="1" dirty="0" err="1">
                <a:solidFill>
                  <a:schemeClr val="bg1"/>
                </a:solidFill>
              </a:rPr>
              <a:t>MSDI</a:t>
            </a:r>
            <a:r>
              <a:rPr lang="en-US" sz="2000" b="1" dirty="0">
                <a:solidFill>
                  <a:schemeClr val="bg1"/>
                </a:solidFill>
              </a:rPr>
              <a:t> strategic goal?</a:t>
            </a:r>
          </a:p>
          <a:p>
            <a:r>
              <a:rPr lang="en-US" sz="2000" b="1" dirty="0" err="1">
                <a:solidFill>
                  <a:schemeClr val="bg1"/>
                </a:solidFill>
              </a:rPr>
              <a:t>MSDIWG</a:t>
            </a:r>
            <a:r>
              <a:rPr lang="en-US" sz="2000" b="1" dirty="0">
                <a:solidFill>
                  <a:schemeClr val="bg1"/>
                </a:solidFill>
              </a:rPr>
              <a:t> is aiming to develop a 2030 vision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91455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1340768"/>
            <a:ext cx="32626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Maritime Trade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323"/>
          <a:stretch/>
        </p:blipFill>
        <p:spPr>
          <a:xfrm>
            <a:off x="2003138" y="4005064"/>
            <a:ext cx="6745454" cy="25922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528" y="2066570"/>
            <a:ext cx="5760640" cy="2450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4425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1345240"/>
            <a:ext cx="32626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Maritime Trade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323"/>
          <a:stretch/>
        </p:blipFill>
        <p:spPr>
          <a:xfrm>
            <a:off x="2541070" y="4005064"/>
            <a:ext cx="6207522" cy="23855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528" y="2066570"/>
            <a:ext cx="5641958" cy="2399575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255213" y="2437550"/>
            <a:ext cx="4104456" cy="1567514"/>
          </a:xfrm>
          <a:prstGeom prst="rect">
            <a:avLst/>
          </a:prstGeom>
          <a:solidFill>
            <a:srgbClr val="E63C38">
              <a:alpha val="81961"/>
            </a:srgbClr>
          </a:solidFill>
        </p:spPr>
        <p:txBody>
          <a:bodyPr/>
          <a:lstStyle>
            <a:lvl1pPr marL="0" indent="0" algn="l" defTabSz="914400" rtl="0" eaLnBrk="1" latinLnBrk="0" hangingPunct="1">
              <a:spcBef>
                <a:spcPts val="1200"/>
              </a:spcBef>
              <a:buFont typeface="Arial" pitchFamily="34" charset="0"/>
              <a:buNone/>
              <a:defRPr sz="2000" b="0" i="0" kern="1200" baseline="0">
                <a:solidFill>
                  <a:srgbClr val="211973"/>
                </a:solidFill>
                <a:latin typeface="Arial" pitchFamily="34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600"/>
              </a:spcBef>
              <a:buFontTx/>
              <a:buNone/>
              <a:defRPr sz="18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216000" indent="-216000" algn="l" defTabSz="914400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900000" indent="-288000" algn="l" defTabSz="914400" rtl="0" eaLnBrk="1" latinLnBrk="0" hangingPunct="1">
              <a:spcBef>
                <a:spcPts val="600"/>
              </a:spcBef>
              <a:buFont typeface="Arial" pitchFamily="34" charset="0"/>
              <a:buChar char="–"/>
              <a:defRPr sz="16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900000" indent="-288000" algn="l" defTabSz="914400" rtl="0" eaLnBrk="1" latinLnBrk="0" hangingPunct="1">
              <a:spcBef>
                <a:spcPct val="20000"/>
              </a:spcBef>
              <a:buFont typeface="+mj-lt"/>
              <a:buAutoNum type="arabicPeriod"/>
              <a:defRPr sz="16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>
                <a:solidFill>
                  <a:schemeClr val="bg1"/>
                </a:solidFill>
              </a:rPr>
              <a:t>2009 - largest containership 15,500 TEU </a:t>
            </a:r>
          </a:p>
          <a:p>
            <a:r>
              <a:rPr lang="en-GB" b="1" dirty="0">
                <a:solidFill>
                  <a:schemeClr val="bg1"/>
                </a:solidFill>
              </a:rPr>
              <a:t>2009 - largest cruise ship 3959 passengers</a:t>
            </a:r>
          </a:p>
          <a:p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454053" y="2437550"/>
            <a:ext cx="4392488" cy="1552419"/>
          </a:xfrm>
          <a:prstGeom prst="rect">
            <a:avLst/>
          </a:prstGeom>
          <a:solidFill>
            <a:schemeClr val="accent2">
              <a:alpha val="9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000" b="1" dirty="0">
                <a:solidFill>
                  <a:schemeClr val="bg1"/>
                </a:solidFill>
              </a:rPr>
              <a:t>2015 - largest containership 19,224 </a:t>
            </a:r>
            <a:r>
              <a:rPr lang="en-GB" sz="2000" b="1" dirty="0" err="1">
                <a:solidFill>
                  <a:schemeClr val="bg1"/>
                </a:solidFill>
              </a:rPr>
              <a:t>TEU</a:t>
            </a:r>
            <a:r>
              <a:rPr lang="en-GB" sz="2000" b="1" dirty="0">
                <a:solidFill>
                  <a:schemeClr val="bg1"/>
                </a:solidFill>
              </a:rPr>
              <a:t> (24% increase)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000" b="1" dirty="0">
                <a:solidFill>
                  <a:schemeClr val="bg1"/>
                </a:solidFill>
              </a:rPr>
              <a:t>2015 - largest cruise ship 6360 passengers (60% increase)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11679" y="4230520"/>
            <a:ext cx="8336913" cy="1934647"/>
          </a:xfrm>
          <a:prstGeom prst="rect">
            <a:avLst/>
          </a:prstGeom>
          <a:solidFill>
            <a:schemeClr val="accent6">
              <a:lumMod val="50000"/>
              <a:alpha val="9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b="1" dirty="0">
                <a:solidFill>
                  <a:schemeClr val="bg1"/>
                </a:solidFill>
              </a:rPr>
              <a:t>So what?</a:t>
            </a:r>
          </a:p>
          <a:p>
            <a:r>
              <a:rPr lang="en-GB" sz="2000" b="1" dirty="0">
                <a:solidFill>
                  <a:schemeClr val="bg1"/>
                </a:solidFill>
              </a:rPr>
              <a:t>Larger ships have greater demands for high quality, up to date hydrographic information. </a:t>
            </a:r>
          </a:p>
          <a:p>
            <a:r>
              <a:rPr lang="en-GB" sz="2000" b="1" dirty="0">
                <a:solidFill>
                  <a:schemeClr val="bg1"/>
                </a:solidFill>
              </a:rPr>
              <a:t>Dynamic information of greater advantage to high value vessels/cargo. 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0159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0071" y="1196752"/>
            <a:ext cx="878497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Blue Economic Growth </a:t>
            </a:r>
            <a:br>
              <a:rPr lang="en-GB" sz="3600" dirty="0">
                <a:solidFill>
                  <a:schemeClr val="bg1"/>
                </a:solidFill>
              </a:rPr>
            </a:br>
            <a:r>
              <a:rPr lang="en-GB" sz="3200" dirty="0">
                <a:solidFill>
                  <a:schemeClr val="bg1"/>
                </a:solidFill>
              </a:rPr>
              <a:t>Pressures on the marine environment </a:t>
            </a:r>
            <a:endParaRPr lang="en-GB" sz="36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2613105"/>
            <a:ext cx="6038056" cy="3985117"/>
          </a:xfrm>
          <a:prstGeom prst="rect">
            <a:avLst/>
          </a:prstGeom>
        </p:spPr>
      </p:pic>
      <p:pic>
        <p:nvPicPr>
          <p:cNvPr id="4" name="Picture Placeholder 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53200" y="2335525"/>
            <a:ext cx="3439357" cy="2182384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0FAC93AE-9DFA-4441-8F85-63E602E8A119}"/>
              </a:ext>
            </a:extLst>
          </p:cNvPr>
          <p:cNvGrpSpPr/>
          <p:nvPr/>
        </p:nvGrpSpPr>
        <p:grpSpPr>
          <a:xfrm>
            <a:off x="4788024" y="4795489"/>
            <a:ext cx="3672484" cy="1933395"/>
            <a:chOff x="4788024" y="4795489"/>
            <a:chExt cx="3672484" cy="1933395"/>
          </a:xfrm>
        </p:grpSpPr>
        <p:graphicFrame>
          <p:nvGraphicFramePr>
            <p:cNvPr id="5" name="Chart 4" title="hhh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526656088"/>
                </p:ext>
              </p:extLst>
            </p:nvPr>
          </p:nvGraphicFramePr>
          <p:xfrm>
            <a:off x="4788024" y="4795489"/>
            <a:ext cx="3672484" cy="193339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94D10DB-6282-456D-8F54-D05954D83A33}"/>
                </a:ext>
              </a:extLst>
            </p:cNvPr>
            <p:cNvSpPr txBox="1"/>
            <p:nvPr/>
          </p:nvSpPr>
          <p:spPr>
            <a:xfrm>
              <a:off x="5004048" y="6309321"/>
              <a:ext cx="34564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2006                                                  2020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207432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2613105"/>
            <a:ext cx="6038056" cy="3985117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48080D35-D9EB-465A-9412-98D70647C7E2}"/>
              </a:ext>
            </a:extLst>
          </p:cNvPr>
          <p:cNvGrpSpPr/>
          <p:nvPr/>
        </p:nvGrpSpPr>
        <p:grpSpPr>
          <a:xfrm>
            <a:off x="4788024" y="4795489"/>
            <a:ext cx="3672484" cy="1933395"/>
            <a:chOff x="4788024" y="4795489"/>
            <a:chExt cx="3672484" cy="1933395"/>
          </a:xfrm>
        </p:grpSpPr>
        <p:graphicFrame>
          <p:nvGraphicFramePr>
            <p:cNvPr id="13" name="Chart 12" title="hhh">
              <a:extLst>
                <a:ext uri="{FF2B5EF4-FFF2-40B4-BE49-F238E27FC236}">
                  <a16:creationId xmlns:a16="http://schemas.microsoft.com/office/drawing/2014/main" id="{E1604C4E-DCA7-4809-A413-DC7007C4D2F9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948682108"/>
                </p:ext>
              </p:extLst>
            </p:nvPr>
          </p:nvGraphicFramePr>
          <p:xfrm>
            <a:off x="4788024" y="4795489"/>
            <a:ext cx="3672484" cy="193339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36F8588-D8AA-4A8C-BE33-489A842CCBF5}"/>
                </a:ext>
              </a:extLst>
            </p:cNvPr>
            <p:cNvSpPr txBox="1"/>
            <p:nvPr/>
          </p:nvSpPr>
          <p:spPr>
            <a:xfrm>
              <a:off x="5004048" y="6309321"/>
              <a:ext cx="34564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2006                                                  2020</a:t>
              </a:r>
            </a:p>
          </p:txBody>
        </p:sp>
      </p:grpSp>
      <p:sp>
        <p:nvSpPr>
          <p:cNvPr id="6" name="Content Placeholder 2"/>
          <p:cNvSpPr txBox="1">
            <a:spLocks/>
          </p:cNvSpPr>
          <p:nvPr/>
        </p:nvSpPr>
        <p:spPr>
          <a:xfrm>
            <a:off x="375043" y="2578034"/>
            <a:ext cx="4104456" cy="1267035"/>
          </a:xfrm>
          <a:prstGeom prst="rect">
            <a:avLst/>
          </a:prstGeom>
          <a:solidFill>
            <a:srgbClr val="E63C38">
              <a:alpha val="81961"/>
            </a:srgbClr>
          </a:solidFill>
        </p:spPr>
        <p:txBody>
          <a:bodyPr/>
          <a:lstStyle>
            <a:lvl1pPr marL="0" indent="0" algn="l" defTabSz="914400" rtl="0" eaLnBrk="1" latinLnBrk="0" hangingPunct="1">
              <a:spcBef>
                <a:spcPts val="1200"/>
              </a:spcBef>
              <a:buFont typeface="Arial" pitchFamily="34" charset="0"/>
              <a:buNone/>
              <a:defRPr sz="2000" b="0" i="0" kern="1200" baseline="0">
                <a:solidFill>
                  <a:srgbClr val="211973"/>
                </a:solidFill>
                <a:latin typeface="Arial" pitchFamily="34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600"/>
              </a:spcBef>
              <a:buFontTx/>
              <a:buNone/>
              <a:defRPr sz="18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216000" indent="-216000" algn="l" defTabSz="914400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900000" indent="-288000" algn="l" defTabSz="914400" rtl="0" eaLnBrk="1" latinLnBrk="0" hangingPunct="1">
              <a:spcBef>
                <a:spcPts val="600"/>
              </a:spcBef>
              <a:buFont typeface="Arial" pitchFamily="34" charset="0"/>
              <a:buChar char="–"/>
              <a:defRPr sz="16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900000" indent="-288000" algn="l" defTabSz="914400" rtl="0" eaLnBrk="1" latinLnBrk="0" hangingPunct="1">
              <a:spcBef>
                <a:spcPct val="20000"/>
              </a:spcBef>
              <a:buFont typeface="+mj-lt"/>
              <a:buAutoNum type="arabicPeriod"/>
              <a:defRPr sz="16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>
                <a:solidFill>
                  <a:schemeClr val="bg1"/>
                </a:solidFill>
              </a:rPr>
              <a:t>2006</a:t>
            </a:r>
          </a:p>
          <a:p>
            <a:r>
              <a:rPr lang="en-GB" b="1" dirty="0">
                <a:solidFill>
                  <a:schemeClr val="bg1"/>
                </a:solidFill>
              </a:rPr>
              <a:t>Global offshore wind 0.9 GW</a:t>
            </a:r>
          </a:p>
          <a:p>
            <a:endParaRPr lang="en-GB" dirty="0"/>
          </a:p>
        </p:txBody>
      </p:sp>
      <p:pic>
        <p:nvPicPr>
          <p:cNvPr id="11" name="Picture Placeholder 7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53200" y="2335525"/>
            <a:ext cx="3439357" cy="218238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10071" y="1196752"/>
            <a:ext cx="878497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Blue Economic Growth </a:t>
            </a:r>
            <a:br>
              <a:rPr lang="en-GB" sz="3600" dirty="0">
                <a:solidFill>
                  <a:schemeClr val="bg1"/>
                </a:solidFill>
              </a:rPr>
            </a:br>
            <a:r>
              <a:rPr lang="en-GB" sz="3200" dirty="0">
                <a:solidFill>
                  <a:schemeClr val="bg1"/>
                </a:solidFill>
              </a:rPr>
              <a:t>Pressures on the marine environment </a:t>
            </a:r>
            <a:endParaRPr lang="en-GB" sz="3600" dirty="0">
              <a:solidFill>
                <a:schemeClr val="bg1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6417" y="4045114"/>
            <a:ext cx="8293209" cy="2158546"/>
          </a:xfrm>
          <a:prstGeom prst="rect">
            <a:avLst/>
          </a:prstGeom>
          <a:solidFill>
            <a:schemeClr val="accent6">
              <a:lumMod val="50000"/>
              <a:alpha val="9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b="1" dirty="0">
                <a:solidFill>
                  <a:schemeClr val="bg1"/>
                </a:solidFill>
              </a:rPr>
              <a:t>So what?</a:t>
            </a:r>
          </a:p>
          <a:p>
            <a:r>
              <a:rPr lang="en-GB" sz="2000" b="1" dirty="0">
                <a:solidFill>
                  <a:schemeClr val="bg1"/>
                </a:solidFill>
              </a:rPr>
              <a:t>Increasing pressure of sea space</a:t>
            </a:r>
          </a:p>
          <a:p>
            <a:r>
              <a:rPr lang="en-GB" sz="2000" b="1" dirty="0">
                <a:solidFill>
                  <a:schemeClr val="bg1"/>
                </a:solidFill>
              </a:rPr>
              <a:t>2013 </a:t>
            </a:r>
            <a:r>
              <a:rPr lang="en-GB" sz="2000" b="1" dirty="0" err="1">
                <a:solidFill>
                  <a:schemeClr val="bg1"/>
                </a:solidFill>
              </a:rPr>
              <a:t>WHD</a:t>
            </a:r>
            <a:r>
              <a:rPr lang="en-GB" sz="2000" b="1" dirty="0">
                <a:solidFill>
                  <a:schemeClr val="bg1"/>
                </a:solidFill>
              </a:rPr>
              <a:t> theme: “</a:t>
            </a:r>
            <a:r>
              <a:rPr lang="en-US" sz="2000" b="1" dirty="0">
                <a:solidFill>
                  <a:schemeClr val="bg1"/>
                </a:solidFill>
              </a:rPr>
              <a:t>Hydrography - underpinning the Blue Economy”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How do we need to react in 2017?</a:t>
            </a:r>
            <a:r>
              <a:rPr lang="en-GB" sz="20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603022" y="2613105"/>
            <a:ext cx="4289537" cy="1231964"/>
          </a:xfrm>
          <a:prstGeom prst="rect">
            <a:avLst/>
          </a:prstGeom>
          <a:solidFill>
            <a:schemeClr val="accent2">
              <a:alpha val="9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000" b="1" dirty="0">
                <a:solidFill>
                  <a:schemeClr val="bg1"/>
                </a:solidFill>
              </a:rPr>
              <a:t>2013 - Global offshore wind generation 7.1 </a:t>
            </a:r>
            <a:r>
              <a:rPr lang="en-GB" sz="2000" b="1" dirty="0" err="1">
                <a:solidFill>
                  <a:schemeClr val="bg1"/>
                </a:solidFill>
              </a:rPr>
              <a:t>GW</a:t>
            </a:r>
            <a:endParaRPr lang="en-GB" sz="20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sz="2000" b="1" dirty="0">
                <a:solidFill>
                  <a:schemeClr val="bg1"/>
                </a:solidFill>
              </a:rPr>
              <a:t>2020 prediction 39.9 </a:t>
            </a:r>
            <a:r>
              <a:rPr lang="en-GB" sz="2000" b="1" dirty="0" err="1">
                <a:solidFill>
                  <a:schemeClr val="bg1"/>
                </a:solidFill>
              </a:rPr>
              <a:t>GW</a:t>
            </a:r>
            <a:endParaRPr lang="en-GB" sz="20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20679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1520" y="1340768"/>
            <a:ext cx="80586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Global Financial Crash/Shipping Crisis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45"/>
          <a:stretch/>
        </p:blipFill>
        <p:spPr>
          <a:xfrm>
            <a:off x="1259632" y="1987099"/>
            <a:ext cx="6536737" cy="4518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9412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1520" y="1340768"/>
            <a:ext cx="80586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Global Financial Crash/Shipping Crisis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45"/>
          <a:stretch/>
        </p:blipFill>
        <p:spPr>
          <a:xfrm>
            <a:off x="1259632" y="1987099"/>
            <a:ext cx="6536737" cy="4518727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00986" y="2348881"/>
            <a:ext cx="4104456" cy="1223284"/>
          </a:xfrm>
          <a:prstGeom prst="rect">
            <a:avLst/>
          </a:prstGeom>
          <a:solidFill>
            <a:srgbClr val="E63C38">
              <a:alpha val="81961"/>
            </a:srgbClr>
          </a:solidFill>
        </p:spPr>
        <p:txBody>
          <a:bodyPr/>
          <a:lstStyle>
            <a:lvl1pPr marL="0" indent="0" algn="l" defTabSz="914400" rtl="0" eaLnBrk="1" latinLnBrk="0" hangingPunct="1">
              <a:spcBef>
                <a:spcPts val="1200"/>
              </a:spcBef>
              <a:buFont typeface="Arial" pitchFamily="34" charset="0"/>
              <a:buNone/>
              <a:defRPr sz="2000" b="0" i="0" kern="1200" baseline="0">
                <a:solidFill>
                  <a:srgbClr val="211973"/>
                </a:solidFill>
                <a:latin typeface="Arial" pitchFamily="34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600"/>
              </a:spcBef>
              <a:buFontTx/>
              <a:buNone/>
              <a:defRPr sz="18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216000" indent="-216000" algn="l" defTabSz="914400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900000" indent="-288000" algn="l" defTabSz="914400" rtl="0" eaLnBrk="1" latinLnBrk="0" hangingPunct="1">
              <a:spcBef>
                <a:spcPts val="600"/>
              </a:spcBef>
              <a:buFont typeface="Arial" pitchFamily="34" charset="0"/>
              <a:buChar char="–"/>
              <a:defRPr sz="16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900000" indent="-288000" algn="l" defTabSz="914400" rtl="0" eaLnBrk="1" latinLnBrk="0" hangingPunct="1">
              <a:spcBef>
                <a:spcPct val="20000"/>
              </a:spcBef>
              <a:buFont typeface="+mj-lt"/>
              <a:buAutoNum type="arabicPeriod"/>
              <a:defRPr sz="16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>
                <a:solidFill>
                  <a:schemeClr val="bg1"/>
                </a:solidFill>
              </a:rPr>
              <a:t>2006 - Global average GDP 5.5%</a:t>
            </a:r>
          </a:p>
          <a:p>
            <a:r>
              <a:rPr lang="en-GB" b="1" dirty="0">
                <a:solidFill>
                  <a:schemeClr val="bg1"/>
                </a:solidFill>
              </a:rPr>
              <a:t>2009 - World growth -2.1%</a:t>
            </a:r>
          </a:p>
          <a:p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644008" y="2348880"/>
            <a:ext cx="3965892" cy="1223285"/>
          </a:xfrm>
          <a:prstGeom prst="rect">
            <a:avLst/>
          </a:prstGeom>
          <a:solidFill>
            <a:schemeClr val="accent2">
              <a:alpha val="9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000" b="1" dirty="0">
                <a:solidFill>
                  <a:schemeClr val="bg1"/>
                </a:solidFill>
              </a:rPr>
              <a:t>2017 - </a:t>
            </a:r>
          </a:p>
          <a:p>
            <a:pPr marL="0" indent="0">
              <a:buNone/>
            </a:pPr>
            <a:r>
              <a:rPr lang="en-GB" sz="2000" b="1" dirty="0">
                <a:solidFill>
                  <a:schemeClr val="bg1"/>
                </a:solidFill>
              </a:rPr>
              <a:t>Global average GDP 3.4%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17010" y="3933946"/>
            <a:ext cx="7776864" cy="2128004"/>
          </a:xfrm>
          <a:prstGeom prst="rect">
            <a:avLst/>
          </a:prstGeom>
          <a:solidFill>
            <a:schemeClr val="accent6">
              <a:lumMod val="50000"/>
              <a:alpha val="9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b="1" dirty="0">
                <a:solidFill>
                  <a:schemeClr val="bg1"/>
                </a:solidFill>
              </a:rPr>
              <a:t>So what?</a:t>
            </a:r>
          </a:p>
          <a:p>
            <a:r>
              <a:rPr lang="en-GB" sz="2000" b="1" dirty="0">
                <a:solidFill>
                  <a:schemeClr val="bg1"/>
                </a:solidFill>
              </a:rPr>
              <a:t>Most governments have less money than pre-2008</a:t>
            </a:r>
          </a:p>
          <a:p>
            <a:r>
              <a:rPr lang="en-GB" sz="2000" b="1" dirty="0">
                <a:solidFill>
                  <a:schemeClr val="bg1"/>
                </a:solidFill>
              </a:rPr>
              <a:t>Most </a:t>
            </a:r>
            <a:r>
              <a:rPr lang="en-GB" sz="2000" b="1" dirty="0" err="1">
                <a:solidFill>
                  <a:schemeClr val="bg1"/>
                </a:solidFill>
              </a:rPr>
              <a:t>HO</a:t>
            </a:r>
            <a:r>
              <a:rPr lang="en-GB" sz="2000" b="1" dirty="0">
                <a:solidFill>
                  <a:schemeClr val="bg1"/>
                </a:solidFill>
              </a:rPr>
              <a:t> have less resource to commit to </a:t>
            </a:r>
            <a:r>
              <a:rPr lang="en-GB" sz="2000" b="1" dirty="0" err="1">
                <a:solidFill>
                  <a:schemeClr val="bg1"/>
                </a:solidFill>
              </a:rPr>
              <a:t>IHO</a:t>
            </a:r>
            <a:r>
              <a:rPr lang="en-GB" sz="2000" b="1" dirty="0">
                <a:solidFill>
                  <a:schemeClr val="bg1"/>
                </a:solidFill>
              </a:rPr>
              <a:t> work </a:t>
            </a:r>
          </a:p>
          <a:p>
            <a:r>
              <a:rPr lang="en-GB" sz="2000" b="1" dirty="0">
                <a:solidFill>
                  <a:schemeClr val="bg1"/>
                </a:solidFill>
              </a:rPr>
              <a:t>More important than ever before to prioritise what can be done with the resource available.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50833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1520" y="1340768"/>
            <a:ext cx="35704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Since Assembly: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11560" y="2348880"/>
            <a:ext cx="7632848" cy="2376264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000" b="1" dirty="0">
                <a:solidFill>
                  <a:schemeClr val="bg1"/>
                </a:solidFill>
              </a:rPr>
              <a:t>IHO voluntary commitments at the UN Ocean Conference (June 2017)  </a:t>
            </a:r>
          </a:p>
          <a:p>
            <a:r>
              <a:rPr lang="en-GB" sz="2000" b="1" dirty="0">
                <a:solidFill>
                  <a:schemeClr val="bg1"/>
                </a:solidFill>
              </a:rPr>
              <a:t>To provide fundamental mapping of the seas and oceans (referring to GEBCO 2030)</a:t>
            </a:r>
          </a:p>
          <a:p>
            <a:r>
              <a:rPr lang="en-GB" sz="2000" b="1" dirty="0">
                <a:solidFill>
                  <a:schemeClr val="bg1"/>
                </a:solidFill>
              </a:rPr>
              <a:t>To provide capacity building to support sustainability and economic development (link to UN Sustainable Development Goal 14) </a:t>
            </a:r>
          </a:p>
          <a:p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83568" y="5157192"/>
            <a:ext cx="7632848" cy="648072"/>
          </a:xfrm>
          <a:prstGeom prst="rect">
            <a:avLst/>
          </a:prstGeom>
          <a:solidFill>
            <a:schemeClr val="accent2">
              <a:alpha val="9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000" b="1" dirty="0">
                <a:solidFill>
                  <a:schemeClr val="bg1"/>
                </a:solidFill>
              </a:rPr>
              <a:t>Opportunity to record strategic intent and targets within a revised Strategic Plan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99949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412776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solidFill>
                  <a:schemeClr val="bg1"/>
                </a:solidFill>
              </a:rPr>
              <a:t>Current Strategic Plan &amp; Work Programmes</a:t>
            </a:r>
          </a:p>
        </p:txBody>
      </p:sp>
      <p:sp>
        <p:nvSpPr>
          <p:cNvPr id="3" name="Rectangle 2"/>
          <p:cNvSpPr/>
          <p:nvPr/>
        </p:nvSpPr>
        <p:spPr>
          <a:xfrm>
            <a:off x="323528" y="2420888"/>
            <a:ext cx="8568952" cy="388843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lvl="1"/>
            <a:r>
              <a:rPr lang="en-GB" sz="2000" b="1" dirty="0">
                <a:solidFill>
                  <a:schemeClr val="bg1"/>
                </a:solidFill>
              </a:rPr>
              <a:t>The current Strategic Plan acknowledges the Work Programmes: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</a:rPr>
              <a:t>Corporate Affairs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sz="2000" b="1" dirty="0" err="1">
                <a:solidFill>
                  <a:schemeClr val="bg1"/>
                </a:solidFill>
              </a:rPr>
              <a:t>HSSC</a:t>
            </a:r>
            <a:endParaRPr lang="en-GB" sz="2000" b="1" dirty="0">
              <a:solidFill>
                <a:schemeClr val="bg1"/>
              </a:solidFill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sz="2000" b="1" dirty="0" err="1">
                <a:solidFill>
                  <a:schemeClr val="bg1"/>
                </a:solidFill>
              </a:rPr>
              <a:t>IRCC</a:t>
            </a:r>
            <a:endParaRPr lang="en-GB" sz="2000" b="1" dirty="0">
              <a:solidFill>
                <a:schemeClr val="bg1"/>
              </a:solidFill>
            </a:endParaRPr>
          </a:p>
          <a:p>
            <a:pPr lvl="2"/>
            <a:r>
              <a:rPr lang="en-GB" sz="2000" b="1" dirty="0">
                <a:solidFill>
                  <a:schemeClr val="bg1"/>
                </a:solidFill>
              </a:rPr>
              <a:t>but sets no targets, or priorities. </a:t>
            </a:r>
          </a:p>
          <a:p>
            <a:pPr lvl="2"/>
            <a:r>
              <a:rPr lang="en-GB" sz="2000" b="1" dirty="0">
                <a:solidFill>
                  <a:schemeClr val="bg1"/>
                </a:solidFill>
              </a:rPr>
              <a:t>The work programmes are managed independently, rather than jointly focused on higher strategic priorities.  </a:t>
            </a:r>
          </a:p>
          <a:p>
            <a:pPr lvl="1"/>
            <a:endParaRPr lang="en-GB" sz="2000" b="1" dirty="0">
              <a:solidFill>
                <a:schemeClr val="bg1"/>
              </a:solidFill>
            </a:endParaRPr>
          </a:p>
          <a:p>
            <a:pPr lvl="1"/>
            <a:r>
              <a:rPr lang="en-GB" sz="2000" b="1" dirty="0">
                <a:solidFill>
                  <a:schemeClr val="bg1"/>
                </a:solidFill>
              </a:rPr>
              <a:t>Current links from the Work Programme to the Strategic Plan are used to justify the tasks, rather than to direct priorities. </a:t>
            </a:r>
          </a:p>
          <a:p>
            <a:pPr lvl="1"/>
            <a:endParaRPr lang="en-GB" sz="2000" b="1" dirty="0">
              <a:solidFill>
                <a:schemeClr val="bg1"/>
              </a:solidFill>
            </a:endParaRPr>
          </a:p>
          <a:p>
            <a:pPr lvl="1"/>
            <a:r>
              <a:rPr lang="en-GB" sz="2000" b="1" dirty="0">
                <a:solidFill>
                  <a:schemeClr val="bg1"/>
                </a:solidFill>
              </a:rPr>
              <a:t>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6315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1412776"/>
            <a:ext cx="59041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Features of a Strategic Plan</a:t>
            </a:r>
          </a:p>
        </p:txBody>
      </p:sp>
      <p:sp>
        <p:nvSpPr>
          <p:cNvPr id="3" name="Rectangle 2"/>
          <p:cNvSpPr/>
          <p:nvPr/>
        </p:nvSpPr>
        <p:spPr>
          <a:xfrm>
            <a:off x="251520" y="2397949"/>
            <a:ext cx="8568952" cy="132343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</a:rPr>
              <a:t>A target to aim for (i.e. what to achieve by what time)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</a:rPr>
              <a:t>Prioritised activities to increase chances of success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</a:rPr>
              <a:t>Appropriate performance measures to monitor progress</a:t>
            </a:r>
          </a:p>
        </p:txBody>
      </p:sp>
      <p:grpSp>
        <p:nvGrpSpPr>
          <p:cNvPr id="150" name="Group 149"/>
          <p:cNvGrpSpPr/>
          <p:nvPr/>
        </p:nvGrpSpPr>
        <p:grpSpPr>
          <a:xfrm>
            <a:off x="4312752" y="4068722"/>
            <a:ext cx="4115043" cy="2015770"/>
            <a:chOff x="4312752" y="4068722"/>
            <a:chExt cx="4115043" cy="2015770"/>
          </a:xfrm>
        </p:grpSpPr>
        <p:grpSp>
          <p:nvGrpSpPr>
            <p:cNvPr id="8" name="Group 31"/>
            <p:cNvGrpSpPr>
              <a:grpSpLocks/>
            </p:cNvGrpSpPr>
            <p:nvPr/>
          </p:nvGrpSpPr>
          <p:grpSpPr bwMode="auto">
            <a:xfrm>
              <a:off x="7749967" y="4410711"/>
              <a:ext cx="677828" cy="1040769"/>
              <a:chOff x="6880" y="2650"/>
              <a:chExt cx="572" cy="699"/>
            </a:xfrm>
          </p:grpSpPr>
          <p:sp>
            <p:nvSpPr>
              <p:cNvPr id="73" name="Freeform 5"/>
              <p:cNvSpPr>
                <a:spLocks/>
              </p:cNvSpPr>
              <p:nvPr/>
            </p:nvSpPr>
            <p:spPr bwMode="auto">
              <a:xfrm>
                <a:off x="7334" y="2999"/>
                <a:ext cx="114" cy="330"/>
              </a:xfrm>
              <a:custGeom>
                <a:avLst/>
                <a:gdLst>
                  <a:gd name="T0" fmla="*/ 56 w 229"/>
                  <a:gd name="T1" fmla="*/ 0 h 659"/>
                  <a:gd name="T2" fmla="*/ 79 w 229"/>
                  <a:gd name="T3" fmla="*/ 99 h 659"/>
                  <a:gd name="T4" fmla="*/ 103 w 229"/>
                  <a:gd name="T5" fmla="*/ 196 h 659"/>
                  <a:gd name="T6" fmla="*/ 129 w 229"/>
                  <a:gd name="T7" fmla="*/ 312 h 659"/>
                  <a:gd name="T8" fmla="*/ 153 w 229"/>
                  <a:gd name="T9" fmla="*/ 396 h 659"/>
                  <a:gd name="T10" fmla="*/ 229 w 229"/>
                  <a:gd name="T11" fmla="*/ 630 h 659"/>
                  <a:gd name="T12" fmla="*/ 212 w 229"/>
                  <a:gd name="T13" fmla="*/ 650 h 659"/>
                  <a:gd name="T14" fmla="*/ 193 w 229"/>
                  <a:gd name="T15" fmla="*/ 659 h 659"/>
                  <a:gd name="T16" fmla="*/ 171 w 229"/>
                  <a:gd name="T17" fmla="*/ 659 h 659"/>
                  <a:gd name="T18" fmla="*/ 144 w 229"/>
                  <a:gd name="T19" fmla="*/ 639 h 659"/>
                  <a:gd name="T20" fmla="*/ 135 w 229"/>
                  <a:gd name="T21" fmla="*/ 615 h 659"/>
                  <a:gd name="T22" fmla="*/ 71 w 229"/>
                  <a:gd name="T23" fmla="*/ 362 h 659"/>
                  <a:gd name="T24" fmla="*/ 23 w 229"/>
                  <a:gd name="T25" fmla="*/ 174 h 659"/>
                  <a:gd name="T26" fmla="*/ 0 w 229"/>
                  <a:gd name="T27" fmla="*/ 97 h 659"/>
                  <a:gd name="T28" fmla="*/ 1 w 229"/>
                  <a:gd name="T29" fmla="*/ 102 h 659"/>
                  <a:gd name="T30" fmla="*/ 32 w 229"/>
                  <a:gd name="T31" fmla="*/ 44 h 659"/>
                  <a:gd name="T32" fmla="*/ 56 w 229"/>
                  <a:gd name="T33" fmla="*/ 0 h 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29" h="659">
                    <a:moveTo>
                      <a:pt x="56" y="0"/>
                    </a:moveTo>
                    <a:lnTo>
                      <a:pt x="79" y="99"/>
                    </a:lnTo>
                    <a:lnTo>
                      <a:pt x="103" y="196"/>
                    </a:lnTo>
                    <a:lnTo>
                      <a:pt x="129" y="312"/>
                    </a:lnTo>
                    <a:lnTo>
                      <a:pt x="153" y="396"/>
                    </a:lnTo>
                    <a:lnTo>
                      <a:pt x="229" y="630"/>
                    </a:lnTo>
                    <a:lnTo>
                      <a:pt x="212" y="650"/>
                    </a:lnTo>
                    <a:lnTo>
                      <a:pt x="193" y="659"/>
                    </a:lnTo>
                    <a:lnTo>
                      <a:pt x="171" y="659"/>
                    </a:lnTo>
                    <a:lnTo>
                      <a:pt x="144" y="639"/>
                    </a:lnTo>
                    <a:lnTo>
                      <a:pt x="135" y="615"/>
                    </a:lnTo>
                    <a:lnTo>
                      <a:pt x="71" y="362"/>
                    </a:lnTo>
                    <a:lnTo>
                      <a:pt x="23" y="174"/>
                    </a:lnTo>
                    <a:lnTo>
                      <a:pt x="0" y="97"/>
                    </a:lnTo>
                    <a:lnTo>
                      <a:pt x="1" y="102"/>
                    </a:lnTo>
                    <a:lnTo>
                      <a:pt x="32" y="44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CC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4" name="Freeform 6"/>
              <p:cNvSpPr>
                <a:spLocks/>
              </p:cNvSpPr>
              <p:nvPr/>
            </p:nvSpPr>
            <p:spPr bwMode="auto">
              <a:xfrm>
                <a:off x="6883" y="3123"/>
                <a:ext cx="400" cy="221"/>
              </a:xfrm>
              <a:custGeom>
                <a:avLst/>
                <a:gdLst>
                  <a:gd name="T0" fmla="*/ 195 w 801"/>
                  <a:gd name="T1" fmla="*/ 25 h 443"/>
                  <a:gd name="T2" fmla="*/ 60 w 801"/>
                  <a:gd name="T3" fmla="*/ 0 h 443"/>
                  <a:gd name="T4" fmla="*/ 56 w 801"/>
                  <a:gd name="T5" fmla="*/ 3 h 443"/>
                  <a:gd name="T6" fmla="*/ 50 w 801"/>
                  <a:gd name="T7" fmla="*/ 21 h 443"/>
                  <a:gd name="T8" fmla="*/ 47 w 801"/>
                  <a:gd name="T9" fmla="*/ 25 h 443"/>
                  <a:gd name="T10" fmla="*/ 47 w 801"/>
                  <a:gd name="T11" fmla="*/ 61 h 443"/>
                  <a:gd name="T12" fmla="*/ 117 w 801"/>
                  <a:gd name="T13" fmla="*/ 77 h 443"/>
                  <a:gd name="T14" fmla="*/ 16 w 801"/>
                  <a:gd name="T15" fmla="*/ 287 h 443"/>
                  <a:gd name="T16" fmla="*/ 0 w 801"/>
                  <a:gd name="T17" fmla="*/ 319 h 443"/>
                  <a:gd name="T18" fmla="*/ 10 w 801"/>
                  <a:gd name="T19" fmla="*/ 333 h 443"/>
                  <a:gd name="T20" fmla="*/ 6 w 801"/>
                  <a:gd name="T21" fmla="*/ 333 h 443"/>
                  <a:gd name="T22" fmla="*/ 56 w 801"/>
                  <a:gd name="T23" fmla="*/ 342 h 443"/>
                  <a:gd name="T24" fmla="*/ 63 w 801"/>
                  <a:gd name="T25" fmla="*/ 333 h 443"/>
                  <a:gd name="T26" fmla="*/ 94 w 801"/>
                  <a:gd name="T27" fmla="*/ 244 h 443"/>
                  <a:gd name="T28" fmla="*/ 128 w 801"/>
                  <a:gd name="T29" fmla="*/ 152 h 443"/>
                  <a:gd name="T30" fmla="*/ 166 w 801"/>
                  <a:gd name="T31" fmla="*/ 83 h 443"/>
                  <a:gd name="T32" fmla="*/ 304 w 801"/>
                  <a:gd name="T33" fmla="*/ 102 h 443"/>
                  <a:gd name="T34" fmla="*/ 422 w 801"/>
                  <a:gd name="T35" fmla="*/ 124 h 443"/>
                  <a:gd name="T36" fmla="*/ 537 w 801"/>
                  <a:gd name="T37" fmla="*/ 150 h 443"/>
                  <a:gd name="T38" fmla="*/ 622 w 801"/>
                  <a:gd name="T39" fmla="*/ 172 h 443"/>
                  <a:gd name="T40" fmla="*/ 629 w 801"/>
                  <a:gd name="T41" fmla="*/ 269 h 443"/>
                  <a:gd name="T42" fmla="*/ 635 w 801"/>
                  <a:gd name="T43" fmla="*/ 417 h 443"/>
                  <a:gd name="T44" fmla="*/ 638 w 801"/>
                  <a:gd name="T45" fmla="*/ 437 h 443"/>
                  <a:gd name="T46" fmla="*/ 650 w 801"/>
                  <a:gd name="T47" fmla="*/ 440 h 443"/>
                  <a:gd name="T48" fmla="*/ 697 w 801"/>
                  <a:gd name="T49" fmla="*/ 443 h 443"/>
                  <a:gd name="T50" fmla="*/ 706 w 801"/>
                  <a:gd name="T51" fmla="*/ 430 h 443"/>
                  <a:gd name="T52" fmla="*/ 706 w 801"/>
                  <a:gd name="T53" fmla="*/ 339 h 443"/>
                  <a:gd name="T54" fmla="*/ 693 w 801"/>
                  <a:gd name="T55" fmla="*/ 244 h 443"/>
                  <a:gd name="T56" fmla="*/ 685 w 801"/>
                  <a:gd name="T57" fmla="*/ 186 h 443"/>
                  <a:gd name="T58" fmla="*/ 775 w 801"/>
                  <a:gd name="T59" fmla="*/ 212 h 443"/>
                  <a:gd name="T60" fmla="*/ 785 w 801"/>
                  <a:gd name="T61" fmla="*/ 205 h 443"/>
                  <a:gd name="T62" fmla="*/ 801 w 801"/>
                  <a:gd name="T63" fmla="*/ 156 h 443"/>
                  <a:gd name="T64" fmla="*/ 790 w 801"/>
                  <a:gd name="T65" fmla="*/ 144 h 443"/>
                  <a:gd name="T66" fmla="*/ 637 w 801"/>
                  <a:gd name="T67" fmla="*/ 109 h 443"/>
                  <a:gd name="T68" fmla="*/ 195 w 801"/>
                  <a:gd name="T69" fmla="*/ 25 h 4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01" h="443">
                    <a:moveTo>
                      <a:pt x="195" y="25"/>
                    </a:moveTo>
                    <a:lnTo>
                      <a:pt x="60" y="0"/>
                    </a:lnTo>
                    <a:lnTo>
                      <a:pt x="56" y="3"/>
                    </a:lnTo>
                    <a:lnTo>
                      <a:pt x="50" y="21"/>
                    </a:lnTo>
                    <a:lnTo>
                      <a:pt x="47" y="25"/>
                    </a:lnTo>
                    <a:lnTo>
                      <a:pt x="47" y="61"/>
                    </a:lnTo>
                    <a:lnTo>
                      <a:pt x="117" y="77"/>
                    </a:lnTo>
                    <a:lnTo>
                      <a:pt x="16" y="287"/>
                    </a:lnTo>
                    <a:lnTo>
                      <a:pt x="0" y="319"/>
                    </a:lnTo>
                    <a:lnTo>
                      <a:pt x="10" y="333"/>
                    </a:lnTo>
                    <a:lnTo>
                      <a:pt x="6" y="333"/>
                    </a:lnTo>
                    <a:lnTo>
                      <a:pt x="56" y="342"/>
                    </a:lnTo>
                    <a:lnTo>
                      <a:pt x="63" y="333"/>
                    </a:lnTo>
                    <a:lnTo>
                      <a:pt x="94" y="244"/>
                    </a:lnTo>
                    <a:lnTo>
                      <a:pt x="128" y="152"/>
                    </a:lnTo>
                    <a:lnTo>
                      <a:pt x="166" y="83"/>
                    </a:lnTo>
                    <a:lnTo>
                      <a:pt x="304" y="102"/>
                    </a:lnTo>
                    <a:lnTo>
                      <a:pt x="422" y="124"/>
                    </a:lnTo>
                    <a:lnTo>
                      <a:pt x="537" y="150"/>
                    </a:lnTo>
                    <a:lnTo>
                      <a:pt x="622" y="172"/>
                    </a:lnTo>
                    <a:lnTo>
                      <a:pt x="629" y="269"/>
                    </a:lnTo>
                    <a:lnTo>
                      <a:pt x="635" y="417"/>
                    </a:lnTo>
                    <a:lnTo>
                      <a:pt x="638" y="437"/>
                    </a:lnTo>
                    <a:lnTo>
                      <a:pt x="650" y="440"/>
                    </a:lnTo>
                    <a:lnTo>
                      <a:pt x="697" y="443"/>
                    </a:lnTo>
                    <a:lnTo>
                      <a:pt x="706" y="430"/>
                    </a:lnTo>
                    <a:lnTo>
                      <a:pt x="706" y="339"/>
                    </a:lnTo>
                    <a:lnTo>
                      <a:pt x="693" y="244"/>
                    </a:lnTo>
                    <a:lnTo>
                      <a:pt x="685" y="186"/>
                    </a:lnTo>
                    <a:lnTo>
                      <a:pt x="775" y="212"/>
                    </a:lnTo>
                    <a:lnTo>
                      <a:pt x="785" y="205"/>
                    </a:lnTo>
                    <a:lnTo>
                      <a:pt x="801" y="156"/>
                    </a:lnTo>
                    <a:lnTo>
                      <a:pt x="790" y="144"/>
                    </a:lnTo>
                    <a:lnTo>
                      <a:pt x="637" y="109"/>
                    </a:lnTo>
                    <a:lnTo>
                      <a:pt x="195" y="25"/>
                    </a:lnTo>
                    <a:close/>
                  </a:path>
                </a:pathLst>
              </a:custGeom>
              <a:solidFill>
                <a:srgbClr val="CC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5" name="Freeform 7"/>
              <p:cNvSpPr>
                <a:spLocks/>
              </p:cNvSpPr>
              <p:nvPr/>
            </p:nvSpPr>
            <p:spPr bwMode="auto">
              <a:xfrm>
                <a:off x="6928" y="2655"/>
                <a:ext cx="467" cy="521"/>
              </a:xfrm>
              <a:custGeom>
                <a:avLst/>
                <a:gdLst>
                  <a:gd name="T0" fmla="*/ 12 w 933"/>
                  <a:gd name="T1" fmla="*/ 434 h 1042"/>
                  <a:gd name="T2" fmla="*/ 50 w 933"/>
                  <a:gd name="T3" fmla="*/ 319 h 1042"/>
                  <a:gd name="T4" fmla="*/ 94 w 933"/>
                  <a:gd name="T5" fmla="*/ 237 h 1042"/>
                  <a:gd name="T6" fmla="*/ 144 w 933"/>
                  <a:gd name="T7" fmla="*/ 166 h 1042"/>
                  <a:gd name="T8" fmla="*/ 200 w 933"/>
                  <a:gd name="T9" fmla="*/ 99 h 1042"/>
                  <a:gd name="T10" fmla="*/ 246 w 933"/>
                  <a:gd name="T11" fmla="*/ 63 h 1042"/>
                  <a:gd name="T12" fmla="*/ 310 w 933"/>
                  <a:gd name="T13" fmla="*/ 31 h 1042"/>
                  <a:gd name="T14" fmla="*/ 375 w 933"/>
                  <a:gd name="T15" fmla="*/ 6 h 1042"/>
                  <a:gd name="T16" fmla="*/ 454 w 933"/>
                  <a:gd name="T17" fmla="*/ 0 h 1042"/>
                  <a:gd name="T18" fmla="*/ 549 w 933"/>
                  <a:gd name="T19" fmla="*/ 3 h 1042"/>
                  <a:gd name="T20" fmla="*/ 630 w 933"/>
                  <a:gd name="T21" fmla="*/ 19 h 1042"/>
                  <a:gd name="T22" fmla="*/ 693 w 933"/>
                  <a:gd name="T23" fmla="*/ 46 h 1042"/>
                  <a:gd name="T24" fmla="*/ 762 w 933"/>
                  <a:gd name="T25" fmla="*/ 78 h 1042"/>
                  <a:gd name="T26" fmla="*/ 830 w 933"/>
                  <a:gd name="T27" fmla="*/ 128 h 1042"/>
                  <a:gd name="T28" fmla="*/ 877 w 933"/>
                  <a:gd name="T29" fmla="*/ 178 h 1042"/>
                  <a:gd name="T30" fmla="*/ 905 w 933"/>
                  <a:gd name="T31" fmla="*/ 225 h 1042"/>
                  <a:gd name="T32" fmla="*/ 924 w 933"/>
                  <a:gd name="T33" fmla="*/ 299 h 1042"/>
                  <a:gd name="T34" fmla="*/ 933 w 933"/>
                  <a:gd name="T35" fmla="*/ 356 h 1042"/>
                  <a:gd name="T36" fmla="*/ 928 w 933"/>
                  <a:gd name="T37" fmla="*/ 436 h 1042"/>
                  <a:gd name="T38" fmla="*/ 921 w 933"/>
                  <a:gd name="T39" fmla="*/ 512 h 1042"/>
                  <a:gd name="T40" fmla="*/ 908 w 933"/>
                  <a:gd name="T41" fmla="*/ 575 h 1042"/>
                  <a:gd name="T42" fmla="*/ 880 w 933"/>
                  <a:gd name="T43" fmla="*/ 656 h 1042"/>
                  <a:gd name="T44" fmla="*/ 847 w 933"/>
                  <a:gd name="T45" fmla="*/ 727 h 1042"/>
                  <a:gd name="T46" fmla="*/ 802 w 933"/>
                  <a:gd name="T47" fmla="*/ 813 h 1042"/>
                  <a:gd name="T48" fmla="*/ 765 w 933"/>
                  <a:gd name="T49" fmla="*/ 867 h 1042"/>
                  <a:gd name="T50" fmla="*/ 718 w 933"/>
                  <a:gd name="T51" fmla="*/ 923 h 1042"/>
                  <a:gd name="T52" fmla="*/ 665 w 933"/>
                  <a:gd name="T53" fmla="*/ 974 h 1042"/>
                  <a:gd name="T54" fmla="*/ 600 w 933"/>
                  <a:gd name="T55" fmla="*/ 1020 h 1042"/>
                  <a:gd name="T56" fmla="*/ 515 w 933"/>
                  <a:gd name="T57" fmla="*/ 1039 h 1042"/>
                  <a:gd name="T58" fmla="*/ 424 w 933"/>
                  <a:gd name="T59" fmla="*/ 1042 h 1042"/>
                  <a:gd name="T60" fmla="*/ 354 w 933"/>
                  <a:gd name="T61" fmla="*/ 1035 h 1042"/>
                  <a:gd name="T62" fmla="*/ 284 w 933"/>
                  <a:gd name="T63" fmla="*/ 1022 h 1042"/>
                  <a:gd name="T64" fmla="*/ 226 w 933"/>
                  <a:gd name="T65" fmla="*/ 1010 h 1042"/>
                  <a:gd name="T66" fmla="*/ 163 w 933"/>
                  <a:gd name="T67" fmla="*/ 983 h 1042"/>
                  <a:gd name="T68" fmla="*/ 109 w 933"/>
                  <a:gd name="T69" fmla="*/ 945 h 1042"/>
                  <a:gd name="T70" fmla="*/ 75 w 933"/>
                  <a:gd name="T71" fmla="*/ 901 h 1042"/>
                  <a:gd name="T72" fmla="*/ 46 w 933"/>
                  <a:gd name="T73" fmla="*/ 833 h 1042"/>
                  <a:gd name="T74" fmla="*/ 25 w 933"/>
                  <a:gd name="T75" fmla="*/ 758 h 1042"/>
                  <a:gd name="T76" fmla="*/ 12 w 933"/>
                  <a:gd name="T77" fmla="*/ 659 h 1042"/>
                  <a:gd name="T78" fmla="*/ 1 w 933"/>
                  <a:gd name="T79" fmla="*/ 580 h 1042"/>
                  <a:gd name="T80" fmla="*/ 0 w 933"/>
                  <a:gd name="T81" fmla="*/ 514 h 1042"/>
                  <a:gd name="T82" fmla="*/ 6 w 933"/>
                  <a:gd name="T83" fmla="*/ 466 h 1042"/>
                  <a:gd name="T84" fmla="*/ 12 w 933"/>
                  <a:gd name="T85" fmla="*/ 434 h 10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933" h="1042">
                    <a:moveTo>
                      <a:pt x="12" y="434"/>
                    </a:moveTo>
                    <a:lnTo>
                      <a:pt x="50" y="319"/>
                    </a:lnTo>
                    <a:lnTo>
                      <a:pt x="94" y="237"/>
                    </a:lnTo>
                    <a:lnTo>
                      <a:pt x="144" y="166"/>
                    </a:lnTo>
                    <a:lnTo>
                      <a:pt x="200" y="99"/>
                    </a:lnTo>
                    <a:lnTo>
                      <a:pt x="246" y="63"/>
                    </a:lnTo>
                    <a:lnTo>
                      <a:pt x="310" y="31"/>
                    </a:lnTo>
                    <a:lnTo>
                      <a:pt x="375" y="6"/>
                    </a:lnTo>
                    <a:lnTo>
                      <a:pt x="454" y="0"/>
                    </a:lnTo>
                    <a:lnTo>
                      <a:pt x="549" y="3"/>
                    </a:lnTo>
                    <a:lnTo>
                      <a:pt x="630" y="19"/>
                    </a:lnTo>
                    <a:lnTo>
                      <a:pt x="693" y="46"/>
                    </a:lnTo>
                    <a:lnTo>
                      <a:pt x="762" y="78"/>
                    </a:lnTo>
                    <a:lnTo>
                      <a:pt x="830" y="128"/>
                    </a:lnTo>
                    <a:lnTo>
                      <a:pt x="877" y="178"/>
                    </a:lnTo>
                    <a:lnTo>
                      <a:pt x="905" y="225"/>
                    </a:lnTo>
                    <a:lnTo>
                      <a:pt x="924" y="299"/>
                    </a:lnTo>
                    <a:lnTo>
                      <a:pt x="933" y="356"/>
                    </a:lnTo>
                    <a:lnTo>
                      <a:pt x="928" y="436"/>
                    </a:lnTo>
                    <a:lnTo>
                      <a:pt x="921" y="512"/>
                    </a:lnTo>
                    <a:lnTo>
                      <a:pt x="908" y="575"/>
                    </a:lnTo>
                    <a:lnTo>
                      <a:pt x="880" y="656"/>
                    </a:lnTo>
                    <a:lnTo>
                      <a:pt x="847" y="727"/>
                    </a:lnTo>
                    <a:lnTo>
                      <a:pt x="802" y="813"/>
                    </a:lnTo>
                    <a:lnTo>
                      <a:pt x="765" y="867"/>
                    </a:lnTo>
                    <a:lnTo>
                      <a:pt x="718" y="923"/>
                    </a:lnTo>
                    <a:lnTo>
                      <a:pt x="665" y="974"/>
                    </a:lnTo>
                    <a:lnTo>
                      <a:pt x="600" y="1020"/>
                    </a:lnTo>
                    <a:lnTo>
                      <a:pt x="515" y="1039"/>
                    </a:lnTo>
                    <a:lnTo>
                      <a:pt x="424" y="1042"/>
                    </a:lnTo>
                    <a:lnTo>
                      <a:pt x="354" y="1035"/>
                    </a:lnTo>
                    <a:lnTo>
                      <a:pt x="284" y="1022"/>
                    </a:lnTo>
                    <a:lnTo>
                      <a:pt x="226" y="1010"/>
                    </a:lnTo>
                    <a:lnTo>
                      <a:pt x="163" y="983"/>
                    </a:lnTo>
                    <a:lnTo>
                      <a:pt x="109" y="945"/>
                    </a:lnTo>
                    <a:lnTo>
                      <a:pt x="75" y="901"/>
                    </a:lnTo>
                    <a:lnTo>
                      <a:pt x="46" y="833"/>
                    </a:lnTo>
                    <a:lnTo>
                      <a:pt x="25" y="758"/>
                    </a:lnTo>
                    <a:lnTo>
                      <a:pt x="12" y="659"/>
                    </a:lnTo>
                    <a:lnTo>
                      <a:pt x="1" y="580"/>
                    </a:lnTo>
                    <a:lnTo>
                      <a:pt x="0" y="514"/>
                    </a:lnTo>
                    <a:lnTo>
                      <a:pt x="6" y="466"/>
                    </a:lnTo>
                    <a:lnTo>
                      <a:pt x="12" y="434"/>
                    </a:lnTo>
                    <a:close/>
                  </a:path>
                </a:pathLst>
              </a:custGeom>
              <a:blipFill dpi="0" rotWithShape="0">
                <a:blip r:embed="rId3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6" name="Freeform 8"/>
              <p:cNvSpPr>
                <a:spLocks/>
              </p:cNvSpPr>
              <p:nvPr/>
            </p:nvSpPr>
            <p:spPr bwMode="auto">
              <a:xfrm>
                <a:off x="6972" y="2759"/>
                <a:ext cx="362" cy="326"/>
              </a:xfrm>
              <a:custGeom>
                <a:avLst/>
                <a:gdLst>
                  <a:gd name="T0" fmla="*/ 167 w 725"/>
                  <a:gd name="T1" fmla="*/ 0 h 650"/>
                  <a:gd name="T2" fmla="*/ 222 w 725"/>
                  <a:gd name="T3" fmla="*/ 8 h 650"/>
                  <a:gd name="T4" fmla="*/ 291 w 725"/>
                  <a:gd name="T5" fmla="*/ 18 h 650"/>
                  <a:gd name="T6" fmla="*/ 397 w 725"/>
                  <a:gd name="T7" fmla="*/ 30 h 650"/>
                  <a:gd name="T8" fmla="*/ 491 w 725"/>
                  <a:gd name="T9" fmla="*/ 34 h 650"/>
                  <a:gd name="T10" fmla="*/ 610 w 725"/>
                  <a:gd name="T11" fmla="*/ 36 h 650"/>
                  <a:gd name="T12" fmla="*/ 721 w 725"/>
                  <a:gd name="T13" fmla="*/ 43 h 650"/>
                  <a:gd name="T14" fmla="*/ 725 w 725"/>
                  <a:gd name="T15" fmla="*/ 58 h 650"/>
                  <a:gd name="T16" fmla="*/ 687 w 725"/>
                  <a:gd name="T17" fmla="*/ 220 h 650"/>
                  <a:gd name="T18" fmla="*/ 647 w 725"/>
                  <a:gd name="T19" fmla="*/ 393 h 650"/>
                  <a:gd name="T20" fmla="*/ 622 w 725"/>
                  <a:gd name="T21" fmla="*/ 499 h 650"/>
                  <a:gd name="T22" fmla="*/ 575 w 725"/>
                  <a:gd name="T23" fmla="*/ 650 h 650"/>
                  <a:gd name="T24" fmla="*/ 322 w 725"/>
                  <a:gd name="T25" fmla="*/ 613 h 650"/>
                  <a:gd name="T26" fmla="*/ 181 w 725"/>
                  <a:gd name="T27" fmla="*/ 597 h 650"/>
                  <a:gd name="T28" fmla="*/ 39 w 725"/>
                  <a:gd name="T29" fmla="*/ 592 h 650"/>
                  <a:gd name="T30" fmla="*/ 13 w 725"/>
                  <a:gd name="T31" fmla="*/ 592 h 650"/>
                  <a:gd name="T32" fmla="*/ 0 w 725"/>
                  <a:gd name="T33" fmla="*/ 586 h 650"/>
                  <a:gd name="T34" fmla="*/ 66 w 725"/>
                  <a:gd name="T35" fmla="*/ 284 h 650"/>
                  <a:gd name="T36" fmla="*/ 113 w 725"/>
                  <a:gd name="T37" fmla="*/ 102 h 650"/>
                  <a:gd name="T38" fmla="*/ 167 w 725"/>
                  <a:gd name="T39" fmla="*/ 0 h 6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25" h="650">
                    <a:moveTo>
                      <a:pt x="167" y="0"/>
                    </a:moveTo>
                    <a:lnTo>
                      <a:pt x="222" y="8"/>
                    </a:lnTo>
                    <a:lnTo>
                      <a:pt x="291" y="18"/>
                    </a:lnTo>
                    <a:lnTo>
                      <a:pt x="397" y="30"/>
                    </a:lnTo>
                    <a:lnTo>
                      <a:pt x="491" y="34"/>
                    </a:lnTo>
                    <a:lnTo>
                      <a:pt x="610" y="36"/>
                    </a:lnTo>
                    <a:lnTo>
                      <a:pt x="721" y="43"/>
                    </a:lnTo>
                    <a:lnTo>
                      <a:pt x="725" y="58"/>
                    </a:lnTo>
                    <a:lnTo>
                      <a:pt x="687" y="220"/>
                    </a:lnTo>
                    <a:lnTo>
                      <a:pt x="647" y="393"/>
                    </a:lnTo>
                    <a:lnTo>
                      <a:pt x="622" y="499"/>
                    </a:lnTo>
                    <a:lnTo>
                      <a:pt x="575" y="650"/>
                    </a:lnTo>
                    <a:lnTo>
                      <a:pt x="322" y="613"/>
                    </a:lnTo>
                    <a:lnTo>
                      <a:pt x="181" y="597"/>
                    </a:lnTo>
                    <a:lnTo>
                      <a:pt x="39" y="592"/>
                    </a:lnTo>
                    <a:lnTo>
                      <a:pt x="13" y="592"/>
                    </a:lnTo>
                    <a:lnTo>
                      <a:pt x="0" y="586"/>
                    </a:lnTo>
                    <a:lnTo>
                      <a:pt x="66" y="284"/>
                    </a:lnTo>
                    <a:lnTo>
                      <a:pt x="113" y="102"/>
                    </a:lnTo>
                    <a:lnTo>
                      <a:pt x="167" y="0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grpSp>
            <p:nvGrpSpPr>
              <p:cNvPr id="77" name="Group 12"/>
              <p:cNvGrpSpPr>
                <a:grpSpLocks/>
              </p:cNvGrpSpPr>
              <p:nvPr/>
            </p:nvGrpSpPr>
            <p:grpSpPr bwMode="auto">
              <a:xfrm>
                <a:off x="6880" y="3118"/>
                <a:ext cx="409" cy="231"/>
                <a:chOff x="6880" y="3118"/>
                <a:chExt cx="409" cy="231"/>
              </a:xfrm>
            </p:grpSpPr>
            <p:sp>
              <p:nvSpPr>
                <p:cNvPr id="96" name="Freeform 9"/>
                <p:cNvSpPr>
                  <a:spLocks/>
                </p:cNvSpPr>
                <p:nvPr/>
              </p:nvSpPr>
              <p:spPr bwMode="auto">
                <a:xfrm>
                  <a:off x="6900" y="3118"/>
                  <a:ext cx="389" cy="114"/>
                </a:xfrm>
                <a:custGeom>
                  <a:avLst/>
                  <a:gdLst>
                    <a:gd name="T0" fmla="*/ 156 w 777"/>
                    <a:gd name="T1" fmla="*/ 20 h 228"/>
                    <a:gd name="T2" fmla="*/ 90 w 777"/>
                    <a:gd name="T3" fmla="*/ 8 h 228"/>
                    <a:gd name="T4" fmla="*/ 29 w 777"/>
                    <a:gd name="T5" fmla="*/ 0 h 228"/>
                    <a:gd name="T6" fmla="*/ 12 w 777"/>
                    <a:gd name="T7" fmla="*/ 3 h 228"/>
                    <a:gd name="T8" fmla="*/ 3 w 777"/>
                    <a:gd name="T9" fmla="*/ 31 h 228"/>
                    <a:gd name="T10" fmla="*/ 0 w 777"/>
                    <a:gd name="T11" fmla="*/ 70 h 228"/>
                    <a:gd name="T12" fmla="*/ 9 w 777"/>
                    <a:gd name="T13" fmla="*/ 83 h 228"/>
                    <a:gd name="T14" fmla="*/ 35 w 777"/>
                    <a:gd name="T15" fmla="*/ 87 h 228"/>
                    <a:gd name="T16" fmla="*/ 137 w 777"/>
                    <a:gd name="T17" fmla="*/ 99 h 228"/>
                    <a:gd name="T18" fmla="*/ 268 w 777"/>
                    <a:gd name="T19" fmla="*/ 118 h 228"/>
                    <a:gd name="T20" fmla="*/ 405 w 777"/>
                    <a:gd name="T21" fmla="*/ 143 h 228"/>
                    <a:gd name="T22" fmla="*/ 549 w 777"/>
                    <a:gd name="T23" fmla="*/ 175 h 228"/>
                    <a:gd name="T24" fmla="*/ 656 w 777"/>
                    <a:gd name="T25" fmla="*/ 202 h 228"/>
                    <a:gd name="T26" fmla="*/ 727 w 777"/>
                    <a:gd name="T27" fmla="*/ 223 h 228"/>
                    <a:gd name="T28" fmla="*/ 744 w 777"/>
                    <a:gd name="T29" fmla="*/ 228 h 228"/>
                    <a:gd name="T30" fmla="*/ 749 w 777"/>
                    <a:gd name="T31" fmla="*/ 227 h 228"/>
                    <a:gd name="T32" fmla="*/ 756 w 777"/>
                    <a:gd name="T33" fmla="*/ 220 h 228"/>
                    <a:gd name="T34" fmla="*/ 777 w 777"/>
                    <a:gd name="T35" fmla="*/ 168 h 228"/>
                    <a:gd name="T36" fmla="*/ 777 w 777"/>
                    <a:gd name="T37" fmla="*/ 152 h 228"/>
                    <a:gd name="T38" fmla="*/ 756 w 777"/>
                    <a:gd name="T39" fmla="*/ 143 h 228"/>
                    <a:gd name="T40" fmla="*/ 625 w 777"/>
                    <a:gd name="T41" fmla="*/ 112 h 228"/>
                    <a:gd name="T42" fmla="*/ 583 w 777"/>
                    <a:gd name="T43" fmla="*/ 121 h 228"/>
                    <a:gd name="T44" fmla="*/ 753 w 777"/>
                    <a:gd name="T45" fmla="*/ 164 h 228"/>
                    <a:gd name="T46" fmla="*/ 755 w 777"/>
                    <a:gd name="T47" fmla="*/ 170 h 228"/>
                    <a:gd name="T48" fmla="*/ 740 w 777"/>
                    <a:gd name="T49" fmla="*/ 208 h 228"/>
                    <a:gd name="T50" fmla="*/ 731 w 777"/>
                    <a:gd name="T51" fmla="*/ 209 h 228"/>
                    <a:gd name="T52" fmla="*/ 594 w 777"/>
                    <a:gd name="T53" fmla="*/ 170 h 228"/>
                    <a:gd name="T54" fmla="*/ 465 w 777"/>
                    <a:gd name="T55" fmla="*/ 142 h 228"/>
                    <a:gd name="T56" fmla="*/ 346 w 777"/>
                    <a:gd name="T57" fmla="*/ 117 h 228"/>
                    <a:gd name="T58" fmla="*/ 235 w 777"/>
                    <a:gd name="T59" fmla="*/ 96 h 228"/>
                    <a:gd name="T60" fmla="*/ 125 w 777"/>
                    <a:gd name="T61" fmla="*/ 80 h 228"/>
                    <a:gd name="T62" fmla="*/ 121 w 777"/>
                    <a:gd name="T63" fmla="*/ 81 h 228"/>
                    <a:gd name="T64" fmla="*/ 35 w 777"/>
                    <a:gd name="T65" fmla="*/ 67 h 228"/>
                    <a:gd name="T66" fmla="*/ 18 w 777"/>
                    <a:gd name="T67" fmla="*/ 62 h 228"/>
                    <a:gd name="T68" fmla="*/ 21 w 777"/>
                    <a:gd name="T69" fmla="*/ 45 h 228"/>
                    <a:gd name="T70" fmla="*/ 28 w 777"/>
                    <a:gd name="T71" fmla="*/ 20 h 228"/>
                    <a:gd name="T72" fmla="*/ 47 w 777"/>
                    <a:gd name="T73" fmla="*/ 17 h 228"/>
                    <a:gd name="T74" fmla="*/ 215 w 777"/>
                    <a:gd name="T75" fmla="*/ 55 h 228"/>
                    <a:gd name="T76" fmla="*/ 210 w 777"/>
                    <a:gd name="T77" fmla="*/ 56 h 228"/>
                    <a:gd name="T78" fmla="*/ 156 w 777"/>
                    <a:gd name="T79" fmla="*/ 20 h 2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777" h="228">
                      <a:moveTo>
                        <a:pt x="156" y="20"/>
                      </a:moveTo>
                      <a:lnTo>
                        <a:pt x="90" y="8"/>
                      </a:lnTo>
                      <a:lnTo>
                        <a:pt x="29" y="0"/>
                      </a:lnTo>
                      <a:lnTo>
                        <a:pt x="12" y="3"/>
                      </a:lnTo>
                      <a:lnTo>
                        <a:pt x="3" y="31"/>
                      </a:lnTo>
                      <a:lnTo>
                        <a:pt x="0" y="70"/>
                      </a:lnTo>
                      <a:lnTo>
                        <a:pt x="9" y="83"/>
                      </a:lnTo>
                      <a:lnTo>
                        <a:pt x="35" y="87"/>
                      </a:lnTo>
                      <a:lnTo>
                        <a:pt x="137" y="99"/>
                      </a:lnTo>
                      <a:lnTo>
                        <a:pt x="268" y="118"/>
                      </a:lnTo>
                      <a:lnTo>
                        <a:pt x="405" y="143"/>
                      </a:lnTo>
                      <a:lnTo>
                        <a:pt x="549" y="175"/>
                      </a:lnTo>
                      <a:lnTo>
                        <a:pt x="656" y="202"/>
                      </a:lnTo>
                      <a:lnTo>
                        <a:pt x="727" y="223"/>
                      </a:lnTo>
                      <a:lnTo>
                        <a:pt x="744" y="228"/>
                      </a:lnTo>
                      <a:lnTo>
                        <a:pt x="749" y="227"/>
                      </a:lnTo>
                      <a:lnTo>
                        <a:pt x="756" y="220"/>
                      </a:lnTo>
                      <a:lnTo>
                        <a:pt x="777" y="168"/>
                      </a:lnTo>
                      <a:lnTo>
                        <a:pt x="777" y="152"/>
                      </a:lnTo>
                      <a:lnTo>
                        <a:pt x="756" y="143"/>
                      </a:lnTo>
                      <a:lnTo>
                        <a:pt x="625" y="112"/>
                      </a:lnTo>
                      <a:lnTo>
                        <a:pt x="583" y="121"/>
                      </a:lnTo>
                      <a:lnTo>
                        <a:pt x="753" y="164"/>
                      </a:lnTo>
                      <a:lnTo>
                        <a:pt x="755" y="170"/>
                      </a:lnTo>
                      <a:lnTo>
                        <a:pt x="740" y="208"/>
                      </a:lnTo>
                      <a:lnTo>
                        <a:pt x="731" y="209"/>
                      </a:lnTo>
                      <a:lnTo>
                        <a:pt x="594" y="170"/>
                      </a:lnTo>
                      <a:lnTo>
                        <a:pt x="465" y="142"/>
                      </a:lnTo>
                      <a:lnTo>
                        <a:pt x="346" y="117"/>
                      </a:lnTo>
                      <a:lnTo>
                        <a:pt x="235" y="96"/>
                      </a:lnTo>
                      <a:lnTo>
                        <a:pt x="125" y="80"/>
                      </a:lnTo>
                      <a:lnTo>
                        <a:pt x="121" y="81"/>
                      </a:lnTo>
                      <a:lnTo>
                        <a:pt x="35" y="67"/>
                      </a:lnTo>
                      <a:lnTo>
                        <a:pt x="18" y="62"/>
                      </a:lnTo>
                      <a:lnTo>
                        <a:pt x="21" y="45"/>
                      </a:lnTo>
                      <a:lnTo>
                        <a:pt x="28" y="20"/>
                      </a:lnTo>
                      <a:lnTo>
                        <a:pt x="47" y="17"/>
                      </a:lnTo>
                      <a:lnTo>
                        <a:pt x="215" y="55"/>
                      </a:lnTo>
                      <a:lnTo>
                        <a:pt x="210" y="56"/>
                      </a:lnTo>
                      <a:lnTo>
                        <a:pt x="156" y="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97" name="Freeform 10"/>
                <p:cNvSpPr>
                  <a:spLocks/>
                </p:cNvSpPr>
                <p:nvPr/>
              </p:nvSpPr>
              <p:spPr bwMode="auto">
                <a:xfrm>
                  <a:off x="6880" y="3162"/>
                  <a:ext cx="90" cy="137"/>
                </a:xfrm>
                <a:custGeom>
                  <a:avLst/>
                  <a:gdLst>
                    <a:gd name="T0" fmla="*/ 112 w 180"/>
                    <a:gd name="T1" fmla="*/ 0 h 275"/>
                    <a:gd name="T2" fmla="*/ 27 w 180"/>
                    <a:gd name="T3" fmla="*/ 172 h 275"/>
                    <a:gd name="T4" fmla="*/ 2 w 180"/>
                    <a:gd name="T5" fmla="*/ 234 h 275"/>
                    <a:gd name="T6" fmla="*/ 0 w 180"/>
                    <a:gd name="T7" fmla="*/ 258 h 275"/>
                    <a:gd name="T8" fmla="*/ 8 w 180"/>
                    <a:gd name="T9" fmla="*/ 262 h 275"/>
                    <a:gd name="T10" fmla="*/ 28 w 180"/>
                    <a:gd name="T11" fmla="*/ 269 h 275"/>
                    <a:gd name="T12" fmla="*/ 69 w 180"/>
                    <a:gd name="T13" fmla="*/ 275 h 275"/>
                    <a:gd name="T14" fmla="*/ 81 w 180"/>
                    <a:gd name="T15" fmla="*/ 266 h 275"/>
                    <a:gd name="T16" fmla="*/ 83 w 180"/>
                    <a:gd name="T17" fmla="*/ 244 h 275"/>
                    <a:gd name="T18" fmla="*/ 109 w 180"/>
                    <a:gd name="T19" fmla="*/ 159 h 275"/>
                    <a:gd name="T20" fmla="*/ 142 w 180"/>
                    <a:gd name="T21" fmla="*/ 75 h 275"/>
                    <a:gd name="T22" fmla="*/ 180 w 180"/>
                    <a:gd name="T23" fmla="*/ 8 h 275"/>
                    <a:gd name="T24" fmla="*/ 161 w 180"/>
                    <a:gd name="T25" fmla="*/ 6 h 275"/>
                    <a:gd name="T26" fmla="*/ 118 w 180"/>
                    <a:gd name="T27" fmla="*/ 94 h 275"/>
                    <a:gd name="T28" fmla="*/ 89 w 180"/>
                    <a:gd name="T29" fmla="*/ 158 h 275"/>
                    <a:gd name="T30" fmla="*/ 72 w 180"/>
                    <a:gd name="T31" fmla="*/ 218 h 275"/>
                    <a:gd name="T32" fmla="*/ 61 w 180"/>
                    <a:gd name="T33" fmla="*/ 249 h 275"/>
                    <a:gd name="T34" fmla="*/ 55 w 180"/>
                    <a:gd name="T35" fmla="*/ 253 h 275"/>
                    <a:gd name="T36" fmla="*/ 21 w 180"/>
                    <a:gd name="T37" fmla="*/ 247 h 275"/>
                    <a:gd name="T38" fmla="*/ 18 w 180"/>
                    <a:gd name="T39" fmla="*/ 236 h 275"/>
                    <a:gd name="T40" fmla="*/ 44 w 180"/>
                    <a:gd name="T41" fmla="*/ 175 h 275"/>
                    <a:gd name="T42" fmla="*/ 75 w 180"/>
                    <a:gd name="T43" fmla="*/ 111 h 275"/>
                    <a:gd name="T44" fmla="*/ 114 w 180"/>
                    <a:gd name="T45" fmla="*/ 38 h 275"/>
                    <a:gd name="T46" fmla="*/ 130 w 180"/>
                    <a:gd name="T47" fmla="*/ 0 h 275"/>
                    <a:gd name="T48" fmla="*/ 112 w 180"/>
                    <a:gd name="T49" fmla="*/ 0 h 2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80" h="275">
                      <a:moveTo>
                        <a:pt x="112" y="0"/>
                      </a:moveTo>
                      <a:lnTo>
                        <a:pt x="27" y="172"/>
                      </a:lnTo>
                      <a:lnTo>
                        <a:pt x="2" y="234"/>
                      </a:lnTo>
                      <a:lnTo>
                        <a:pt x="0" y="258"/>
                      </a:lnTo>
                      <a:lnTo>
                        <a:pt x="8" y="262"/>
                      </a:lnTo>
                      <a:lnTo>
                        <a:pt x="28" y="269"/>
                      </a:lnTo>
                      <a:lnTo>
                        <a:pt x="69" y="275"/>
                      </a:lnTo>
                      <a:lnTo>
                        <a:pt x="81" y="266"/>
                      </a:lnTo>
                      <a:lnTo>
                        <a:pt x="83" y="244"/>
                      </a:lnTo>
                      <a:lnTo>
                        <a:pt x="109" y="159"/>
                      </a:lnTo>
                      <a:lnTo>
                        <a:pt x="142" y="75"/>
                      </a:lnTo>
                      <a:lnTo>
                        <a:pt x="180" y="8"/>
                      </a:lnTo>
                      <a:lnTo>
                        <a:pt x="161" y="6"/>
                      </a:lnTo>
                      <a:lnTo>
                        <a:pt x="118" y="94"/>
                      </a:lnTo>
                      <a:lnTo>
                        <a:pt x="89" y="158"/>
                      </a:lnTo>
                      <a:lnTo>
                        <a:pt x="72" y="218"/>
                      </a:lnTo>
                      <a:lnTo>
                        <a:pt x="61" y="249"/>
                      </a:lnTo>
                      <a:lnTo>
                        <a:pt x="55" y="253"/>
                      </a:lnTo>
                      <a:lnTo>
                        <a:pt x="21" y="247"/>
                      </a:lnTo>
                      <a:lnTo>
                        <a:pt x="18" y="236"/>
                      </a:lnTo>
                      <a:lnTo>
                        <a:pt x="44" y="175"/>
                      </a:lnTo>
                      <a:lnTo>
                        <a:pt x="75" y="111"/>
                      </a:lnTo>
                      <a:lnTo>
                        <a:pt x="114" y="38"/>
                      </a:lnTo>
                      <a:lnTo>
                        <a:pt x="130" y="0"/>
                      </a:lnTo>
                      <a:lnTo>
                        <a:pt x="11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98" name="Freeform 11"/>
                <p:cNvSpPr>
                  <a:spLocks/>
                </p:cNvSpPr>
                <p:nvPr/>
              </p:nvSpPr>
              <p:spPr bwMode="auto">
                <a:xfrm>
                  <a:off x="7189" y="3205"/>
                  <a:ext cx="51" cy="144"/>
                </a:xfrm>
                <a:custGeom>
                  <a:avLst/>
                  <a:gdLst>
                    <a:gd name="T0" fmla="*/ 82 w 103"/>
                    <a:gd name="T1" fmla="*/ 23 h 287"/>
                    <a:gd name="T2" fmla="*/ 97 w 103"/>
                    <a:gd name="T3" fmla="*/ 123 h 287"/>
                    <a:gd name="T4" fmla="*/ 103 w 103"/>
                    <a:gd name="T5" fmla="*/ 201 h 287"/>
                    <a:gd name="T6" fmla="*/ 103 w 103"/>
                    <a:gd name="T7" fmla="*/ 256 h 287"/>
                    <a:gd name="T8" fmla="*/ 100 w 103"/>
                    <a:gd name="T9" fmla="*/ 280 h 287"/>
                    <a:gd name="T10" fmla="*/ 91 w 103"/>
                    <a:gd name="T11" fmla="*/ 287 h 287"/>
                    <a:gd name="T12" fmla="*/ 32 w 103"/>
                    <a:gd name="T13" fmla="*/ 287 h 287"/>
                    <a:gd name="T14" fmla="*/ 22 w 103"/>
                    <a:gd name="T15" fmla="*/ 281 h 287"/>
                    <a:gd name="T16" fmla="*/ 14 w 103"/>
                    <a:gd name="T17" fmla="*/ 267 h 287"/>
                    <a:gd name="T18" fmla="*/ 10 w 103"/>
                    <a:gd name="T19" fmla="*/ 181 h 287"/>
                    <a:gd name="T20" fmla="*/ 10 w 103"/>
                    <a:gd name="T21" fmla="*/ 93 h 287"/>
                    <a:gd name="T22" fmla="*/ 0 w 103"/>
                    <a:gd name="T23" fmla="*/ 0 h 287"/>
                    <a:gd name="T24" fmla="*/ 16 w 103"/>
                    <a:gd name="T25" fmla="*/ 6 h 287"/>
                    <a:gd name="T26" fmla="*/ 23 w 103"/>
                    <a:gd name="T27" fmla="*/ 68 h 287"/>
                    <a:gd name="T28" fmla="*/ 29 w 103"/>
                    <a:gd name="T29" fmla="*/ 168 h 287"/>
                    <a:gd name="T30" fmla="*/ 36 w 103"/>
                    <a:gd name="T31" fmla="*/ 252 h 287"/>
                    <a:gd name="T32" fmla="*/ 38 w 103"/>
                    <a:gd name="T33" fmla="*/ 265 h 287"/>
                    <a:gd name="T34" fmla="*/ 47 w 103"/>
                    <a:gd name="T35" fmla="*/ 268 h 287"/>
                    <a:gd name="T36" fmla="*/ 78 w 103"/>
                    <a:gd name="T37" fmla="*/ 267 h 287"/>
                    <a:gd name="T38" fmla="*/ 82 w 103"/>
                    <a:gd name="T39" fmla="*/ 261 h 287"/>
                    <a:gd name="T40" fmla="*/ 86 w 103"/>
                    <a:gd name="T41" fmla="*/ 199 h 287"/>
                    <a:gd name="T42" fmla="*/ 79 w 103"/>
                    <a:gd name="T43" fmla="*/ 123 h 287"/>
                    <a:gd name="T44" fmla="*/ 69 w 103"/>
                    <a:gd name="T45" fmla="*/ 52 h 287"/>
                    <a:gd name="T46" fmla="*/ 63 w 103"/>
                    <a:gd name="T47" fmla="*/ 18 h 287"/>
                    <a:gd name="T48" fmla="*/ 82 w 103"/>
                    <a:gd name="T49" fmla="*/ 23 h 2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03" h="287">
                      <a:moveTo>
                        <a:pt x="82" y="23"/>
                      </a:moveTo>
                      <a:lnTo>
                        <a:pt x="97" y="123"/>
                      </a:lnTo>
                      <a:lnTo>
                        <a:pt x="103" y="201"/>
                      </a:lnTo>
                      <a:lnTo>
                        <a:pt x="103" y="256"/>
                      </a:lnTo>
                      <a:lnTo>
                        <a:pt x="100" y="280"/>
                      </a:lnTo>
                      <a:lnTo>
                        <a:pt x="91" y="287"/>
                      </a:lnTo>
                      <a:lnTo>
                        <a:pt x="32" y="287"/>
                      </a:lnTo>
                      <a:lnTo>
                        <a:pt x="22" y="281"/>
                      </a:lnTo>
                      <a:lnTo>
                        <a:pt x="14" y="267"/>
                      </a:lnTo>
                      <a:lnTo>
                        <a:pt x="10" y="181"/>
                      </a:lnTo>
                      <a:lnTo>
                        <a:pt x="10" y="93"/>
                      </a:lnTo>
                      <a:lnTo>
                        <a:pt x="0" y="0"/>
                      </a:lnTo>
                      <a:lnTo>
                        <a:pt x="16" y="6"/>
                      </a:lnTo>
                      <a:lnTo>
                        <a:pt x="23" y="68"/>
                      </a:lnTo>
                      <a:lnTo>
                        <a:pt x="29" y="168"/>
                      </a:lnTo>
                      <a:lnTo>
                        <a:pt x="36" y="252"/>
                      </a:lnTo>
                      <a:lnTo>
                        <a:pt x="38" y="265"/>
                      </a:lnTo>
                      <a:lnTo>
                        <a:pt x="47" y="268"/>
                      </a:lnTo>
                      <a:lnTo>
                        <a:pt x="78" y="267"/>
                      </a:lnTo>
                      <a:lnTo>
                        <a:pt x="82" y="261"/>
                      </a:lnTo>
                      <a:lnTo>
                        <a:pt x="86" y="199"/>
                      </a:lnTo>
                      <a:lnTo>
                        <a:pt x="79" y="123"/>
                      </a:lnTo>
                      <a:lnTo>
                        <a:pt x="69" y="52"/>
                      </a:lnTo>
                      <a:lnTo>
                        <a:pt x="63" y="18"/>
                      </a:lnTo>
                      <a:lnTo>
                        <a:pt x="82" y="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grpSp>
            <p:nvGrpSpPr>
              <p:cNvPr id="78" name="Group 15"/>
              <p:cNvGrpSpPr>
                <a:grpSpLocks/>
              </p:cNvGrpSpPr>
              <p:nvPr/>
            </p:nvGrpSpPr>
            <p:grpSpPr bwMode="auto">
              <a:xfrm>
                <a:off x="6923" y="2650"/>
                <a:ext cx="477" cy="530"/>
                <a:chOff x="6923" y="2650"/>
                <a:chExt cx="477" cy="530"/>
              </a:xfrm>
            </p:grpSpPr>
            <p:sp>
              <p:nvSpPr>
                <p:cNvPr id="94" name="Freeform 13"/>
                <p:cNvSpPr>
                  <a:spLocks/>
                </p:cNvSpPr>
                <p:nvPr/>
              </p:nvSpPr>
              <p:spPr bwMode="auto">
                <a:xfrm>
                  <a:off x="6929" y="2935"/>
                  <a:ext cx="450" cy="245"/>
                </a:xfrm>
                <a:custGeom>
                  <a:avLst/>
                  <a:gdLst>
                    <a:gd name="T0" fmla="*/ 0 w 899"/>
                    <a:gd name="T1" fmla="*/ 120 h 491"/>
                    <a:gd name="T2" fmla="*/ 15 w 899"/>
                    <a:gd name="T3" fmla="*/ 212 h 491"/>
                    <a:gd name="T4" fmla="*/ 31 w 899"/>
                    <a:gd name="T5" fmla="*/ 269 h 491"/>
                    <a:gd name="T6" fmla="*/ 45 w 899"/>
                    <a:gd name="T7" fmla="*/ 309 h 491"/>
                    <a:gd name="T8" fmla="*/ 62 w 899"/>
                    <a:gd name="T9" fmla="*/ 341 h 491"/>
                    <a:gd name="T10" fmla="*/ 84 w 899"/>
                    <a:gd name="T11" fmla="*/ 375 h 491"/>
                    <a:gd name="T12" fmla="*/ 106 w 899"/>
                    <a:gd name="T13" fmla="*/ 397 h 491"/>
                    <a:gd name="T14" fmla="*/ 137 w 899"/>
                    <a:gd name="T15" fmla="*/ 418 h 491"/>
                    <a:gd name="T16" fmla="*/ 172 w 899"/>
                    <a:gd name="T17" fmla="*/ 436 h 491"/>
                    <a:gd name="T18" fmla="*/ 203 w 899"/>
                    <a:gd name="T19" fmla="*/ 450 h 491"/>
                    <a:gd name="T20" fmla="*/ 243 w 899"/>
                    <a:gd name="T21" fmla="*/ 461 h 491"/>
                    <a:gd name="T22" fmla="*/ 288 w 899"/>
                    <a:gd name="T23" fmla="*/ 471 h 491"/>
                    <a:gd name="T24" fmla="*/ 346 w 899"/>
                    <a:gd name="T25" fmla="*/ 480 h 491"/>
                    <a:gd name="T26" fmla="*/ 406 w 899"/>
                    <a:gd name="T27" fmla="*/ 486 h 491"/>
                    <a:gd name="T28" fmla="*/ 459 w 899"/>
                    <a:gd name="T29" fmla="*/ 491 h 491"/>
                    <a:gd name="T30" fmla="*/ 512 w 899"/>
                    <a:gd name="T31" fmla="*/ 490 h 491"/>
                    <a:gd name="T32" fmla="*/ 546 w 899"/>
                    <a:gd name="T33" fmla="*/ 486 h 491"/>
                    <a:gd name="T34" fmla="*/ 585 w 899"/>
                    <a:gd name="T35" fmla="*/ 477 h 491"/>
                    <a:gd name="T36" fmla="*/ 618 w 899"/>
                    <a:gd name="T37" fmla="*/ 459 h 491"/>
                    <a:gd name="T38" fmla="*/ 659 w 899"/>
                    <a:gd name="T39" fmla="*/ 431 h 491"/>
                    <a:gd name="T40" fmla="*/ 702 w 899"/>
                    <a:gd name="T41" fmla="*/ 393 h 491"/>
                    <a:gd name="T42" fmla="*/ 749 w 899"/>
                    <a:gd name="T43" fmla="*/ 341 h 491"/>
                    <a:gd name="T44" fmla="*/ 788 w 899"/>
                    <a:gd name="T45" fmla="*/ 284 h 491"/>
                    <a:gd name="T46" fmla="*/ 825 w 899"/>
                    <a:gd name="T47" fmla="*/ 225 h 491"/>
                    <a:gd name="T48" fmla="*/ 871 w 899"/>
                    <a:gd name="T49" fmla="*/ 135 h 491"/>
                    <a:gd name="T50" fmla="*/ 894 w 899"/>
                    <a:gd name="T51" fmla="*/ 66 h 491"/>
                    <a:gd name="T52" fmla="*/ 899 w 899"/>
                    <a:gd name="T53" fmla="*/ 0 h 491"/>
                    <a:gd name="T54" fmla="*/ 875 w 899"/>
                    <a:gd name="T55" fmla="*/ 70 h 491"/>
                    <a:gd name="T56" fmla="*/ 840 w 899"/>
                    <a:gd name="T57" fmla="*/ 156 h 491"/>
                    <a:gd name="T58" fmla="*/ 797 w 899"/>
                    <a:gd name="T59" fmla="*/ 230 h 491"/>
                    <a:gd name="T60" fmla="*/ 752 w 899"/>
                    <a:gd name="T61" fmla="*/ 303 h 491"/>
                    <a:gd name="T62" fmla="*/ 699 w 899"/>
                    <a:gd name="T63" fmla="*/ 366 h 491"/>
                    <a:gd name="T64" fmla="*/ 646 w 899"/>
                    <a:gd name="T65" fmla="*/ 415 h 491"/>
                    <a:gd name="T66" fmla="*/ 599 w 899"/>
                    <a:gd name="T67" fmla="*/ 444 h 491"/>
                    <a:gd name="T68" fmla="*/ 566 w 899"/>
                    <a:gd name="T69" fmla="*/ 459 h 491"/>
                    <a:gd name="T70" fmla="*/ 519 w 899"/>
                    <a:gd name="T71" fmla="*/ 468 h 491"/>
                    <a:gd name="T72" fmla="*/ 446 w 899"/>
                    <a:gd name="T73" fmla="*/ 472 h 491"/>
                    <a:gd name="T74" fmla="*/ 369 w 899"/>
                    <a:gd name="T75" fmla="*/ 466 h 491"/>
                    <a:gd name="T76" fmla="*/ 296 w 899"/>
                    <a:gd name="T77" fmla="*/ 456 h 491"/>
                    <a:gd name="T78" fmla="*/ 223 w 899"/>
                    <a:gd name="T79" fmla="*/ 437 h 491"/>
                    <a:gd name="T80" fmla="*/ 159 w 899"/>
                    <a:gd name="T81" fmla="*/ 409 h 491"/>
                    <a:gd name="T82" fmla="*/ 113 w 899"/>
                    <a:gd name="T83" fmla="*/ 378 h 491"/>
                    <a:gd name="T84" fmla="*/ 81 w 899"/>
                    <a:gd name="T85" fmla="*/ 337 h 491"/>
                    <a:gd name="T86" fmla="*/ 59 w 899"/>
                    <a:gd name="T87" fmla="*/ 280 h 491"/>
                    <a:gd name="T88" fmla="*/ 38 w 899"/>
                    <a:gd name="T89" fmla="*/ 218 h 491"/>
                    <a:gd name="T90" fmla="*/ 23 w 899"/>
                    <a:gd name="T91" fmla="*/ 159 h 491"/>
                    <a:gd name="T92" fmla="*/ 0 w 899"/>
                    <a:gd name="T93" fmla="*/ 120 h 4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899" h="491">
                      <a:moveTo>
                        <a:pt x="0" y="120"/>
                      </a:moveTo>
                      <a:lnTo>
                        <a:pt x="15" y="212"/>
                      </a:lnTo>
                      <a:lnTo>
                        <a:pt x="31" y="269"/>
                      </a:lnTo>
                      <a:lnTo>
                        <a:pt x="45" y="309"/>
                      </a:lnTo>
                      <a:lnTo>
                        <a:pt x="62" y="341"/>
                      </a:lnTo>
                      <a:lnTo>
                        <a:pt x="84" y="375"/>
                      </a:lnTo>
                      <a:lnTo>
                        <a:pt x="106" y="397"/>
                      </a:lnTo>
                      <a:lnTo>
                        <a:pt x="137" y="418"/>
                      </a:lnTo>
                      <a:lnTo>
                        <a:pt x="172" y="436"/>
                      </a:lnTo>
                      <a:lnTo>
                        <a:pt x="203" y="450"/>
                      </a:lnTo>
                      <a:lnTo>
                        <a:pt x="243" y="461"/>
                      </a:lnTo>
                      <a:lnTo>
                        <a:pt x="288" y="471"/>
                      </a:lnTo>
                      <a:lnTo>
                        <a:pt x="346" y="480"/>
                      </a:lnTo>
                      <a:lnTo>
                        <a:pt x="406" y="486"/>
                      </a:lnTo>
                      <a:lnTo>
                        <a:pt x="459" y="491"/>
                      </a:lnTo>
                      <a:lnTo>
                        <a:pt x="512" y="490"/>
                      </a:lnTo>
                      <a:lnTo>
                        <a:pt x="546" y="486"/>
                      </a:lnTo>
                      <a:lnTo>
                        <a:pt x="585" y="477"/>
                      </a:lnTo>
                      <a:lnTo>
                        <a:pt x="618" y="459"/>
                      </a:lnTo>
                      <a:lnTo>
                        <a:pt x="659" y="431"/>
                      </a:lnTo>
                      <a:lnTo>
                        <a:pt x="702" y="393"/>
                      </a:lnTo>
                      <a:lnTo>
                        <a:pt x="749" y="341"/>
                      </a:lnTo>
                      <a:lnTo>
                        <a:pt x="788" y="284"/>
                      </a:lnTo>
                      <a:lnTo>
                        <a:pt x="825" y="225"/>
                      </a:lnTo>
                      <a:lnTo>
                        <a:pt x="871" y="135"/>
                      </a:lnTo>
                      <a:lnTo>
                        <a:pt x="894" y="66"/>
                      </a:lnTo>
                      <a:lnTo>
                        <a:pt x="899" y="0"/>
                      </a:lnTo>
                      <a:lnTo>
                        <a:pt x="875" y="70"/>
                      </a:lnTo>
                      <a:lnTo>
                        <a:pt x="840" y="156"/>
                      </a:lnTo>
                      <a:lnTo>
                        <a:pt x="797" y="230"/>
                      </a:lnTo>
                      <a:lnTo>
                        <a:pt x="752" y="303"/>
                      </a:lnTo>
                      <a:lnTo>
                        <a:pt x="699" y="366"/>
                      </a:lnTo>
                      <a:lnTo>
                        <a:pt x="646" y="415"/>
                      </a:lnTo>
                      <a:lnTo>
                        <a:pt x="599" y="444"/>
                      </a:lnTo>
                      <a:lnTo>
                        <a:pt x="566" y="459"/>
                      </a:lnTo>
                      <a:lnTo>
                        <a:pt x="519" y="468"/>
                      </a:lnTo>
                      <a:lnTo>
                        <a:pt x="446" y="472"/>
                      </a:lnTo>
                      <a:lnTo>
                        <a:pt x="369" y="466"/>
                      </a:lnTo>
                      <a:lnTo>
                        <a:pt x="296" y="456"/>
                      </a:lnTo>
                      <a:lnTo>
                        <a:pt x="223" y="437"/>
                      </a:lnTo>
                      <a:lnTo>
                        <a:pt x="159" y="409"/>
                      </a:lnTo>
                      <a:lnTo>
                        <a:pt x="113" y="378"/>
                      </a:lnTo>
                      <a:lnTo>
                        <a:pt x="81" y="337"/>
                      </a:lnTo>
                      <a:lnTo>
                        <a:pt x="59" y="280"/>
                      </a:lnTo>
                      <a:lnTo>
                        <a:pt x="38" y="218"/>
                      </a:lnTo>
                      <a:lnTo>
                        <a:pt x="23" y="159"/>
                      </a:lnTo>
                      <a:lnTo>
                        <a:pt x="0" y="1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95" name="Freeform 14"/>
                <p:cNvSpPr>
                  <a:spLocks/>
                </p:cNvSpPr>
                <p:nvPr/>
              </p:nvSpPr>
              <p:spPr bwMode="auto">
                <a:xfrm>
                  <a:off x="6923" y="2650"/>
                  <a:ext cx="477" cy="410"/>
                </a:xfrm>
                <a:custGeom>
                  <a:avLst/>
                  <a:gdLst>
                    <a:gd name="T0" fmla="*/ 873 w 954"/>
                    <a:gd name="T1" fmla="*/ 711 h 819"/>
                    <a:gd name="T2" fmla="*/ 897 w 954"/>
                    <a:gd name="T3" fmla="*/ 671 h 819"/>
                    <a:gd name="T4" fmla="*/ 918 w 954"/>
                    <a:gd name="T5" fmla="*/ 611 h 819"/>
                    <a:gd name="T6" fmla="*/ 940 w 954"/>
                    <a:gd name="T7" fmla="*/ 530 h 819"/>
                    <a:gd name="T8" fmla="*/ 953 w 954"/>
                    <a:gd name="T9" fmla="*/ 446 h 819"/>
                    <a:gd name="T10" fmla="*/ 954 w 954"/>
                    <a:gd name="T11" fmla="*/ 356 h 819"/>
                    <a:gd name="T12" fmla="*/ 941 w 954"/>
                    <a:gd name="T13" fmla="*/ 286 h 819"/>
                    <a:gd name="T14" fmla="*/ 926 w 954"/>
                    <a:gd name="T15" fmla="*/ 233 h 819"/>
                    <a:gd name="T16" fmla="*/ 900 w 954"/>
                    <a:gd name="T17" fmla="*/ 186 h 819"/>
                    <a:gd name="T18" fmla="*/ 859 w 954"/>
                    <a:gd name="T19" fmla="*/ 140 h 819"/>
                    <a:gd name="T20" fmla="*/ 818 w 954"/>
                    <a:gd name="T21" fmla="*/ 109 h 819"/>
                    <a:gd name="T22" fmla="*/ 775 w 954"/>
                    <a:gd name="T23" fmla="*/ 77 h 819"/>
                    <a:gd name="T24" fmla="*/ 728 w 954"/>
                    <a:gd name="T25" fmla="*/ 52 h 819"/>
                    <a:gd name="T26" fmla="*/ 682 w 954"/>
                    <a:gd name="T27" fmla="*/ 31 h 819"/>
                    <a:gd name="T28" fmla="*/ 626 w 954"/>
                    <a:gd name="T29" fmla="*/ 16 h 819"/>
                    <a:gd name="T30" fmla="*/ 572 w 954"/>
                    <a:gd name="T31" fmla="*/ 6 h 819"/>
                    <a:gd name="T32" fmla="*/ 500 w 954"/>
                    <a:gd name="T33" fmla="*/ 0 h 819"/>
                    <a:gd name="T34" fmla="*/ 413 w 954"/>
                    <a:gd name="T35" fmla="*/ 2 h 819"/>
                    <a:gd name="T36" fmla="*/ 351 w 954"/>
                    <a:gd name="T37" fmla="*/ 12 h 819"/>
                    <a:gd name="T38" fmla="*/ 297 w 954"/>
                    <a:gd name="T39" fmla="*/ 36 h 819"/>
                    <a:gd name="T40" fmla="*/ 244 w 954"/>
                    <a:gd name="T41" fmla="*/ 62 h 819"/>
                    <a:gd name="T42" fmla="*/ 204 w 954"/>
                    <a:gd name="T43" fmla="*/ 97 h 819"/>
                    <a:gd name="T44" fmla="*/ 164 w 954"/>
                    <a:gd name="T45" fmla="*/ 140 h 819"/>
                    <a:gd name="T46" fmla="*/ 122 w 954"/>
                    <a:gd name="T47" fmla="*/ 196 h 819"/>
                    <a:gd name="T48" fmla="*/ 86 w 954"/>
                    <a:gd name="T49" fmla="*/ 255 h 819"/>
                    <a:gd name="T50" fmla="*/ 56 w 954"/>
                    <a:gd name="T51" fmla="*/ 314 h 819"/>
                    <a:gd name="T52" fmla="*/ 32 w 954"/>
                    <a:gd name="T53" fmla="*/ 380 h 819"/>
                    <a:gd name="T54" fmla="*/ 13 w 954"/>
                    <a:gd name="T55" fmla="*/ 449 h 819"/>
                    <a:gd name="T56" fmla="*/ 3 w 954"/>
                    <a:gd name="T57" fmla="*/ 511 h 819"/>
                    <a:gd name="T58" fmla="*/ 0 w 954"/>
                    <a:gd name="T59" fmla="*/ 573 h 819"/>
                    <a:gd name="T60" fmla="*/ 4 w 954"/>
                    <a:gd name="T61" fmla="*/ 640 h 819"/>
                    <a:gd name="T62" fmla="*/ 16 w 954"/>
                    <a:gd name="T63" fmla="*/ 708 h 819"/>
                    <a:gd name="T64" fmla="*/ 51 w 954"/>
                    <a:gd name="T65" fmla="*/ 819 h 819"/>
                    <a:gd name="T66" fmla="*/ 33 w 954"/>
                    <a:gd name="T67" fmla="*/ 680 h 819"/>
                    <a:gd name="T68" fmla="*/ 22 w 954"/>
                    <a:gd name="T69" fmla="*/ 586 h 819"/>
                    <a:gd name="T70" fmla="*/ 20 w 954"/>
                    <a:gd name="T71" fmla="*/ 521 h 819"/>
                    <a:gd name="T72" fmla="*/ 32 w 954"/>
                    <a:gd name="T73" fmla="*/ 453 h 819"/>
                    <a:gd name="T74" fmla="*/ 53 w 954"/>
                    <a:gd name="T75" fmla="*/ 381 h 819"/>
                    <a:gd name="T76" fmla="*/ 81 w 954"/>
                    <a:gd name="T77" fmla="*/ 306 h 819"/>
                    <a:gd name="T78" fmla="*/ 110 w 954"/>
                    <a:gd name="T79" fmla="*/ 253 h 819"/>
                    <a:gd name="T80" fmla="*/ 156 w 954"/>
                    <a:gd name="T81" fmla="*/ 187 h 819"/>
                    <a:gd name="T82" fmla="*/ 203 w 954"/>
                    <a:gd name="T83" fmla="*/ 128 h 819"/>
                    <a:gd name="T84" fmla="*/ 244 w 954"/>
                    <a:gd name="T85" fmla="*/ 91 h 819"/>
                    <a:gd name="T86" fmla="*/ 288 w 954"/>
                    <a:gd name="T87" fmla="*/ 64 h 819"/>
                    <a:gd name="T88" fmla="*/ 334 w 954"/>
                    <a:gd name="T89" fmla="*/ 43 h 819"/>
                    <a:gd name="T90" fmla="*/ 381 w 954"/>
                    <a:gd name="T91" fmla="*/ 27 h 819"/>
                    <a:gd name="T92" fmla="*/ 444 w 954"/>
                    <a:gd name="T93" fmla="*/ 22 h 819"/>
                    <a:gd name="T94" fmla="*/ 516 w 954"/>
                    <a:gd name="T95" fmla="*/ 24 h 819"/>
                    <a:gd name="T96" fmla="*/ 581 w 954"/>
                    <a:gd name="T97" fmla="*/ 30 h 819"/>
                    <a:gd name="T98" fmla="*/ 647 w 954"/>
                    <a:gd name="T99" fmla="*/ 43 h 819"/>
                    <a:gd name="T100" fmla="*/ 712 w 954"/>
                    <a:gd name="T101" fmla="*/ 69 h 819"/>
                    <a:gd name="T102" fmla="*/ 766 w 954"/>
                    <a:gd name="T103" fmla="*/ 97 h 819"/>
                    <a:gd name="T104" fmla="*/ 822 w 954"/>
                    <a:gd name="T105" fmla="*/ 137 h 819"/>
                    <a:gd name="T106" fmla="*/ 865 w 954"/>
                    <a:gd name="T107" fmla="*/ 180 h 819"/>
                    <a:gd name="T108" fmla="*/ 897 w 954"/>
                    <a:gd name="T109" fmla="*/ 224 h 819"/>
                    <a:gd name="T110" fmla="*/ 915 w 954"/>
                    <a:gd name="T111" fmla="*/ 278 h 819"/>
                    <a:gd name="T112" fmla="*/ 929 w 954"/>
                    <a:gd name="T113" fmla="*/ 340 h 819"/>
                    <a:gd name="T114" fmla="*/ 931 w 954"/>
                    <a:gd name="T115" fmla="*/ 406 h 819"/>
                    <a:gd name="T116" fmla="*/ 926 w 954"/>
                    <a:gd name="T117" fmla="*/ 474 h 819"/>
                    <a:gd name="T118" fmla="*/ 916 w 954"/>
                    <a:gd name="T119" fmla="*/ 531 h 819"/>
                    <a:gd name="T120" fmla="*/ 904 w 954"/>
                    <a:gd name="T121" fmla="*/ 608 h 819"/>
                    <a:gd name="T122" fmla="*/ 885 w 954"/>
                    <a:gd name="T123" fmla="*/ 668 h 819"/>
                    <a:gd name="T124" fmla="*/ 873 w 954"/>
                    <a:gd name="T125" fmla="*/ 711 h 8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54" h="819">
                      <a:moveTo>
                        <a:pt x="873" y="711"/>
                      </a:moveTo>
                      <a:lnTo>
                        <a:pt x="897" y="671"/>
                      </a:lnTo>
                      <a:lnTo>
                        <a:pt x="918" y="611"/>
                      </a:lnTo>
                      <a:lnTo>
                        <a:pt x="940" y="530"/>
                      </a:lnTo>
                      <a:lnTo>
                        <a:pt x="953" y="446"/>
                      </a:lnTo>
                      <a:lnTo>
                        <a:pt x="954" y="356"/>
                      </a:lnTo>
                      <a:lnTo>
                        <a:pt x="941" y="286"/>
                      </a:lnTo>
                      <a:lnTo>
                        <a:pt x="926" y="233"/>
                      </a:lnTo>
                      <a:lnTo>
                        <a:pt x="900" y="186"/>
                      </a:lnTo>
                      <a:lnTo>
                        <a:pt x="859" y="140"/>
                      </a:lnTo>
                      <a:lnTo>
                        <a:pt x="818" y="109"/>
                      </a:lnTo>
                      <a:lnTo>
                        <a:pt x="775" y="77"/>
                      </a:lnTo>
                      <a:lnTo>
                        <a:pt x="728" y="52"/>
                      </a:lnTo>
                      <a:lnTo>
                        <a:pt x="682" y="31"/>
                      </a:lnTo>
                      <a:lnTo>
                        <a:pt x="626" y="16"/>
                      </a:lnTo>
                      <a:lnTo>
                        <a:pt x="572" y="6"/>
                      </a:lnTo>
                      <a:lnTo>
                        <a:pt x="500" y="0"/>
                      </a:lnTo>
                      <a:lnTo>
                        <a:pt x="413" y="2"/>
                      </a:lnTo>
                      <a:lnTo>
                        <a:pt x="351" y="12"/>
                      </a:lnTo>
                      <a:lnTo>
                        <a:pt x="297" y="36"/>
                      </a:lnTo>
                      <a:lnTo>
                        <a:pt x="244" y="62"/>
                      </a:lnTo>
                      <a:lnTo>
                        <a:pt x="204" y="97"/>
                      </a:lnTo>
                      <a:lnTo>
                        <a:pt x="164" y="140"/>
                      </a:lnTo>
                      <a:lnTo>
                        <a:pt x="122" y="196"/>
                      </a:lnTo>
                      <a:lnTo>
                        <a:pt x="86" y="255"/>
                      </a:lnTo>
                      <a:lnTo>
                        <a:pt x="56" y="314"/>
                      </a:lnTo>
                      <a:lnTo>
                        <a:pt x="32" y="380"/>
                      </a:lnTo>
                      <a:lnTo>
                        <a:pt x="13" y="449"/>
                      </a:lnTo>
                      <a:lnTo>
                        <a:pt x="3" y="511"/>
                      </a:lnTo>
                      <a:lnTo>
                        <a:pt x="0" y="573"/>
                      </a:lnTo>
                      <a:lnTo>
                        <a:pt x="4" y="640"/>
                      </a:lnTo>
                      <a:lnTo>
                        <a:pt x="16" y="708"/>
                      </a:lnTo>
                      <a:lnTo>
                        <a:pt x="51" y="819"/>
                      </a:lnTo>
                      <a:lnTo>
                        <a:pt x="33" y="680"/>
                      </a:lnTo>
                      <a:lnTo>
                        <a:pt x="22" y="586"/>
                      </a:lnTo>
                      <a:lnTo>
                        <a:pt x="20" y="521"/>
                      </a:lnTo>
                      <a:lnTo>
                        <a:pt x="32" y="453"/>
                      </a:lnTo>
                      <a:lnTo>
                        <a:pt x="53" y="381"/>
                      </a:lnTo>
                      <a:lnTo>
                        <a:pt x="81" y="306"/>
                      </a:lnTo>
                      <a:lnTo>
                        <a:pt x="110" y="253"/>
                      </a:lnTo>
                      <a:lnTo>
                        <a:pt x="156" y="187"/>
                      </a:lnTo>
                      <a:lnTo>
                        <a:pt x="203" y="128"/>
                      </a:lnTo>
                      <a:lnTo>
                        <a:pt x="244" y="91"/>
                      </a:lnTo>
                      <a:lnTo>
                        <a:pt x="288" y="64"/>
                      </a:lnTo>
                      <a:lnTo>
                        <a:pt x="334" y="43"/>
                      </a:lnTo>
                      <a:lnTo>
                        <a:pt x="381" y="27"/>
                      </a:lnTo>
                      <a:lnTo>
                        <a:pt x="444" y="22"/>
                      </a:lnTo>
                      <a:lnTo>
                        <a:pt x="516" y="24"/>
                      </a:lnTo>
                      <a:lnTo>
                        <a:pt x="581" y="30"/>
                      </a:lnTo>
                      <a:lnTo>
                        <a:pt x="647" y="43"/>
                      </a:lnTo>
                      <a:lnTo>
                        <a:pt x="712" y="69"/>
                      </a:lnTo>
                      <a:lnTo>
                        <a:pt x="766" y="97"/>
                      </a:lnTo>
                      <a:lnTo>
                        <a:pt x="822" y="137"/>
                      </a:lnTo>
                      <a:lnTo>
                        <a:pt x="865" y="180"/>
                      </a:lnTo>
                      <a:lnTo>
                        <a:pt x="897" y="224"/>
                      </a:lnTo>
                      <a:lnTo>
                        <a:pt x="915" y="278"/>
                      </a:lnTo>
                      <a:lnTo>
                        <a:pt x="929" y="340"/>
                      </a:lnTo>
                      <a:lnTo>
                        <a:pt x="931" y="406"/>
                      </a:lnTo>
                      <a:lnTo>
                        <a:pt x="926" y="474"/>
                      </a:lnTo>
                      <a:lnTo>
                        <a:pt x="916" y="531"/>
                      </a:lnTo>
                      <a:lnTo>
                        <a:pt x="904" y="608"/>
                      </a:lnTo>
                      <a:lnTo>
                        <a:pt x="885" y="668"/>
                      </a:lnTo>
                      <a:lnTo>
                        <a:pt x="873" y="7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grpSp>
            <p:nvGrpSpPr>
              <p:cNvPr id="79" name="Group 20"/>
              <p:cNvGrpSpPr>
                <a:grpSpLocks/>
              </p:cNvGrpSpPr>
              <p:nvPr/>
            </p:nvGrpSpPr>
            <p:grpSpPr bwMode="auto">
              <a:xfrm>
                <a:off x="6969" y="2754"/>
                <a:ext cx="376" cy="336"/>
                <a:chOff x="6969" y="2754"/>
                <a:chExt cx="376" cy="336"/>
              </a:xfrm>
            </p:grpSpPr>
            <p:sp>
              <p:nvSpPr>
                <p:cNvPr id="90" name="Freeform 16"/>
                <p:cNvSpPr>
                  <a:spLocks/>
                </p:cNvSpPr>
                <p:nvPr/>
              </p:nvSpPr>
              <p:spPr bwMode="auto">
                <a:xfrm>
                  <a:off x="6969" y="2754"/>
                  <a:ext cx="366" cy="336"/>
                </a:xfrm>
                <a:custGeom>
                  <a:avLst/>
                  <a:gdLst>
                    <a:gd name="T0" fmla="*/ 692 w 733"/>
                    <a:gd name="T1" fmla="*/ 269 h 671"/>
                    <a:gd name="T2" fmla="*/ 648 w 733"/>
                    <a:gd name="T3" fmla="*/ 463 h 671"/>
                    <a:gd name="T4" fmla="*/ 596 w 733"/>
                    <a:gd name="T5" fmla="*/ 655 h 671"/>
                    <a:gd name="T6" fmla="*/ 590 w 733"/>
                    <a:gd name="T7" fmla="*/ 668 h 671"/>
                    <a:gd name="T8" fmla="*/ 580 w 733"/>
                    <a:gd name="T9" fmla="*/ 671 h 671"/>
                    <a:gd name="T10" fmla="*/ 520 w 733"/>
                    <a:gd name="T11" fmla="*/ 658 h 671"/>
                    <a:gd name="T12" fmla="*/ 399 w 733"/>
                    <a:gd name="T13" fmla="*/ 639 h 671"/>
                    <a:gd name="T14" fmla="*/ 393 w 733"/>
                    <a:gd name="T15" fmla="*/ 639 h 671"/>
                    <a:gd name="T16" fmla="*/ 222 w 733"/>
                    <a:gd name="T17" fmla="*/ 617 h 671"/>
                    <a:gd name="T18" fmla="*/ 99 w 733"/>
                    <a:gd name="T19" fmla="*/ 608 h 671"/>
                    <a:gd name="T20" fmla="*/ 19 w 733"/>
                    <a:gd name="T21" fmla="*/ 611 h 671"/>
                    <a:gd name="T22" fmla="*/ 3 w 733"/>
                    <a:gd name="T23" fmla="*/ 605 h 671"/>
                    <a:gd name="T24" fmla="*/ 0 w 733"/>
                    <a:gd name="T25" fmla="*/ 595 h 671"/>
                    <a:gd name="T26" fmla="*/ 39 w 733"/>
                    <a:gd name="T27" fmla="*/ 388 h 671"/>
                    <a:gd name="T28" fmla="*/ 94 w 733"/>
                    <a:gd name="T29" fmla="*/ 160 h 671"/>
                    <a:gd name="T30" fmla="*/ 131 w 733"/>
                    <a:gd name="T31" fmla="*/ 54 h 671"/>
                    <a:gd name="T32" fmla="*/ 155 w 733"/>
                    <a:gd name="T33" fmla="*/ 9 h 671"/>
                    <a:gd name="T34" fmla="*/ 167 w 733"/>
                    <a:gd name="T35" fmla="*/ 0 h 671"/>
                    <a:gd name="T36" fmla="*/ 183 w 733"/>
                    <a:gd name="T37" fmla="*/ 0 h 671"/>
                    <a:gd name="T38" fmla="*/ 225 w 733"/>
                    <a:gd name="T39" fmla="*/ 11 h 671"/>
                    <a:gd name="T40" fmla="*/ 258 w 733"/>
                    <a:gd name="T41" fmla="*/ 19 h 671"/>
                    <a:gd name="T42" fmla="*/ 390 w 733"/>
                    <a:gd name="T43" fmla="*/ 32 h 671"/>
                    <a:gd name="T44" fmla="*/ 458 w 733"/>
                    <a:gd name="T45" fmla="*/ 36 h 671"/>
                    <a:gd name="T46" fmla="*/ 424 w 733"/>
                    <a:gd name="T47" fmla="*/ 51 h 671"/>
                    <a:gd name="T48" fmla="*/ 364 w 733"/>
                    <a:gd name="T49" fmla="*/ 47 h 671"/>
                    <a:gd name="T50" fmla="*/ 302 w 733"/>
                    <a:gd name="T51" fmla="*/ 41 h 671"/>
                    <a:gd name="T52" fmla="*/ 246 w 733"/>
                    <a:gd name="T53" fmla="*/ 32 h 671"/>
                    <a:gd name="T54" fmla="*/ 183 w 733"/>
                    <a:gd name="T55" fmla="*/ 20 h 671"/>
                    <a:gd name="T56" fmla="*/ 171 w 733"/>
                    <a:gd name="T57" fmla="*/ 20 h 671"/>
                    <a:gd name="T58" fmla="*/ 150 w 733"/>
                    <a:gd name="T59" fmla="*/ 64 h 671"/>
                    <a:gd name="T60" fmla="*/ 115 w 733"/>
                    <a:gd name="T61" fmla="*/ 147 h 671"/>
                    <a:gd name="T62" fmla="*/ 99 w 733"/>
                    <a:gd name="T63" fmla="*/ 222 h 671"/>
                    <a:gd name="T64" fmla="*/ 72 w 733"/>
                    <a:gd name="T65" fmla="*/ 331 h 671"/>
                    <a:gd name="T66" fmla="*/ 50 w 733"/>
                    <a:gd name="T67" fmla="*/ 425 h 671"/>
                    <a:gd name="T68" fmla="*/ 34 w 733"/>
                    <a:gd name="T69" fmla="*/ 507 h 671"/>
                    <a:gd name="T70" fmla="*/ 22 w 733"/>
                    <a:gd name="T71" fmla="*/ 583 h 671"/>
                    <a:gd name="T72" fmla="*/ 22 w 733"/>
                    <a:gd name="T73" fmla="*/ 593 h 671"/>
                    <a:gd name="T74" fmla="*/ 115 w 733"/>
                    <a:gd name="T75" fmla="*/ 593 h 671"/>
                    <a:gd name="T76" fmla="*/ 217 w 733"/>
                    <a:gd name="T77" fmla="*/ 600 h 671"/>
                    <a:gd name="T78" fmla="*/ 322 w 733"/>
                    <a:gd name="T79" fmla="*/ 614 h 671"/>
                    <a:gd name="T80" fmla="*/ 430 w 733"/>
                    <a:gd name="T81" fmla="*/ 630 h 671"/>
                    <a:gd name="T82" fmla="*/ 577 w 733"/>
                    <a:gd name="T83" fmla="*/ 649 h 671"/>
                    <a:gd name="T84" fmla="*/ 609 w 733"/>
                    <a:gd name="T85" fmla="*/ 547 h 671"/>
                    <a:gd name="T86" fmla="*/ 648 w 733"/>
                    <a:gd name="T87" fmla="*/ 384 h 671"/>
                    <a:gd name="T88" fmla="*/ 668 w 733"/>
                    <a:gd name="T89" fmla="*/ 303 h 671"/>
                    <a:gd name="T90" fmla="*/ 695 w 733"/>
                    <a:gd name="T91" fmla="*/ 207 h 671"/>
                    <a:gd name="T92" fmla="*/ 733 w 733"/>
                    <a:gd name="T93" fmla="*/ 103 h 671"/>
                    <a:gd name="T94" fmla="*/ 709 w 733"/>
                    <a:gd name="T95" fmla="*/ 195 h 671"/>
                    <a:gd name="T96" fmla="*/ 692 w 733"/>
                    <a:gd name="T97" fmla="*/ 269 h 6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733" h="671">
                      <a:moveTo>
                        <a:pt x="692" y="269"/>
                      </a:moveTo>
                      <a:lnTo>
                        <a:pt x="648" y="463"/>
                      </a:lnTo>
                      <a:lnTo>
                        <a:pt x="596" y="655"/>
                      </a:lnTo>
                      <a:lnTo>
                        <a:pt x="590" y="668"/>
                      </a:lnTo>
                      <a:lnTo>
                        <a:pt x="580" y="671"/>
                      </a:lnTo>
                      <a:lnTo>
                        <a:pt x="520" y="658"/>
                      </a:lnTo>
                      <a:lnTo>
                        <a:pt x="399" y="639"/>
                      </a:lnTo>
                      <a:lnTo>
                        <a:pt x="393" y="639"/>
                      </a:lnTo>
                      <a:lnTo>
                        <a:pt x="222" y="617"/>
                      </a:lnTo>
                      <a:lnTo>
                        <a:pt x="99" y="608"/>
                      </a:lnTo>
                      <a:lnTo>
                        <a:pt x="19" y="611"/>
                      </a:lnTo>
                      <a:lnTo>
                        <a:pt x="3" y="605"/>
                      </a:lnTo>
                      <a:lnTo>
                        <a:pt x="0" y="595"/>
                      </a:lnTo>
                      <a:lnTo>
                        <a:pt x="39" y="388"/>
                      </a:lnTo>
                      <a:lnTo>
                        <a:pt x="94" y="160"/>
                      </a:lnTo>
                      <a:lnTo>
                        <a:pt x="131" y="54"/>
                      </a:lnTo>
                      <a:lnTo>
                        <a:pt x="155" y="9"/>
                      </a:lnTo>
                      <a:lnTo>
                        <a:pt x="167" y="0"/>
                      </a:lnTo>
                      <a:lnTo>
                        <a:pt x="183" y="0"/>
                      </a:lnTo>
                      <a:lnTo>
                        <a:pt x="225" y="11"/>
                      </a:lnTo>
                      <a:lnTo>
                        <a:pt x="258" y="19"/>
                      </a:lnTo>
                      <a:lnTo>
                        <a:pt x="390" y="32"/>
                      </a:lnTo>
                      <a:lnTo>
                        <a:pt x="458" y="36"/>
                      </a:lnTo>
                      <a:lnTo>
                        <a:pt x="424" y="51"/>
                      </a:lnTo>
                      <a:lnTo>
                        <a:pt x="364" y="47"/>
                      </a:lnTo>
                      <a:lnTo>
                        <a:pt x="302" y="41"/>
                      </a:lnTo>
                      <a:lnTo>
                        <a:pt x="246" y="32"/>
                      </a:lnTo>
                      <a:lnTo>
                        <a:pt x="183" y="20"/>
                      </a:lnTo>
                      <a:lnTo>
                        <a:pt x="171" y="20"/>
                      </a:lnTo>
                      <a:lnTo>
                        <a:pt x="150" y="64"/>
                      </a:lnTo>
                      <a:lnTo>
                        <a:pt x="115" y="147"/>
                      </a:lnTo>
                      <a:lnTo>
                        <a:pt x="99" y="222"/>
                      </a:lnTo>
                      <a:lnTo>
                        <a:pt x="72" y="331"/>
                      </a:lnTo>
                      <a:lnTo>
                        <a:pt x="50" y="425"/>
                      </a:lnTo>
                      <a:lnTo>
                        <a:pt x="34" y="507"/>
                      </a:lnTo>
                      <a:lnTo>
                        <a:pt x="22" y="583"/>
                      </a:lnTo>
                      <a:lnTo>
                        <a:pt x="22" y="593"/>
                      </a:lnTo>
                      <a:lnTo>
                        <a:pt x="115" y="593"/>
                      </a:lnTo>
                      <a:lnTo>
                        <a:pt x="217" y="600"/>
                      </a:lnTo>
                      <a:lnTo>
                        <a:pt x="322" y="614"/>
                      </a:lnTo>
                      <a:lnTo>
                        <a:pt x="430" y="630"/>
                      </a:lnTo>
                      <a:lnTo>
                        <a:pt x="577" y="649"/>
                      </a:lnTo>
                      <a:lnTo>
                        <a:pt x="609" y="547"/>
                      </a:lnTo>
                      <a:lnTo>
                        <a:pt x="648" y="384"/>
                      </a:lnTo>
                      <a:lnTo>
                        <a:pt x="668" y="303"/>
                      </a:lnTo>
                      <a:lnTo>
                        <a:pt x="695" y="207"/>
                      </a:lnTo>
                      <a:lnTo>
                        <a:pt x="733" y="103"/>
                      </a:lnTo>
                      <a:lnTo>
                        <a:pt x="709" y="195"/>
                      </a:lnTo>
                      <a:lnTo>
                        <a:pt x="692" y="26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grpSp>
              <p:nvGrpSpPr>
                <p:cNvPr id="91" name="Group 19"/>
                <p:cNvGrpSpPr>
                  <a:grpSpLocks/>
                </p:cNvGrpSpPr>
                <p:nvPr/>
              </p:nvGrpSpPr>
              <p:grpSpPr bwMode="auto">
                <a:xfrm>
                  <a:off x="7018" y="2772"/>
                  <a:ext cx="327" cy="266"/>
                  <a:chOff x="7018" y="2772"/>
                  <a:chExt cx="327" cy="266"/>
                </a:xfrm>
              </p:grpSpPr>
              <p:sp>
                <p:nvSpPr>
                  <p:cNvPr id="92" name="Freeform 17"/>
                  <p:cNvSpPr>
                    <a:spLocks/>
                  </p:cNvSpPr>
                  <p:nvPr/>
                </p:nvSpPr>
                <p:spPr bwMode="auto">
                  <a:xfrm>
                    <a:off x="7018" y="2772"/>
                    <a:ext cx="327" cy="266"/>
                  </a:xfrm>
                  <a:custGeom>
                    <a:avLst/>
                    <a:gdLst>
                      <a:gd name="T0" fmla="*/ 365 w 652"/>
                      <a:gd name="T1" fmla="*/ 0 h 531"/>
                      <a:gd name="T2" fmla="*/ 565 w 652"/>
                      <a:gd name="T3" fmla="*/ 5 h 531"/>
                      <a:gd name="T4" fmla="*/ 643 w 652"/>
                      <a:gd name="T5" fmla="*/ 12 h 531"/>
                      <a:gd name="T6" fmla="*/ 646 w 652"/>
                      <a:gd name="T7" fmla="*/ 36 h 531"/>
                      <a:gd name="T8" fmla="*/ 590 w 652"/>
                      <a:gd name="T9" fmla="*/ 214 h 531"/>
                      <a:gd name="T10" fmla="*/ 584 w 652"/>
                      <a:gd name="T11" fmla="*/ 190 h 531"/>
                      <a:gd name="T12" fmla="*/ 616 w 652"/>
                      <a:gd name="T13" fmla="*/ 48 h 531"/>
                      <a:gd name="T14" fmla="*/ 613 w 652"/>
                      <a:gd name="T15" fmla="*/ 24 h 531"/>
                      <a:gd name="T16" fmla="*/ 443 w 652"/>
                      <a:gd name="T17" fmla="*/ 21 h 531"/>
                      <a:gd name="T18" fmla="*/ 404 w 652"/>
                      <a:gd name="T19" fmla="*/ 34 h 531"/>
                      <a:gd name="T20" fmla="*/ 482 w 652"/>
                      <a:gd name="T21" fmla="*/ 73 h 531"/>
                      <a:gd name="T22" fmla="*/ 528 w 652"/>
                      <a:gd name="T23" fmla="*/ 112 h 531"/>
                      <a:gd name="T24" fmla="*/ 554 w 652"/>
                      <a:gd name="T25" fmla="*/ 165 h 531"/>
                      <a:gd name="T26" fmla="*/ 565 w 652"/>
                      <a:gd name="T27" fmla="*/ 226 h 531"/>
                      <a:gd name="T28" fmla="*/ 568 w 652"/>
                      <a:gd name="T29" fmla="*/ 283 h 531"/>
                      <a:gd name="T30" fmla="*/ 546 w 652"/>
                      <a:gd name="T31" fmla="*/ 371 h 531"/>
                      <a:gd name="T32" fmla="*/ 491 w 652"/>
                      <a:gd name="T33" fmla="*/ 440 h 531"/>
                      <a:gd name="T34" fmla="*/ 418 w 652"/>
                      <a:gd name="T35" fmla="*/ 498 h 531"/>
                      <a:gd name="T36" fmla="*/ 329 w 652"/>
                      <a:gd name="T37" fmla="*/ 526 h 531"/>
                      <a:gd name="T38" fmla="*/ 235 w 652"/>
                      <a:gd name="T39" fmla="*/ 531 h 531"/>
                      <a:gd name="T40" fmla="*/ 140 w 652"/>
                      <a:gd name="T41" fmla="*/ 513 h 531"/>
                      <a:gd name="T42" fmla="*/ 72 w 652"/>
                      <a:gd name="T43" fmla="*/ 471 h 531"/>
                      <a:gd name="T44" fmla="*/ 28 w 652"/>
                      <a:gd name="T45" fmla="*/ 405 h 531"/>
                      <a:gd name="T46" fmla="*/ 3 w 652"/>
                      <a:gd name="T47" fmla="*/ 323 h 531"/>
                      <a:gd name="T48" fmla="*/ 3 w 652"/>
                      <a:gd name="T49" fmla="*/ 245 h 531"/>
                      <a:gd name="T50" fmla="*/ 25 w 652"/>
                      <a:gd name="T51" fmla="*/ 177 h 531"/>
                      <a:gd name="T52" fmla="*/ 68 w 652"/>
                      <a:gd name="T53" fmla="*/ 118 h 531"/>
                      <a:gd name="T54" fmla="*/ 141 w 652"/>
                      <a:gd name="T55" fmla="*/ 67 h 531"/>
                      <a:gd name="T56" fmla="*/ 240 w 652"/>
                      <a:gd name="T57" fmla="*/ 21 h 531"/>
                      <a:gd name="T58" fmla="*/ 316 w 652"/>
                      <a:gd name="T59" fmla="*/ 11 h 531"/>
                      <a:gd name="T60" fmla="*/ 181 w 652"/>
                      <a:gd name="T61" fmla="*/ 67 h 531"/>
                      <a:gd name="T62" fmla="*/ 84 w 652"/>
                      <a:gd name="T63" fmla="*/ 131 h 531"/>
                      <a:gd name="T64" fmla="*/ 34 w 652"/>
                      <a:gd name="T65" fmla="*/ 209 h 531"/>
                      <a:gd name="T66" fmla="*/ 23 w 652"/>
                      <a:gd name="T67" fmla="*/ 311 h 531"/>
                      <a:gd name="T68" fmla="*/ 50 w 652"/>
                      <a:gd name="T69" fmla="*/ 395 h 531"/>
                      <a:gd name="T70" fmla="*/ 106 w 652"/>
                      <a:gd name="T71" fmla="*/ 467 h 531"/>
                      <a:gd name="T72" fmla="*/ 173 w 652"/>
                      <a:gd name="T73" fmla="*/ 498 h 531"/>
                      <a:gd name="T74" fmla="*/ 259 w 652"/>
                      <a:gd name="T75" fmla="*/ 511 h 531"/>
                      <a:gd name="T76" fmla="*/ 365 w 652"/>
                      <a:gd name="T77" fmla="*/ 492 h 531"/>
                      <a:gd name="T78" fmla="*/ 460 w 652"/>
                      <a:gd name="T79" fmla="*/ 443 h 531"/>
                      <a:gd name="T80" fmla="*/ 524 w 652"/>
                      <a:gd name="T81" fmla="*/ 371 h 531"/>
                      <a:gd name="T82" fmla="*/ 549 w 652"/>
                      <a:gd name="T83" fmla="*/ 284 h 531"/>
                      <a:gd name="T84" fmla="*/ 535 w 652"/>
                      <a:gd name="T85" fmla="*/ 187 h 531"/>
                      <a:gd name="T86" fmla="*/ 507 w 652"/>
                      <a:gd name="T87" fmla="*/ 124 h 531"/>
                      <a:gd name="T88" fmla="*/ 447 w 652"/>
                      <a:gd name="T89" fmla="*/ 80 h 531"/>
                      <a:gd name="T90" fmla="*/ 372 w 652"/>
                      <a:gd name="T91" fmla="*/ 46 h 531"/>
                      <a:gd name="T92" fmla="*/ 293 w 652"/>
                      <a:gd name="T93" fmla="*/ 39 h 531"/>
                      <a:gd name="T94" fmla="*/ 319 w 652"/>
                      <a:gd name="T95" fmla="*/ 11 h 53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</a:cxnLst>
                    <a:rect l="0" t="0" r="r" b="b"/>
                    <a:pathLst>
                      <a:path w="652" h="531">
                        <a:moveTo>
                          <a:pt x="306" y="0"/>
                        </a:moveTo>
                        <a:lnTo>
                          <a:pt x="365" y="0"/>
                        </a:lnTo>
                        <a:lnTo>
                          <a:pt x="451" y="0"/>
                        </a:lnTo>
                        <a:lnTo>
                          <a:pt x="565" y="5"/>
                        </a:lnTo>
                        <a:lnTo>
                          <a:pt x="629" y="8"/>
                        </a:lnTo>
                        <a:lnTo>
                          <a:pt x="643" y="12"/>
                        </a:lnTo>
                        <a:lnTo>
                          <a:pt x="652" y="18"/>
                        </a:lnTo>
                        <a:lnTo>
                          <a:pt x="646" y="36"/>
                        </a:lnTo>
                        <a:lnTo>
                          <a:pt x="625" y="90"/>
                        </a:lnTo>
                        <a:lnTo>
                          <a:pt x="590" y="214"/>
                        </a:lnTo>
                        <a:lnTo>
                          <a:pt x="568" y="292"/>
                        </a:lnTo>
                        <a:lnTo>
                          <a:pt x="584" y="190"/>
                        </a:lnTo>
                        <a:lnTo>
                          <a:pt x="603" y="105"/>
                        </a:lnTo>
                        <a:lnTo>
                          <a:pt x="616" y="48"/>
                        </a:lnTo>
                        <a:lnTo>
                          <a:pt x="621" y="31"/>
                        </a:lnTo>
                        <a:lnTo>
                          <a:pt x="613" y="24"/>
                        </a:lnTo>
                        <a:lnTo>
                          <a:pt x="543" y="23"/>
                        </a:lnTo>
                        <a:lnTo>
                          <a:pt x="443" y="21"/>
                        </a:lnTo>
                        <a:lnTo>
                          <a:pt x="359" y="21"/>
                        </a:lnTo>
                        <a:lnTo>
                          <a:pt x="404" y="34"/>
                        </a:lnTo>
                        <a:lnTo>
                          <a:pt x="447" y="53"/>
                        </a:lnTo>
                        <a:lnTo>
                          <a:pt x="482" y="73"/>
                        </a:lnTo>
                        <a:lnTo>
                          <a:pt x="506" y="92"/>
                        </a:lnTo>
                        <a:lnTo>
                          <a:pt x="528" y="112"/>
                        </a:lnTo>
                        <a:lnTo>
                          <a:pt x="541" y="142"/>
                        </a:lnTo>
                        <a:lnTo>
                          <a:pt x="554" y="165"/>
                        </a:lnTo>
                        <a:lnTo>
                          <a:pt x="562" y="196"/>
                        </a:lnTo>
                        <a:lnTo>
                          <a:pt x="565" y="226"/>
                        </a:lnTo>
                        <a:lnTo>
                          <a:pt x="566" y="252"/>
                        </a:lnTo>
                        <a:lnTo>
                          <a:pt x="568" y="283"/>
                        </a:lnTo>
                        <a:lnTo>
                          <a:pt x="560" y="324"/>
                        </a:lnTo>
                        <a:lnTo>
                          <a:pt x="546" y="371"/>
                        </a:lnTo>
                        <a:lnTo>
                          <a:pt x="525" y="402"/>
                        </a:lnTo>
                        <a:lnTo>
                          <a:pt x="491" y="440"/>
                        </a:lnTo>
                        <a:lnTo>
                          <a:pt x="457" y="468"/>
                        </a:lnTo>
                        <a:lnTo>
                          <a:pt x="418" y="498"/>
                        </a:lnTo>
                        <a:lnTo>
                          <a:pt x="378" y="513"/>
                        </a:lnTo>
                        <a:lnTo>
                          <a:pt x="329" y="526"/>
                        </a:lnTo>
                        <a:lnTo>
                          <a:pt x="285" y="531"/>
                        </a:lnTo>
                        <a:lnTo>
                          <a:pt x="235" y="531"/>
                        </a:lnTo>
                        <a:lnTo>
                          <a:pt x="188" y="525"/>
                        </a:lnTo>
                        <a:lnTo>
                          <a:pt x="140" y="513"/>
                        </a:lnTo>
                        <a:lnTo>
                          <a:pt x="109" y="498"/>
                        </a:lnTo>
                        <a:lnTo>
                          <a:pt x="72" y="471"/>
                        </a:lnTo>
                        <a:lnTo>
                          <a:pt x="48" y="437"/>
                        </a:lnTo>
                        <a:lnTo>
                          <a:pt x="28" y="405"/>
                        </a:lnTo>
                        <a:lnTo>
                          <a:pt x="13" y="368"/>
                        </a:lnTo>
                        <a:lnTo>
                          <a:pt x="3" y="323"/>
                        </a:lnTo>
                        <a:lnTo>
                          <a:pt x="0" y="284"/>
                        </a:lnTo>
                        <a:lnTo>
                          <a:pt x="3" y="245"/>
                        </a:lnTo>
                        <a:lnTo>
                          <a:pt x="9" y="208"/>
                        </a:lnTo>
                        <a:lnTo>
                          <a:pt x="25" y="177"/>
                        </a:lnTo>
                        <a:lnTo>
                          <a:pt x="41" y="151"/>
                        </a:lnTo>
                        <a:lnTo>
                          <a:pt x="68" y="118"/>
                        </a:lnTo>
                        <a:lnTo>
                          <a:pt x="104" y="93"/>
                        </a:lnTo>
                        <a:lnTo>
                          <a:pt x="141" y="67"/>
                        </a:lnTo>
                        <a:lnTo>
                          <a:pt x="197" y="40"/>
                        </a:lnTo>
                        <a:lnTo>
                          <a:pt x="240" y="21"/>
                        </a:lnTo>
                        <a:lnTo>
                          <a:pt x="282" y="9"/>
                        </a:lnTo>
                        <a:lnTo>
                          <a:pt x="316" y="11"/>
                        </a:lnTo>
                        <a:lnTo>
                          <a:pt x="256" y="37"/>
                        </a:lnTo>
                        <a:lnTo>
                          <a:pt x="181" y="67"/>
                        </a:lnTo>
                        <a:lnTo>
                          <a:pt x="128" y="99"/>
                        </a:lnTo>
                        <a:lnTo>
                          <a:pt x="84" y="131"/>
                        </a:lnTo>
                        <a:lnTo>
                          <a:pt x="51" y="173"/>
                        </a:lnTo>
                        <a:lnTo>
                          <a:pt x="34" y="209"/>
                        </a:lnTo>
                        <a:lnTo>
                          <a:pt x="23" y="262"/>
                        </a:lnTo>
                        <a:lnTo>
                          <a:pt x="23" y="311"/>
                        </a:lnTo>
                        <a:lnTo>
                          <a:pt x="34" y="351"/>
                        </a:lnTo>
                        <a:lnTo>
                          <a:pt x="50" y="395"/>
                        </a:lnTo>
                        <a:lnTo>
                          <a:pt x="75" y="437"/>
                        </a:lnTo>
                        <a:lnTo>
                          <a:pt x="106" y="467"/>
                        </a:lnTo>
                        <a:lnTo>
                          <a:pt x="135" y="485"/>
                        </a:lnTo>
                        <a:lnTo>
                          <a:pt x="173" y="498"/>
                        </a:lnTo>
                        <a:lnTo>
                          <a:pt x="215" y="507"/>
                        </a:lnTo>
                        <a:lnTo>
                          <a:pt x="259" y="511"/>
                        </a:lnTo>
                        <a:lnTo>
                          <a:pt x="312" y="504"/>
                        </a:lnTo>
                        <a:lnTo>
                          <a:pt x="365" y="492"/>
                        </a:lnTo>
                        <a:lnTo>
                          <a:pt x="412" y="474"/>
                        </a:lnTo>
                        <a:lnTo>
                          <a:pt x="460" y="443"/>
                        </a:lnTo>
                        <a:lnTo>
                          <a:pt x="490" y="412"/>
                        </a:lnTo>
                        <a:lnTo>
                          <a:pt x="524" y="371"/>
                        </a:lnTo>
                        <a:lnTo>
                          <a:pt x="543" y="324"/>
                        </a:lnTo>
                        <a:lnTo>
                          <a:pt x="549" y="284"/>
                        </a:lnTo>
                        <a:lnTo>
                          <a:pt x="544" y="236"/>
                        </a:lnTo>
                        <a:lnTo>
                          <a:pt x="535" y="187"/>
                        </a:lnTo>
                        <a:lnTo>
                          <a:pt x="524" y="155"/>
                        </a:lnTo>
                        <a:lnTo>
                          <a:pt x="507" y="124"/>
                        </a:lnTo>
                        <a:lnTo>
                          <a:pt x="481" y="99"/>
                        </a:lnTo>
                        <a:lnTo>
                          <a:pt x="447" y="80"/>
                        </a:lnTo>
                        <a:lnTo>
                          <a:pt x="410" y="59"/>
                        </a:lnTo>
                        <a:lnTo>
                          <a:pt x="372" y="46"/>
                        </a:lnTo>
                        <a:lnTo>
                          <a:pt x="331" y="39"/>
                        </a:lnTo>
                        <a:lnTo>
                          <a:pt x="293" y="39"/>
                        </a:lnTo>
                        <a:lnTo>
                          <a:pt x="259" y="39"/>
                        </a:lnTo>
                        <a:lnTo>
                          <a:pt x="319" y="11"/>
                        </a:lnTo>
                        <a:lnTo>
                          <a:pt x="306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93" name="Freeform 18"/>
                  <p:cNvSpPr>
                    <a:spLocks/>
                  </p:cNvSpPr>
                  <p:nvPr/>
                </p:nvSpPr>
                <p:spPr bwMode="auto">
                  <a:xfrm>
                    <a:off x="7128" y="2773"/>
                    <a:ext cx="53" cy="23"/>
                  </a:xfrm>
                  <a:custGeom>
                    <a:avLst/>
                    <a:gdLst>
                      <a:gd name="T0" fmla="*/ 66 w 108"/>
                      <a:gd name="T1" fmla="*/ 3 h 46"/>
                      <a:gd name="T2" fmla="*/ 0 w 108"/>
                      <a:gd name="T3" fmla="*/ 46 h 46"/>
                      <a:gd name="T4" fmla="*/ 72 w 108"/>
                      <a:gd name="T5" fmla="*/ 32 h 46"/>
                      <a:gd name="T6" fmla="*/ 108 w 108"/>
                      <a:gd name="T7" fmla="*/ 34 h 46"/>
                      <a:gd name="T8" fmla="*/ 103 w 108"/>
                      <a:gd name="T9" fmla="*/ 29 h 46"/>
                      <a:gd name="T10" fmla="*/ 100 w 108"/>
                      <a:gd name="T11" fmla="*/ 0 h 46"/>
                      <a:gd name="T12" fmla="*/ 66 w 108"/>
                      <a:gd name="T13" fmla="*/ 3 h 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8" h="46">
                        <a:moveTo>
                          <a:pt x="66" y="3"/>
                        </a:moveTo>
                        <a:lnTo>
                          <a:pt x="0" y="46"/>
                        </a:lnTo>
                        <a:lnTo>
                          <a:pt x="72" y="32"/>
                        </a:lnTo>
                        <a:lnTo>
                          <a:pt x="108" y="34"/>
                        </a:lnTo>
                        <a:lnTo>
                          <a:pt x="103" y="29"/>
                        </a:lnTo>
                        <a:lnTo>
                          <a:pt x="100" y="0"/>
                        </a:lnTo>
                        <a:lnTo>
                          <a:pt x="66" y="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</p:grpSp>
          </p:grpSp>
          <p:sp>
            <p:nvSpPr>
              <p:cNvPr id="80" name="Freeform 21"/>
              <p:cNvSpPr>
                <a:spLocks/>
              </p:cNvSpPr>
              <p:nvPr/>
            </p:nvSpPr>
            <p:spPr bwMode="auto">
              <a:xfrm>
                <a:off x="7025" y="2784"/>
                <a:ext cx="273" cy="251"/>
              </a:xfrm>
              <a:custGeom>
                <a:avLst/>
                <a:gdLst>
                  <a:gd name="T0" fmla="*/ 114 w 547"/>
                  <a:gd name="T1" fmla="*/ 68 h 501"/>
                  <a:gd name="T2" fmla="*/ 166 w 547"/>
                  <a:gd name="T3" fmla="*/ 38 h 501"/>
                  <a:gd name="T4" fmla="*/ 241 w 547"/>
                  <a:gd name="T5" fmla="*/ 7 h 501"/>
                  <a:gd name="T6" fmla="*/ 303 w 547"/>
                  <a:gd name="T7" fmla="*/ 0 h 501"/>
                  <a:gd name="T8" fmla="*/ 366 w 547"/>
                  <a:gd name="T9" fmla="*/ 10 h 501"/>
                  <a:gd name="T10" fmla="*/ 419 w 547"/>
                  <a:gd name="T11" fmla="*/ 34 h 501"/>
                  <a:gd name="T12" fmla="*/ 475 w 547"/>
                  <a:gd name="T13" fmla="*/ 65 h 501"/>
                  <a:gd name="T14" fmla="*/ 512 w 547"/>
                  <a:gd name="T15" fmla="*/ 102 h 501"/>
                  <a:gd name="T16" fmla="*/ 532 w 547"/>
                  <a:gd name="T17" fmla="*/ 156 h 501"/>
                  <a:gd name="T18" fmla="*/ 545 w 547"/>
                  <a:gd name="T19" fmla="*/ 210 h 501"/>
                  <a:gd name="T20" fmla="*/ 547 w 547"/>
                  <a:gd name="T21" fmla="*/ 269 h 501"/>
                  <a:gd name="T22" fmla="*/ 528 w 547"/>
                  <a:gd name="T23" fmla="*/ 337 h 501"/>
                  <a:gd name="T24" fmla="*/ 487 w 547"/>
                  <a:gd name="T25" fmla="*/ 393 h 501"/>
                  <a:gd name="T26" fmla="*/ 434 w 547"/>
                  <a:gd name="T27" fmla="*/ 440 h 501"/>
                  <a:gd name="T28" fmla="*/ 381 w 547"/>
                  <a:gd name="T29" fmla="*/ 474 h 501"/>
                  <a:gd name="T30" fmla="*/ 288 w 547"/>
                  <a:gd name="T31" fmla="*/ 501 h 501"/>
                  <a:gd name="T32" fmla="*/ 200 w 547"/>
                  <a:gd name="T33" fmla="*/ 496 h 501"/>
                  <a:gd name="T34" fmla="*/ 132 w 547"/>
                  <a:gd name="T35" fmla="*/ 477 h 501"/>
                  <a:gd name="T36" fmla="*/ 86 w 547"/>
                  <a:gd name="T37" fmla="*/ 452 h 501"/>
                  <a:gd name="T38" fmla="*/ 53 w 547"/>
                  <a:gd name="T39" fmla="*/ 413 h 501"/>
                  <a:gd name="T40" fmla="*/ 23 w 547"/>
                  <a:gd name="T41" fmla="*/ 359 h 501"/>
                  <a:gd name="T42" fmla="*/ 4 w 547"/>
                  <a:gd name="T43" fmla="*/ 307 h 501"/>
                  <a:gd name="T44" fmla="*/ 0 w 547"/>
                  <a:gd name="T45" fmla="*/ 244 h 501"/>
                  <a:gd name="T46" fmla="*/ 10 w 547"/>
                  <a:gd name="T47" fmla="*/ 185 h 501"/>
                  <a:gd name="T48" fmla="*/ 38 w 547"/>
                  <a:gd name="T49" fmla="*/ 135 h 501"/>
                  <a:gd name="T50" fmla="*/ 88 w 547"/>
                  <a:gd name="T51" fmla="*/ 85 h 501"/>
                  <a:gd name="T52" fmla="*/ 114 w 547"/>
                  <a:gd name="T53" fmla="*/ 68 h 5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47" h="501">
                    <a:moveTo>
                      <a:pt x="114" y="68"/>
                    </a:moveTo>
                    <a:lnTo>
                      <a:pt x="166" y="38"/>
                    </a:lnTo>
                    <a:lnTo>
                      <a:pt x="241" y="7"/>
                    </a:lnTo>
                    <a:lnTo>
                      <a:pt x="303" y="0"/>
                    </a:lnTo>
                    <a:lnTo>
                      <a:pt x="366" y="10"/>
                    </a:lnTo>
                    <a:lnTo>
                      <a:pt x="419" y="34"/>
                    </a:lnTo>
                    <a:lnTo>
                      <a:pt x="475" y="65"/>
                    </a:lnTo>
                    <a:lnTo>
                      <a:pt x="512" y="102"/>
                    </a:lnTo>
                    <a:lnTo>
                      <a:pt x="532" y="156"/>
                    </a:lnTo>
                    <a:lnTo>
                      <a:pt x="545" y="210"/>
                    </a:lnTo>
                    <a:lnTo>
                      <a:pt x="547" y="269"/>
                    </a:lnTo>
                    <a:lnTo>
                      <a:pt x="528" y="337"/>
                    </a:lnTo>
                    <a:lnTo>
                      <a:pt x="487" y="393"/>
                    </a:lnTo>
                    <a:lnTo>
                      <a:pt x="434" y="440"/>
                    </a:lnTo>
                    <a:lnTo>
                      <a:pt x="381" y="474"/>
                    </a:lnTo>
                    <a:lnTo>
                      <a:pt x="288" y="501"/>
                    </a:lnTo>
                    <a:lnTo>
                      <a:pt x="200" y="496"/>
                    </a:lnTo>
                    <a:lnTo>
                      <a:pt x="132" y="477"/>
                    </a:lnTo>
                    <a:lnTo>
                      <a:pt x="86" y="452"/>
                    </a:lnTo>
                    <a:lnTo>
                      <a:pt x="53" y="413"/>
                    </a:lnTo>
                    <a:lnTo>
                      <a:pt x="23" y="359"/>
                    </a:lnTo>
                    <a:lnTo>
                      <a:pt x="4" y="307"/>
                    </a:lnTo>
                    <a:lnTo>
                      <a:pt x="0" y="244"/>
                    </a:lnTo>
                    <a:lnTo>
                      <a:pt x="10" y="185"/>
                    </a:lnTo>
                    <a:lnTo>
                      <a:pt x="38" y="135"/>
                    </a:lnTo>
                    <a:lnTo>
                      <a:pt x="88" y="85"/>
                    </a:lnTo>
                    <a:lnTo>
                      <a:pt x="114" y="68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1" name="Freeform 22"/>
              <p:cNvSpPr>
                <a:spLocks/>
              </p:cNvSpPr>
              <p:nvPr/>
            </p:nvSpPr>
            <p:spPr bwMode="auto">
              <a:xfrm>
                <a:off x="7081" y="2833"/>
                <a:ext cx="150" cy="144"/>
              </a:xfrm>
              <a:custGeom>
                <a:avLst/>
                <a:gdLst>
                  <a:gd name="T0" fmla="*/ 31 w 300"/>
                  <a:gd name="T1" fmla="*/ 62 h 290"/>
                  <a:gd name="T2" fmla="*/ 65 w 300"/>
                  <a:gd name="T3" fmla="*/ 28 h 290"/>
                  <a:gd name="T4" fmla="*/ 104 w 300"/>
                  <a:gd name="T5" fmla="*/ 9 h 290"/>
                  <a:gd name="T6" fmla="*/ 159 w 300"/>
                  <a:gd name="T7" fmla="*/ 0 h 290"/>
                  <a:gd name="T8" fmla="*/ 221 w 300"/>
                  <a:gd name="T9" fmla="*/ 3 h 290"/>
                  <a:gd name="T10" fmla="*/ 268 w 300"/>
                  <a:gd name="T11" fmla="*/ 28 h 290"/>
                  <a:gd name="T12" fmla="*/ 287 w 300"/>
                  <a:gd name="T13" fmla="*/ 55 h 290"/>
                  <a:gd name="T14" fmla="*/ 300 w 300"/>
                  <a:gd name="T15" fmla="*/ 137 h 290"/>
                  <a:gd name="T16" fmla="*/ 291 w 300"/>
                  <a:gd name="T17" fmla="*/ 197 h 290"/>
                  <a:gd name="T18" fmla="*/ 262 w 300"/>
                  <a:gd name="T19" fmla="*/ 244 h 290"/>
                  <a:gd name="T20" fmla="*/ 221 w 300"/>
                  <a:gd name="T21" fmla="*/ 271 h 290"/>
                  <a:gd name="T22" fmla="*/ 166 w 300"/>
                  <a:gd name="T23" fmla="*/ 290 h 290"/>
                  <a:gd name="T24" fmla="*/ 106 w 300"/>
                  <a:gd name="T25" fmla="*/ 290 h 290"/>
                  <a:gd name="T26" fmla="*/ 53 w 300"/>
                  <a:gd name="T27" fmla="*/ 272 h 290"/>
                  <a:gd name="T28" fmla="*/ 22 w 300"/>
                  <a:gd name="T29" fmla="*/ 243 h 290"/>
                  <a:gd name="T30" fmla="*/ 6 w 300"/>
                  <a:gd name="T31" fmla="*/ 196 h 290"/>
                  <a:gd name="T32" fmla="*/ 0 w 300"/>
                  <a:gd name="T33" fmla="*/ 141 h 290"/>
                  <a:gd name="T34" fmla="*/ 12 w 300"/>
                  <a:gd name="T35" fmla="*/ 90 h 290"/>
                  <a:gd name="T36" fmla="*/ 31 w 300"/>
                  <a:gd name="T37" fmla="*/ 62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00" h="290">
                    <a:moveTo>
                      <a:pt x="31" y="62"/>
                    </a:moveTo>
                    <a:lnTo>
                      <a:pt x="65" y="28"/>
                    </a:lnTo>
                    <a:lnTo>
                      <a:pt x="104" y="9"/>
                    </a:lnTo>
                    <a:lnTo>
                      <a:pt x="159" y="0"/>
                    </a:lnTo>
                    <a:lnTo>
                      <a:pt x="221" y="3"/>
                    </a:lnTo>
                    <a:lnTo>
                      <a:pt x="268" y="28"/>
                    </a:lnTo>
                    <a:lnTo>
                      <a:pt x="287" y="55"/>
                    </a:lnTo>
                    <a:lnTo>
                      <a:pt x="300" y="137"/>
                    </a:lnTo>
                    <a:lnTo>
                      <a:pt x="291" y="197"/>
                    </a:lnTo>
                    <a:lnTo>
                      <a:pt x="262" y="244"/>
                    </a:lnTo>
                    <a:lnTo>
                      <a:pt x="221" y="271"/>
                    </a:lnTo>
                    <a:lnTo>
                      <a:pt x="166" y="290"/>
                    </a:lnTo>
                    <a:lnTo>
                      <a:pt x="106" y="290"/>
                    </a:lnTo>
                    <a:lnTo>
                      <a:pt x="53" y="272"/>
                    </a:lnTo>
                    <a:lnTo>
                      <a:pt x="22" y="243"/>
                    </a:lnTo>
                    <a:lnTo>
                      <a:pt x="6" y="196"/>
                    </a:lnTo>
                    <a:lnTo>
                      <a:pt x="0" y="141"/>
                    </a:lnTo>
                    <a:lnTo>
                      <a:pt x="12" y="90"/>
                    </a:lnTo>
                    <a:lnTo>
                      <a:pt x="31" y="62"/>
                    </a:lnTo>
                    <a:close/>
                  </a:path>
                </a:pathLst>
              </a:custGeom>
              <a:solidFill>
                <a:srgbClr val="FF00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grpSp>
            <p:nvGrpSpPr>
              <p:cNvPr id="82" name="Group 25"/>
              <p:cNvGrpSpPr>
                <a:grpSpLocks/>
              </p:cNvGrpSpPr>
              <p:nvPr/>
            </p:nvGrpSpPr>
            <p:grpSpPr bwMode="auto">
              <a:xfrm>
                <a:off x="7077" y="2828"/>
                <a:ext cx="160" cy="153"/>
                <a:chOff x="7077" y="2828"/>
                <a:chExt cx="160" cy="153"/>
              </a:xfrm>
            </p:grpSpPr>
            <p:sp>
              <p:nvSpPr>
                <p:cNvPr id="88" name="Freeform 23"/>
                <p:cNvSpPr>
                  <a:spLocks/>
                </p:cNvSpPr>
                <p:nvPr/>
              </p:nvSpPr>
              <p:spPr bwMode="auto">
                <a:xfrm>
                  <a:off x="7090" y="2828"/>
                  <a:ext cx="147" cy="153"/>
                </a:xfrm>
                <a:custGeom>
                  <a:avLst/>
                  <a:gdLst>
                    <a:gd name="T0" fmla="*/ 69 w 294"/>
                    <a:gd name="T1" fmla="*/ 18 h 306"/>
                    <a:gd name="T2" fmla="*/ 103 w 294"/>
                    <a:gd name="T3" fmla="*/ 5 h 306"/>
                    <a:gd name="T4" fmla="*/ 147 w 294"/>
                    <a:gd name="T5" fmla="*/ 0 h 306"/>
                    <a:gd name="T6" fmla="*/ 189 w 294"/>
                    <a:gd name="T7" fmla="*/ 2 h 306"/>
                    <a:gd name="T8" fmla="*/ 228 w 294"/>
                    <a:gd name="T9" fmla="*/ 9 h 306"/>
                    <a:gd name="T10" fmla="*/ 254 w 294"/>
                    <a:gd name="T11" fmla="*/ 27 h 306"/>
                    <a:gd name="T12" fmla="*/ 273 w 294"/>
                    <a:gd name="T13" fmla="*/ 49 h 306"/>
                    <a:gd name="T14" fmla="*/ 285 w 294"/>
                    <a:gd name="T15" fmla="*/ 81 h 306"/>
                    <a:gd name="T16" fmla="*/ 292 w 294"/>
                    <a:gd name="T17" fmla="*/ 115 h 306"/>
                    <a:gd name="T18" fmla="*/ 294 w 294"/>
                    <a:gd name="T19" fmla="*/ 155 h 306"/>
                    <a:gd name="T20" fmla="*/ 291 w 294"/>
                    <a:gd name="T21" fmla="*/ 183 h 306"/>
                    <a:gd name="T22" fmla="*/ 282 w 294"/>
                    <a:gd name="T23" fmla="*/ 214 h 306"/>
                    <a:gd name="T24" fmla="*/ 264 w 294"/>
                    <a:gd name="T25" fmla="*/ 240 h 306"/>
                    <a:gd name="T26" fmla="*/ 245 w 294"/>
                    <a:gd name="T27" fmla="*/ 264 h 306"/>
                    <a:gd name="T28" fmla="*/ 222 w 294"/>
                    <a:gd name="T29" fmla="*/ 283 h 306"/>
                    <a:gd name="T30" fmla="*/ 191 w 294"/>
                    <a:gd name="T31" fmla="*/ 297 h 306"/>
                    <a:gd name="T32" fmla="*/ 157 w 294"/>
                    <a:gd name="T33" fmla="*/ 305 h 306"/>
                    <a:gd name="T34" fmla="*/ 113 w 294"/>
                    <a:gd name="T35" fmla="*/ 306 h 306"/>
                    <a:gd name="T36" fmla="*/ 75 w 294"/>
                    <a:gd name="T37" fmla="*/ 303 h 306"/>
                    <a:gd name="T38" fmla="*/ 47 w 294"/>
                    <a:gd name="T39" fmla="*/ 290 h 306"/>
                    <a:gd name="T40" fmla="*/ 16 w 294"/>
                    <a:gd name="T41" fmla="*/ 272 h 306"/>
                    <a:gd name="T42" fmla="*/ 0 w 294"/>
                    <a:gd name="T43" fmla="*/ 250 h 306"/>
                    <a:gd name="T44" fmla="*/ 50 w 294"/>
                    <a:gd name="T45" fmla="*/ 277 h 306"/>
                    <a:gd name="T46" fmla="*/ 103 w 294"/>
                    <a:gd name="T47" fmla="*/ 290 h 306"/>
                    <a:gd name="T48" fmla="*/ 145 w 294"/>
                    <a:gd name="T49" fmla="*/ 287 h 306"/>
                    <a:gd name="T50" fmla="*/ 185 w 294"/>
                    <a:gd name="T51" fmla="*/ 277 h 306"/>
                    <a:gd name="T52" fmla="*/ 216 w 294"/>
                    <a:gd name="T53" fmla="*/ 262 h 306"/>
                    <a:gd name="T54" fmla="*/ 242 w 294"/>
                    <a:gd name="T55" fmla="*/ 237 h 306"/>
                    <a:gd name="T56" fmla="*/ 263 w 294"/>
                    <a:gd name="T57" fmla="*/ 208 h 306"/>
                    <a:gd name="T58" fmla="*/ 270 w 294"/>
                    <a:gd name="T59" fmla="*/ 172 h 306"/>
                    <a:gd name="T60" fmla="*/ 272 w 294"/>
                    <a:gd name="T61" fmla="*/ 131 h 306"/>
                    <a:gd name="T62" fmla="*/ 266 w 294"/>
                    <a:gd name="T63" fmla="*/ 90 h 306"/>
                    <a:gd name="T64" fmla="*/ 254 w 294"/>
                    <a:gd name="T65" fmla="*/ 56 h 306"/>
                    <a:gd name="T66" fmla="*/ 228 w 294"/>
                    <a:gd name="T67" fmla="*/ 33 h 306"/>
                    <a:gd name="T68" fmla="*/ 188 w 294"/>
                    <a:gd name="T69" fmla="*/ 19 h 306"/>
                    <a:gd name="T70" fmla="*/ 147 w 294"/>
                    <a:gd name="T71" fmla="*/ 18 h 306"/>
                    <a:gd name="T72" fmla="*/ 97 w 294"/>
                    <a:gd name="T73" fmla="*/ 22 h 306"/>
                    <a:gd name="T74" fmla="*/ 50 w 294"/>
                    <a:gd name="T75" fmla="*/ 36 h 306"/>
                    <a:gd name="T76" fmla="*/ 69 w 294"/>
                    <a:gd name="T77" fmla="*/ 18 h 3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294" h="306">
                      <a:moveTo>
                        <a:pt x="69" y="18"/>
                      </a:moveTo>
                      <a:lnTo>
                        <a:pt x="103" y="5"/>
                      </a:lnTo>
                      <a:lnTo>
                        <a:pt x="147" y="0"/>
                      </a:lnTo>
                      <a:lnTo>
                        <a:pt x="189" y="2"/>
                      </a:lnTo>
                      <a:lnTo>
                        <a:pt x="228" y="9"/>
                      </a:lnTo>
                      <a:lnTo>
                        <a:pt x="254" y="27"/>
                      </a:lnTo>
                      <a:lnTo>
                        <a:pt x="273" y="49"/>
                      </a:lnTo>
                      <a:lnTo>
                        <a:pt x="285" y="81"/>
                      </a:lnTo>
                      <a:lnTo>
                        <a:pt x="292" y="115"/>
                      </a:lnTo>
                      <a:lnTo>
                        <a:pt x="294" y="155"/>
                      </a:lnTo>
                      <a:lnTo>
                        <a:pt x="291" y="183"/>
                      </a:lnTo>
                      <a:lnTo>
                        <a:pt x="282" y="214"/>
                      </a:lnTo>
                      <a:lnTo>
                        <a:pt x="264" y="240"/>
                      </a:lnTo>
                      <a:lnTo>
                        <a:pt x="245" y="264"/>
                      </a:lnTo>
                      <a:lnTo>
                        <a:pt x="222" y="283"/>
                      </a:lnTo>
                      <a:lnTo>
                        <a:pt x="191" y="297"/>
                      </a:lnTo>
                      <a:lnTo>
                        <a:pt x="157" y="305"/>
                      </a:lnTo>
                      <a:lnTo>
                        <a:pt x="113" y="306"/>
                      </a:lnTo>
                      <a:lnTo>
                        <a:pt x="75" y="303"/>
                      </a:lnTo>
                      <a:lnTo>
                        <a:pt x="47" y="290"/>
                      </a:lnTo>
                      <a:lnTo>
                        <a:pt x="16" y="272"/>
                      </a:lnTo>
                      <a:lnTo>
                        <a:pt x="0" y="250"/>
                      </a:lnTo>
                      <a:lnTo>
                        <a:pt x="50" y="277"/>
                      </a:lnTo>
                      <a:lnTo>
                        <a:pt x="103" y="290"/>
                      </a:lnTo>
                      <a:lnTo>
                        <a:pt x="145" y="287"/>
                      </a:lnTo>
                      <a:lnTo>
                        <a:pt x="185" y="277"/>
                      </a:lnTo>
                      <a:lnTo>
                        <a:pt x="216" y="262"/>
                      </a:lnTo>
                      <a:lnTo>
                        <a:pt x="242" y="237"/>
                      </a:lnTo>
                      <a:lnTo>
                        <a:pt x="263" y="208"/>
                      </a:lnTo>
                      <a:lnTo>
                        <a:pt x="270" y="172"/>
                      </a:lnTo>
                      <a:lnTo>
                        <a:pt x="272" y="131"/>
                      </a:lnTo>
                      <a:lnTo>
                        <a:pt x="266" y="90"/>
                      </a:lnTo>
                      <a:lnTo>
                        <a:pt x="254" y="56"/>
                      </a:lnTo>
                      <a:lnTo>
                        <a:pt x="228" y="33"/>
                      </a:lnTo>
                      <a:lnTo>
                        <a:pt x="188" y="19"/>
                      </a:lnTo>
                      <a:lnTo>
                        <a:pt x="147" y="18"/>
                      </a:lnTo>
                      <a:lnTo>
                        <a:pt x="97" y="22"/>
                      </a:lnTo>
                      <a:lnTo>
                        <a:pt x="50" y="36"/>
                      </a:lnTo>
                      <a:lnTo>
                        <a:pt x="69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89" name="Freeform 24"/>
                <p:cNvSpPr>
                  <a:spLocks/>
                </p:cNvSpPr>
                <p:nvPr/>
              </p:nvSpPr>
              <p:spPr bwMode="auto">
                <a:xfrm>
                  <a:off x="7077" y="2833"/>
                  <a:ext cx="68" cy="139"/>
                </a:xfrm>
                <a:custGeom>
                  <a:avLst/>
                  <a:gdLst>
                    <a:gd name="T0" fmla="*/ 137 w 137"/>
                    <a:gd name="T1" fmla="*/ 0 h 278"/>
                    <a:gd name="T2" fmla="*/ 93 w 137"/>
                    <a:gd name="T3" fmla="*/ 9 h 278"/>
                    <a:gd name="T4" fmla="*/ 60 w 137"/>
                    <a:gd name="T5" fmla="*/ 27 h 278"/>
                    <a:gd name="T6" fmla="*/ 32 w 137"/>
                    <a:gd name="T7" fmla="*/ 52 h 278"/>
                    <a:gd name="T8" fmla="*/ 15 w 137"/>
                    <a:gd name="T9" fmla="*/ 81 h 278"/>
                    <a:gd name="T10" fmla="*/ 7 w 137"/>
                    <a:gd name="T11" fmla="*/ 116 h 278"/>
                    <a:gd name="T12" fmla="*/ 0 w 137"/>
                    <a:gd name="T13" fmla="*/ 147 h 278"/>
                    <a:gd name="T14" fmla="*/ 2 w 137"/>
                    <a:gd name="T15" fmla="*/ 177 h 278"/>
                    <a:gd name="T16" fmla="*/ 9 w 137"/>
                    <a:gd name="T17" fmla="*/ 206 h 278"/>
                    <a:gd name="T18" fmla="*/ 15 w 137"/>
                    <a:gd name="T19" fmla="*/ 228 h 278"/>
                    <a:gd name="T20" fmla="*/ 28 w 137"/>
                    <a:gd name="T21" fmla="*/ 252 h 278"/>
                    <a:gd name="T22" fmla="*/ 52 w 137"/>
                    <a:gd name="T23" fmla="*/ 269 h 278"/>
                    <a:gd name="T24" fmla="*/ 85 w 137"/>
                    <a:gd name="T25" fmla="*/ 278 h 278"/>
                    <a:gd name="T26" fmla="*/ 81 w 137"/>
                    <a:gd name="T27" fmla="*/ 278 h 278"/>
                    <a:gd name="T28" fmla="*/ 49 w 137"/>
                    <a:gd name="T29" fmla="*/ 249 h 278"/>
                    <a:gd name="T30" fmla="*/ 31 w 137"/>
                    <a:gd name="T31" fmla="*/ 219 h 278"/>
                    <a:gd name="T32" fmla="*/ 22 w 137"/>
                    <a:gd name="T33" fmla="*/ 183 h 278"/>
                    <a:gd name="T34" fmla="*/ 22 w 137"/>
                    <a:gd name="T35" fmla="*/ 140 h 278"/>
                    <a:gd name="T36" fmla="*/ 28 w 137"/>
                    <a:gd name="T37" fmla="*/ 102 h 278"/>
                    <a:gd name="T38" fmla="*/ 40 w 137"/>
                    <a:gd name="T39" fmla="*/ 74 h 278"/>
                    <a:gd name="T40" fmla="*/ 57 w 137"/>
                    <a:gd name="T41" fmla="*/ 50 h 278"/>
                    <a:gd name="T42" fmla="*/ 81 w 137"/>
                    <a:gd name="T43" fmla="*/ 34 h 278"/>
                    <a:gd name="T44" fmla="*/ 130 w 137"/>
                    <a:gd name="T45" fmla="*/ 3 h 278"/>
                    <a:gd name="T46" fmla="*/ 137 w 137"/>
                    <a:gd name="T47" fmla="*/ 0 h 2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137" h="278">
                      <a:moveTo>
                        <a:pt x="137" y="0"/>
                      </a:moveTo>
                      <a:lnTo>
                        <a:pt x="93" y="9"/>
                      </a:lnTo>
                      <a:lnTo>
                        <a:pt x="60" y="27"/>
                      </a:lnTo>
                      <a:lnTo>
                        <a:pt x="32" y="52"/>
                      </a:lnTo>
                      <a:lnTo>
                        <a:pt x="15" y="81"/>
                      </a:lnTo>
                      <a:lnTo>
                        <a:pt x="7" y="116"/>
                      </a:lnTo>
                      <a:lnTo>
                        <a:pt x="0" y="147"/>
                      </a:lnTo>
                      <a:lnTo>
                        <a:pt x="2" y="177"/>
                      </a:lnTo>
                      <a:lnTo>
                        <a:pt x="9" y="206"/>
                      </a:lnTo>
                      <a:lnTo>
                        <a:pt x="15" y="228"/>
                      </a:lnTo>
                      <a:lnTo>
                        <a:pt x="28" y="252"/>
                      </a:lnTo>
                      <a:lnTo>
                        <a:pt x="52" y="269"/>
                      </a:lnTo>
                      <a:lnTo>
                        <a:pt x="85" y="278"/>
                      </a:lnTo>
                      <a:lnTo>
                        <a:pt x="81" y="278"/>
                      </a:lnTo>
                      <a:lnTo>
                        <a:pt x="49" y="249"/>
                      </a:lnTo>
                      <a:lnTo>
                        <a:pt x="31" y="219"/>
                      </a:lnTo>
                      <a:lnTo>
                        <a:pt x="22" y="183"/>
                      </a:lnTo>
                      <a:lnTo>
                        <a:pt x="22" y="140"/>
                      </a:lnTo>
                      <a:lnTo>
                        <a:pt x="28" y="102"/>
                      </a:lnTo>
                      <a:lnTo>
                        <a:pt x="40" y="74"/>
                      </a:lnTo>
                      <a:lnTo>
                        <a:pt x="57" y="50"/>
                      </a:lnTo>
                      <a:lnTo>
                        <a:pt x="81" y="34"/>
                      </a:lnTo>
                      <a:lnTo>
                        <a:pt x="130" y="3"/>
                      </a:lnTo>
                      <a:lnTo>
                        <a:pt x="13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sp>
            <p:nvSpPr>
              <p:cNvPr id="83" name="Freeform 26"/>
              <p:cNvSpPr>
                <a:spLocks/>
              </p:cNvSpPr>
              <p:nvPr/>
            </p:nvSpPr>
            <p:spPr bwMode="auto">
              <a:xfrm>
                <a:off x="7126" y="2879"/>
                <a:ext cx="58" cy="54"/>
              </a:xfrm>
              <a:custGeom>
                <a:avLst/>
                <a:gdLst>
                  <a:gd name="T0" fmla="*/ 19 w 116"/>
                  <a:gd name="T1" fmla="*/ 12 h 107"/>
                  <a:gd name="T2" fmla="*/ 36 w 116"/>
                  <a:gd name="T3" fmla="*/ 1 h 107"/>
                  <a:gd name="T4" fmla="*/ 66 w 116"/>
                  <a:gd name="T5" fmla="*/ 0 h 107"/>
                  <a:gd name="T6" fmla="*/ 92 w 116"/>
                  <a:gd name="T7" fmla="*/ 7 h 107"/>
                  <a:gd name="T8" fmla="*/ 113 w 116"/>
                  <a:gd name="T9" fmla="*/ 26 h 107"/>
                  <a:gd name="T10" fmla="*/ 116 w 116"/>
                  <a:gd name="T11" fmla="*/ 56 h 107"/>
                  <a:gd name="T12" fmla="*/ 110 w 116"/>
                  <a:gd name="T13" fmla="*/ 82 h 107"/>
                  <a:gd name="T14" fmla="*/ 94 w 116"/>
                  <a:gd name="T15" fmla="*/ 100 h 107"/>
                  <a:gd name="T16" fmla="*/ 66 w 116"/>
                  <a:gd name="T17" fmla="*/ 107 h 107"/>
                  <a:gd name="T18" fmla="*/ 41 w 116"/>
                  <a:gd name="T19" fmla="*/ 107 h 107"/>
                  <a:gd name="T20" fmla="*/ 19 w 116"/>
                  <a:gd name="T21" fmla="*/ 98 h 107"/>
                  <a:gd name="T22" fmla="*/ 4 w 116"/>
                  <a:gd name="T23" fmla="*/ 82 h 107"/>
                  <a:gd name="T24" fmla="*/ 0 w 116"/>
                  <a:gd name="T25" fmla="*/ 62 h 107"/>
                  <a:gd name="T26" fmla="*/ 8 w 116"/>
                  <a:gd name="T27" fmla="*/ 38 h 107"/>
                  <a:gd name="T28" fmla="*/ 14 w 116"/>
                  <a:gd name="T29" fmla="*/ 22 h 107"/>
                  <a:gd name="T30" fmla="*/ 19 w 116"/>
                  <a:gd name="T31" fmla="*/ 12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6" h="107">
                    <a:moveTo>
                      <a:pt x="19" y="12"/>
                    </a:moveTo>
                    <a:lnTo>
                      <a:pt x="36" y="1"/>
                    </a:lnTo>
                    <a:lnTo>
                      <a:pt x="66" y="0"/>
                    </a:lnTo>
                    <a:lnTo>
                      <a:pt x="92" y="7"/>
                    </a:lnTo>
                    <a:lnTo>
                      <a:pt x="113" y="26"/>
                    </a:lnTo>
                    <a:lnTo>
                      <a:pt x="116" y="56"/>
                    </a:lnTo>
                    <a:lnTo>
                      <a:pt x="110" y="82"/>
                    </a:lnTo>
                    <a:lnTo>
                      <a:pt x="94" y="100"/>
                    </a:lnTo>
                    <a:lnTo>
                      <a:pt x="66" y="107"/>
                    </a:lnTo>
                    <a:lnTo>
                      <a:pt x="41" y="107"/>
                    </a:lnTo>
                    <a:lnTo>
                      <a:pt x="19" y="98"/>
                    </a:lnTo>
                    <a:lnTo>
                      <a:pt x="4" y="82"/>
                    </a:lnTo>
                    <a:lnTo>
                      <a:pt x="0" y="62"/>
                    </a:lnTo>
                    <a:lnTo>
                      <a:pt x="8" y="38"/>
                    </a:lnTo>
                    <a:lnTo>
                      <a:pt x="14" y="22"/>
                    </a:lnTo>
                    <a:lnTo>
                      <a:pt x="19" y="12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grpSp>
            <p:nvGrpSpPr>
              <p:cNvPr id="84" name="Group 29"/>
              <p:cNvGrpSpPr>
                <a:grpSpLocks/>
              </p:cNvGrpSpPr>
              <p:nvPr/>
            </p:nvGrpSpPr>
            <p:grpSpPr bwMode="auto">
              <a:xfrm>
                <a:off x="7122" y="2875"/>
                <a:ext cx="67" cy="62"/>
                <a:chOff x="7122" y="2875"/>
                <a:chExt cx="67" cy="62"/>
              </a:xfrm>
            </p:grpSpPr>
            <p:sp>
              <p:nvSpPr>
                <p:cNvPr id="86" name="Freeform 27"/>
                <p:cNvSpPr>
                  <a:spLocks/>
                </p:cNvSpPr>
                <p:nvPr/>
              </p:nvSpPr>
              <p:spPr bwMode="auto">
                <a:xfrm>
                  <a:off x="7127" y="2876"/>
                  <a:ext cx="62" cy="61"/>
                </a:xfrm>
                <a:custGeom>
                  <a:avLst/>
                  <a:gdLst>
                    <a:gd name="T0" fmla="*/ 60 w 124"/>
                    <a:gd name="T1" fmla="*/ 0 h 122"/>
                    <a:gd name="T2" fmla="*/ 88 w 124"/>
                    <a:gd name="T3" fmla="*/ 2 h 122"/>
                    <a:gd name="T4" fmla="*/ 110 w 124"/>
                    <a:gd name="T5" fmla="*/ 12 h 122"/>
                    <a:gd name="T6" fmla="*/ 119 w 124"/>
                    <a:gd name="T7" fmla="*/ 28 h 122"/>
                    <a:gd name="T8" fmla="*/ 124 w 124"/>
                    <a:gd name="T9" fmla="*/ 52 h 122"/>
                    <a:gd name="T10" fmla="*/ 121 w 124"/>
                    <a:gd name="T11" fmla="*/ 75 h 122"/>
                    <a:gd name="T12" fmla="*/ 115 w 124"/>
                    <a:gd name="T13" fmla="*/ 93 h 122"/>
                    <a:gd name="T14" fmla="*/ 102 w 124"/>
                    <a:gd name="T15" fmla="*/ 109 h 122"/>
                    <a:gd name="T16" fmla="*/ 82 w 124"/>
                    <a:gd name="T17" fmla="*/ 118 h 122"/>
                    <a:gd name="T18" fmla="*/ 52 w 124"/>
                    <a:gd name="T19" fmla="*/ 122 h 122"/>
                    <a:gd name="T20" fmla="*/ 30 w 124"/>
                    <a:gd name="T21" fmla="*/ 117 h 122"/>
                    <a:gd name="T22" fmla="*/ 12 w 124"/>
                    <a:gd name="T23" fmla="*/ 109 h 122"/>
                    <a:gd name="T24" fmla="*/ 0 w 124"/>
                    <a:gd name="T25" fmla="*/ 97 h 122"/>
                    <a:gd name="T26" fmla="*/ 2 w 124"/>
                    <a:gd name="T27" fmla="*/ 64 h 122"/>
                    <a:gd name="T28" fmla="*/ 15 w 124"/>
                    <a:gd name="T29" fmla="*/ 87 h 122"/>
                    <a:gd name="T30" fmla="*/ 38 w 124"/>
                    <a:gd name="T31" fmla="*/ 102 h 122"/>
                    <a:gd name="T32" fmla="*/ 62 w 124"/>
                    <a:gd name="T33" fmla="*/ 105 h 122"/>
                    <a:gd name="T34" fmla="*/ 80 w 124"/>
                    <a:gd name="T35" fmla="*/ 100 h 122"/>
                    <a:gd name="T36" fmla="*/ 99 w 124"/>
                    <a:gd name="T37" fmla="*/ 89 h 122"/>
                    <a:gd name="T38" fmla="*/ 106 w 124"/>
                    <a:gd name="T39" fmla="*/ 70 h 122"/>
                    <a:gd name="T40" fmla="*/ 106 w 124"/>
                    <a:gd name="T41" fmla="*/ 49 h 122"/>
                    <a:gd name="T42" fmla="*/ 97 w 124"/>
                    <a:gd name="T43" fmla="*/ 30 h 122"/>
                    <a:gd name="T44" fmla="*/ 80 w 124"/>
                    <a:gd name="T45" fmla="*/ 15 h 122"/>
                    <a:gd name="T46" fmla="*/ 65 w 124"/>
                    <a:gd name="T47" fmla="*/ 11 h 122"/>
                    <a:gd name="T48" fmla="*/ 43 w 124"/>
                    <a:gd name="T49" fmla="*/ 3 h 122"/>
                    <a:gd name="T50" fmla="*/ 60 w 124"/>
                    <a:gd name="T51" fmla="*/ 0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4" h="122">
                      <a:moveTo>
                        <a:pt x="60" y="0"/>
                      </a:moveTo>
                      <a:lnTo>
                        <a:pt x="88" y="2"/>
                      </a:lnTo>
                      <a:lnTo>
                        <a:pt x="110" y="12"/>
                      </a:lnTo>
                      <a:lnTo>
                        <a:pt x="119" y="28"/>
                      </a:lnTo>
                      <a:lnTo>
                        <a:pt x="124" y="52"/>
                      </a:lnTo>
                      <a:lnTo>
                        <a:pt x="121" y="75"/>
                      </a:lnTo>
                      <a:lnTo>
                        <a:pt x="115" y="93"/>
                      </a:lnTo>
                      <a:lnTo>
                        <a:pt x="102" y="109"/>
                      </a:lnTo>
                      <a:lnTo>
                        <a:pt x="82" y="118"/>
                      </a:lnTo>
                      <a:lnTo>
                        <a:pt x="52" y="122"/>
                      </a:lnTo>
                      <a:lnTo>
                        <a:pt x="30" y="117"/>
                      </a:lnTo>
                      <a:lnTo>
                        <a:pt x="12" y="109"/>
                      </a:lnTo>
                      <a:lnTo>
                        <a:pt x="0" y="97"/>
                      </a:lnTo>
                      <a:lnTo>
                        <a:pt x="2" y="64"/>
                      </a:lnTo>
                      <a:lnTo>
                        <a:pt x="15" y="87"/>
                      </a:lnTo>
                      <a:lnTo>
                        <a:pt x="38" y="102"/>
                      </a:lnTo>
                      <a:lnTo>
                        <a:pt x="62" y="105"/>
                      </a:lnTo>
                      <a:lnTo>
                        <a:pt x="80" y="100"/>
                      </a:lnTo>
                      <a:lnTo>
                        <a:pt x="99" y="89"/>
                      </a:lnTo>
                      <a:lnTo>
                        <a:pt x="106" y="70"/>
                      </a:lnTo>
                      <a:lnTo>
                        <a:pt x="106" y="49"/>
                      </a:lnTo>
                      <a:lnTo>
                        <a:pt x="97" y="30"/>
                      </a:lnTo>
                      <a:lnTo>
                        <a:pt x="80" y="15"/>
                      </a:lnTo>
                      <a:lnTo>
                        <a:pt x="65" y="11"/>
                      </a:lnTo>
                      <a:lnTo>
                        <a:pt x="43" y="3"/>
                      </a:lnTo>
                      <a:lnTo>
                        <a:pt x="6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87" name="Freeform 28"/>
                <p:cNvSpPr>
                  <a:spLocks/>
                </p:cNvSpPr>
                <p:nvPr/>
              </p:nvSpPr>
              <p:spPr bwMode="auto">
                <a:xfrm>
                  <a:off x="7122" y="2875"/>
                  <a:ext cx="57" cy="57"/>
                </a:xfrm>
                <a:custGeom>
                  <a:avLst/>
                  <a:gdLst>
                    <a:gd name="T0" fmla="*/ 96 w 114"/>
                    <a:gd name="T1" fmla="*/ 8 h 114"/>
                    <a:gd name="T2" fmla="*/ 80 w 114"/>
                    <a:gd name="T3" fmla="*/ 0 h 114"/>
                    <a:gd name="T4" fmla="*/ 55 w 114"/>
                    <a:gd name="T5" fmla="*/ 0 h 114"/>
                    <a:gd name="T6" fmla="*/ 39 w 114"/>
                    <a:gd name="T7" fmla="*/ 3 h 114"/>
                    <a:gd name="T8" fmla="*/ 21 w 114"/>
                    <a:gd name="T9" fmla="*/ 15 h 114"/>
                    <a:gd name="T10" fmla="*/ 11 w 114"/>
                    <a:gd name="T11" fmla="*/ 31 h 114"/>
                    <a:gd name="T12" fmla="*/ 3 w 114"/>
                    <a:gd name="T13" fmla="*/ 52 h 114"/>
                    <a:gd name="T14" fmla="*/ 0 w 114"/>
                    <a:gd name="T15" fmla="*/ 70 h 114"/>
                    <a:gd name="T16" fmla="*/ 3 w 114"/>
                    <a:gd name="T17" fmla="*/ 90 h 114"/>
                    <a:gd name="T18" fmla="*/ 15 w 114"/>
                    <a:gd name="T19" fmla="*/ 102 h 114"/>
                    <a:gd name="T20" fmla="*/ 41 w 114"/>
                    <a:gd name="T21" fmla="*/ 114 h 114"/>
                    <a:gd name="T22" fmla="*/ 25 w 114"/>
                    <a:gd name="T23" fmla="*/ 90 h 114"/>
                    <a:gd name="T24" fmla="*/ 21 w 114"/>
                    <a:gd name="T25" fmla="*/ 64 h 114"/>
                    <a:gd name="T26" fmla="*/ 25 w 114"/>
                    <a:gd name="T27" fmla="*/ 42 h 114"/>
                    <a:gd name="T28" fmla="*/ 33 w 114"/>
                    <a:gd name="T29" fmla="*/ 28 h 114"/>
                    <a:gd name="T30" fmla="*/ 49 w 114"/>
                    <a:gd name="T31" fmla="*/ 17 h 114"/>
                    <a:gd name="T32" fmla="*/ 62 w 114"/>
                    <a:gd name="T33" fmla="*/ 14 h 114"/>
                    <a:gd name="T34" fmla="*/ 87 w 114"/>
                    <a:gd name="T35" fmla="*/ 18 h 114"/>
                    <a:gd name="T36" fmla="*/ 114 w 114"/>
                    <a:gd name="T37" fmla="*/ 31 h 114"/>
                    <a:gd name="T38" fmla="*/ 96 w 114"/>
                    <a:gd name="T39" fmla="*/ 8 h 1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14" h="114">
                      <a:moveTo>
                        <a:pt x="96" y="8"/>
                      </a:moveTo>
                      <a:lnTo>
                        <a:pt x="80" y="0"/>
                      </a:lnTo>
                      <a:lnTo>
                        <a:pt x="55" y="0"/>
                      </a:lnTo>
                      <a:lnTo>
                        <a:pt x="39" y="3"/>
                      </a:lnTo>
                      <a:lnTo>
                        <a:pt x="21" y="15"/>
                      </a:lnTo>
                      <a:lnTo>
                        <a:pt x="11" y="31"/>
                      </a:lnTo>
                      <a:lnTo>
                        <a:pt x="3" y="52"/>
                      </a:lnTo>
                      <a:lnTo>
                        <a:pt x="0" y="70"/>
                      </a:lnTo>
                      <a:lnTo>
                        <a:pt x="3" y="90"/>
                      </a:lnTo>
                      <a:lnTo>
                        <a:pt x="15" y="102"/>
                      </a:lnTo>
                      <a:lnTo>
                        <a:pt x="41" y="114"/>
                      </a:lnTo>
                      <a:lnTo>
                        <a:pt x="25" y="90"/>
                      </a:lnTo>
                      <a:lnTo>
                        <a:pt x="21" y="64"/>
                      </a:lnTo>
                      <a:lnTo>
                        <a:pt x="25" y="42"/>
                      </a:lnTo>
                      <a:lnTo>
                        <a:pt x="33" y="28"/>
                      </a:lnTo>
                      <a:lnTo>
                        <a:pt x="49" y="17"/>
                      </a:lnTo>
                      <a:lnTo>
                        <a:pt x="62" y="14"/>
                      </a:lnTo>
                      <a:lnTo>
                        <a:pt x="87" y="18"/>
                      </a:lnTo>
                      <a:lnTo>
                        <a:pt x="114" y="31"/>
                      </a:lnTo>
                      <a:lnTo>
                        <a:pt x="96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sp>
            <p:nvSpPr>
              <p:cNvPr id="85" name="Freeform 30"/>
              <p:cNvSpPr>
                <a:spLocks/>
              </p:cNvSpPr>
              <p:nvPr/>
            </p:nvSpPr>
            <p:spPr bwMode="auto">
              <a:xfrm>
                <a:off x="7333" y="2993"/>
                <a:ext cx="119" cy="340"/>
              </a:xfrm>
              <a:custGeom>
                <a:avLst/>
                <a:gdLst>
                  <a:gd name="T0" fmla="*/ 64 w 239"/>
                  <a:gd name="T1" fmla="*/ 0 h 680"/>
                  <a:gd name="T2" fmla="*/ 92 w 239"/>
                  <a:gd name="T3" fmla="*/ 117 h 680"/>
                  <a:gd name="T4" fmla="*/ 115 w 239"/>
                  <a:gd name="T5" fmla="*/ 221 h 680"/>
                  <a:gd name="T6" fmla="*/ 142 w 239"/>
                  <a:gd name="T7" fmla="*/ 331 h 680"/>
                  <a:gd name="T8" fmla="*/ 178 w 239"/>
                  <a:gd name="T9" fmla="*/ 446 h 680"/>
                  <a:gd name="T10" fmla="*/ 215 w 239"/>
                  <a:gd name="T11" fmla="*/ 564 h 680"/>
                  <a:gd name="T12" fmla="*/ 239 w 239"/>
                  <a:gd name="T13" fmla="*/ 637 h 680"/>
                  <a:gd name="T14" fmla="*/ 239 w 239"/>
                  <a:gd name="T15" fmla="*/ 652 h 680"/>
                  <a:gd name="T16" fmla="*/ 224 w 239"/>
                  <a:gd name="T17" fmla="*/ 670 h 680"/>
                  <a:gd name="T18" fmla="*/ 199 w 239"/>
                  <a:gd name="T19" fmla="*/ 680 h 680"/>
                  <a:gd name="T20" fmla="*/ 165 w 239"/>
                  <a:gd name="T21" fmla="*/ 680 h 680"/>
                  <a:gd name="T22" fmla="*/ 145 w 239"/>
                  <a:gd name="T23" fmla="*/ 665 h 680"/>
                  <a:gd name="T24" fmla="*/ 133 w 239"/>
                  <a:gd name="T25" fmla="*/ 637 h 680"/>
                  <a:gd name="T26" fmla="*/ 92 w 239"/>
                  <a:gd name="T27" fmla="*/ 477 h 680"/>
                  <a:gd name="T28" fmla="*/ 61 w 239"/>
                  <a:gd name="T29" fmla="*/ 365 h 680"/>
                  <a:gd name="T30" fmla="*/ 33 w 239"/>
                  <a:gd name="T31" fmla="*/ 250 h 680"/>
                  <a:gd name="T32" fmla="*/ 0 w 239"/>
                  <a:gd name="T33" fmla="*/ 125 h 680"/>
                  <a:gd name="T34" fmla="*/ 15 w 239"/>
                  <a:gd name="T35" fmla="*/ 100 h 680"/>
                  <a:gd name="T36" fmla="*/ 45 w 239"/>
                  <a:gd name="T37" fmla="*/ 228 h 680"/>
                  <a:gd name="T38" fmla="*/ 70 w 239"/>
                  <a:gd name="T39" fmla="*/ 327 h 680"/>
                  <a:gd name="T40" fmla="*/ 103 w 239"/>
                  <a:gd name="T41" fmla="*/ 453 h 680"/>
                  <a:gd name="T42" fmla="*/ 128 w 239"/>
                  <a:gd name="T43" fmla="*/ 549 h 680"/>
                  <a:gd name="T44" fmla="*/ 153 w 239"/>
                  <a:gd name="T45" fmla="*/ 642 h 680"/>
                  <a:gd name="T46" fmla="*/ 168 w 239"/>
                  <a:gd name="T47" fmla="*/ 656 h 680"/>
                  <a:gd name="T48" fmla="*/ 189 w 239"/>
                  <a:gd name="T49" fmla="*/ 664 h 680"/>
                  <a:gd name="T50" fmla="*/ 206 w 239"/>
                  <a:gd name="T51" fmla="*/ 658 h 680"/>
                  <a:gd name="T52" fmla="*/ 221 w 239"/>
                  <a:gd name="T53" fmla="*/ 640 h 680"/>
                  <a:gd name="T54" fmla="*/ 195 w 239"/>
                  <a:gd name="T55" fmla="*/ 564 h 680"/>
                  <a:gd name="T56" fmla="*/ 165 w 239"/>
                  <a:gd name="T57" fmla="*/ 471 h 680"/>
                  <a:gd name="T58" fmla="*/ 136 w 239"/>
                  <a:gd name="T59" fmla="*/ 371 h 680"/>
                  <a:gd name="T60" fmla="*/ 106 w 239"/>
                  <a:gd name="T61" fmla="*/ 258 h 680"/>
                  <a:gd name="T62" fmla="*/ 81 w 239"/>
                  <a:gd name="T63" fmla="*/ 140 h 680"/>
                  <a:gd name="T64" fmla="*/ 50 w 239"/>
                  <a:gd name="T65" fmla="*/ 22 h 680"/>
                  <a:gd name="T66" fmla="*/ 64 w 239"/>
                  <a:gd name="T67" fmla="*/ 0 h 6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9" h="680">
                    <a:moveTo>
                      <a:pt x="64" y="0"/>
                    </a:moveTo>
                    <a:lnTo>
                      <a:pt x="92" y="117"/>
                    </a:lnTo>
                    <a:lnTo>
                      <a:pt x="115" y="221"/>
                    </a:lnTo>
                    <a:lnTo>
                      <a:pt x="142" y="331"/>
                    </a:lnTo>
                    <a:lnTo>
                      <a:pt x="178" y="446"/>
                    </a:lnTo>
                    <a:lnTo>
                      <a:pt x="215" y="564"/>
                    </a:lnTo>
                    <a:lnTo>
                      <a:pt x="239" y="637"/>
                    </a:lnTo>
                    <a:lnTo>
                      <a:pt x="239" y="652"/>
                    </a:lnTo>
                    <a:lnTo>
                      <a:pt x="224" y="670"/>
                    </a:lnTo>
                    <a:lnTo>
                      <a:pt x="199" y="680"/>
                    </a:lnTo>
                    <a:lnTo>
                      <a:pt x="165" y="680"/>
                    </a:lnTo>
                    <a:lnTo>
                      <a:pt x="145" y="665"/>
                    </a:lnTo>
                    <a:lnTo>
                      <a:pt x="133" y="637"/>
                    </a:lnTo>
                    <a:lnTo>
                      <a:pt x="92" y="477"/>
                    </a:lnTo>
                    <a:lnTo>
                      <a:pt x="61" y="365"/>
                    </a:lnTo>
                    <a:lnTo>
                      <a:pt x="33" y="250"/>
                    </a:lnTo>
                    <a:lnTo>
                      <a:pt x="0" y="125"/>
                    </a:lnTo>
                    <a:lnTo>
                      <a:pt x="15" y="100"/>
                    </a:lnTo>
                    <a:lnTo>
                      <a:pt x="45" y="228"/>
                    </a:lnTo>
                    <a:lnTo>
                      <a:pt x="70" y="327"/>
                    </a:lnTo>
                    <a:lnTo>
                      <a:pt x="103" y="453"/>
                    </a:lnTo>
                    <a:lnTo>
                      <a:pt x="128" y="549"/>
                    </a:lnTo>
                    <a:lnTo>
                      <a:pt x="153" y="642"/>
                    </a:lnTo>
                    <a:lnTo>
                      <a:pt x="168" y="656"/>
                    </a:lnTo>
                    <a:lnTo>
                      <a:pt x="189" y="664"/>
                    </a:lnTo>
                    <a:lnTo>
                      <a:pt x="206" y="658"/>
                    </a:lnTo>
                    <a:lnTo>
                      <a:pt x="221" y="640"/>
                    </a:lnTo>
                    <a:lnTo>
                      <a:pt x="195" y="564"/>
                    </a:lnTo>
                    <a:lnTo>
                      <a:pt x="165" y="471"/>
                    </a:lnTo>
                    <a:lnTo>
                      <a:pt x="136" y="371"/>
                    </a:lnTo>
                    <a:lnTo>
                      <a:pt x="106" y="258"/>
                    </a:lnTo>
                    <a:lnTo>
                      <a:pt x="81" y="140"/>
                    </a:lnTo>
                    <a:lnTo>
                      <a:pt x="50" y="22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6364270" y="4068722"/>
              <a:ext cx="878215" cy="1657744"/>
              <a:chOff x="9129708" y="3877470"/>
              <a:chExt cx="1139825" cy="1747838"/>
            </a:xfrm>
          </p:grpSpPr>
          <p:grpSp>
            <p:nvGrpSpPr>
              <p:cNvPr id="42" name="Group 84"/>
              <p:cNvGrpSpPr>
                <a:grpSpLocks/>
              </p:cNvGrpSpPr>
              <p:nvPr/>
            </p:nvGrpSpPr>
            <p:grpSpPr bwMode="auto">
              <a:xfrm>
                <a:off x="9129708" y="4231483"/>
                <a:ext cx="1139825" cy="1393825"/>
                <a:chOff x="6442" y="1302"/>
                <a:chExt cx="718" cy="878"/>
              </a:xfrm>
            </p:grpSpPr>
            <p:sp>
              <p:nvSpPr>
                <p:cNvPr id="47" name="Freeform 58"/>
                <p:cNvSpPr>
                  <a:spLocks/>
                </p:cNvSpPr>
                <p:nvPr/>
              </p:nvSpPr>
              <p:spPr bwMode="auto">
                <a:xfrm>
                  <a:off x="7012" y="1741"/>
                  <a:ext cx="143" cy="413"/>
                </a:xfrm>
                <a:custGeom>
                  <a:avLst/>
                  <a:gdLst>
                    <a:gd name="T0" fmla="*/ 71 w 287"/>
                    <a:gd name="T1" fmla="*/ 0 h 827"/>
                    <a:gd name="T2" fmla="*/ 99 w 287"/>
                    <a:gd name="T3" fmla="*/ 125 h 827"/>
                    <a:gd name="T4" fmla="*/ 129 w 287"/>
                    <a:gd name="T5" fmla="*/ 246 h 827"/>
                    <a:gd name="T6" fmla="*/ 162 w 287"/>
                    <a:gd name="T7" fmla="*/ 391 h 827"/>
                    <a:gd name="T8" fmla="*/ 192 w 287"/>
                    <a:gd name="T9" fmla="*/ 497 h 827"/>
                    <a:gd name="T10" fmla="*/ 287 w 287"/>
                    <a:gd name="T11" fmla="*/ 791 h 827"/>
                    <a:gd name="T12" fmla="*/ 266 w 287"/>
                    <a:gd name="T13" fmla="*/ 816 h 827"/>
                    <a:gd name="T14" fmla="*/ 243 w 287"/>
                    <a:gd name="T15" fmla="*/ 827 h 827"/>
                    <a:gd name="T16" fmla="*/ 215 w 287"/>
                    <a:gd name="T17" fmla="*/ 827 h 827"/>
                    <a:gd name="T18" fmla="*/ 182 w 287"/>
                    <a:gd name="T19" fmla="*/ 803 h 827"/>
                    <a:gd name="T20" fmla="*/ 170 w 287"/>
                    <a:gd name="T21" fmla="*/ 773 h 827"/>
                    <a:gd name="T22" fmla="*/ 90 w 287"/>
                    <a:gd name="T23" fmla="*/ 454 h 827"/>
                    <a:gd name="T24" fmla="*/ 29 w 287"/>
                    <a:gd name="T25" fmla="*/ 219 h 827"/>
                    <a:gd name="T26" fmla="*/ 0 w 287"/>
                    <a:gd name="T27" fmla="*/ 122 h 827"/>
                    <a:gd name="T28" fmla="*/ 1 w 287"/>
                    <a:gd name="T29" fmla="*/ 129 h 827"/>
                    <a:gd name="T30" fmla="*/ 41 w 287"/>
                    <a:gd name="T31" fmla="*/ 55 h 827"/>
                    <a:gd name="T32" fmla="*/ 71 w 287"/>
                    <a:gd name="T33" fmla="*/ 0 h 8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87" h="827">
                      <a:moveTo>
                        <a:pt x="71" y="0"/>
                      </a:moveTo>
                      <a:lnTo>
                        <a:pt x="99" y="125"/>
                      </a:lnTo>
                      <a:lnTo>
                        <a:pt x="129" y="246"/>
                      </a:lnTo>
                      <a:lnTo>
                        <a:pt x="162" y="391"/>
                      </a:lnTo>
                      <a:lnTo>
                        <a:pt x="192" y="497"/>
                      </a:lnTo>
                      <a:lnTo>
                        <a:pt x="287" y="791"/>
                      </a:lnTo>
                      <a:lnTo>
                        <a:pt x="266" y="816"/>
                      </a:lnTo>
                      <a:lnTo>
                        <a:pt x="243" y="827"/>
                      </a:lnTo>
                      <a:lnTo>
                        <a:pt x="215" y="827"/>
                      </a:lnTo>
                      <a:lnTo>
                        <a:pt x="182" y="803"/>
                      </a:lnTo>
                      <a:lnTo>
                        <a:pt x="170" y="773"/>
                      </a:lnTo>
                      <a:lnTo>
                        <a:pt x="90" y="454"/>
                      </a:lnTo>
                      <a:lnTo>
                        <a:pt x="29" y="219"/>
                      </a:lnTo>
                      <a:lnTo>
                        <a:pt x="0" y="122"/>
                      </a:lnTo>
                      <a:lnTo>
                        <a:pt x="1" y="129"/>
                      </a:lnTo>
                      <a:lnTo>
                        <a:pt x="41" y="55"/>
                      </a:lnTo>
                      <a:lnTo>
                        <a:pt x="71" y="0"/>
                      </a:lnTo>
                      <a:close/>
                    </a:path>
                  </a:pathLst>
                </a:custGeom>
                <a:solidFill>
                  <a:srgbClr val="CC99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8" name="Freeform 59"/>
                <p:cNvSpPr>
                  <a:spLocks/>
                </p:cNvSpPr>
                <p:nvPr/>
              </p:nvSpPr>
              <p:spPr bwMode="auto">
                <a:xfrm>
                  <a:off x="6446" y="1896"/>
                  <a:ext cx="502" cy="278"/>
                </a:xfrm>
                <a:custGeom>
                  <a:avLst/>
                  <a:gdLst>
                    <a:gd name="T0" fmla="*/ 244 w 1004"/>
                    <a:gd name="T1" fmla="*/ 31 h 557"/>
                    <a:gd name="T2" fmla="*/ 76 w 1004"/>
                    <a:gd name="T3" fmla="*/ 0 h 557"/>
                    <a:gd name="T4" fmla="*/ 71 w 1004"/>
                    <a:gd name="T5" fmla="*/ 4 h 557"/>
                    <a:gd name="T6" fmla="*/ 63 w 1004"/>
                    <a:gd name="T7" fmla="*/ 26 h 557"/>
                    <a:gd name="T8" fmla="*/ 59 w 1004"/>
                    <a:gd name="T9" fmla="*/ 31 h 557"/>
                    <a:gd name="T10" fmla="*/ 59 w 1004"/>
                    <a:gd name="T11" fmla="*/ 77 h 557"/>
                    <a:gd name="T12" fmla="*/ 146 w 1004"/>
                    <a:gd name="T13" fmla="*/ 97 h 557"/>
                    <a:gd name="T14" fmla="*/ 20 w 1004"/>
                    <a:gd name="T15" fmla="*/ 361 h 557"/>
                    <a:gd name="T16" fmla="*/ 0 w 1004"/>
                    <a:gd name="T17" fmla="*/ 400 h 557"/>
                    <a:gd name="T18" fmla="*/ 13 w 1004"/>
                    <a:gd name="T19" fmla="*/ 418 h 557"/>
                    <a:gd name="T20" fmla="*/ 8 w 1004"/>
                    <a:gd name="T21" fmla="*/ 418 h 557"/>
                    <a:gd name="T22" fmla="*/ 71 w 1004"/>
                    <a:gd name="T23" fmla="*/ 430 h 557"/>
                    <a:gd name="T24" fmla="*/ 78 w 1004"/>
                    <a:gd name="T25" fmla="*/ 418 h 557"/>
                    <a:gd name="T26" fmla="*/ 118 w 1004"/>
                    <a:gd name="T27" fmla="*/ 306 h 557"/>
                    <a:gd name="T28" fmla="*/ 161 w 1004"/>
                    <a:gd name="T29" fmla="*/ 191 h 557"/>
                    <a:gd name="T30" fmla="*/ 208 w 1004"/>
                    <a:gd name="T31" fmla="*/ 105 h 557"/>
                    <a:gd name="T32" fmla="*/ 381 w 1004"/>
                    <a:gd name="T33" fmla="*/ 128 h 557"/>
                    <a:gd name="T34" fmla="*/ 529 w 1004"/>
                    <a:gd name="T35" fmla="*/ 156 h 557"/>
                    <a:gd name="T36" fmla="*/ 674 w 1004"/>
                    <a:gd name="T37" fmla="*/ 188 h 557"/>
                    <a:gd name="T38" fmla="*/ 780 w 1004"/>
                    <a:gd name="T39" fmla="*/ 216 h 557"/>
                    <a:gd name="T40" fmla="*/ 789 w 1004"/>
                    <a:gd name="T41" fmla="*/ 337 h 557"/>
                    <a:gd name="T42" fmla="*/ 797 w 1004"/>
                    <a:gd name="T43" fmla="*/ 524 h 557"/>
                    <a:gd name="T44" fmla="*/ 800 w 1004"/>
                    <a:gd name="T45" fmla="*/ 549 h 557"/>
                    <a:gd name="T46" fmla="*/ 815 w 1004"/>
                    <a:gd name="T47" fmla="*/ 553 h 557"/>
                    <a:gd name="T48" fmla="*/ 874 w 1004"/>
                    <a:gd name="T49" fmla="*/ 557 h 557"/>
                    <a:gd name="T50" fmla="*/ 885 w 1004"/>
                    <a:gd name="T51" fmla="*/ 540 h 557"/>
                    <a:gd name="T52" fmla="*/ 885 w 1004"/>
                    <a:gd name="T53" fmla="*/ 426 h 557"/>
                    <a:gd name="T54" fmla="*/ 870 w 1004"/>
                    <a:gd name="T55" fmla="*/ 306 h 557"/>
                    <a:gd name="T56" fmla="*/ 859 w 1004"/>
                    <a:gd name="T57" fmla="*/ 234 h 557"/>
                    <a:gd name="T58" fmla="*/ 971 w 1004"/>
                    <a:gd name="T59" fmla="*/ 267 h 557"/>
                    <a:gd name="T60" fmla="*/ 985 w 1004"/>
                    <a:gd name="T61" fmla="*/ 258 h 557"/>
                    <a:gd name="T62" fmla="*/ 1004 w 1004"/>
                    <a:gd name="T63" fmla="*/ 196 h 557"/>
                    <a:gd name="T64" fmla="*/ 991 w 1004"/>
                    <a:gd name="T65" fmla="*/ 180 h 557"/>
                    <a:gd name="T66" fmla="*/ 799 w 1004"/>
                    <a:gd name="T67" fmla="*/ 137 h 557"/>
                    <a:gd name="T68" fmla="*/ 244 w 1004"/>
                    <a:gd name="T69" fmla="*/ 31 h 5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004" h="557">
                      <a:moveTo>
                        <a:pt x="244" y="31"/>
                      </a:moveTo>
                      <a:lnTo>
                        <a:pt x="76" y="0"/>
                      </a:lnTo>
                      <a:lnTo>
                        <a:pt x="71" y="4"/>
                      </a:lnTo>
                      <a:lnTo>
                        <a:pt x="63" y="26"/>
                      </a:lnTo>
                      <a:lnTo>
                        <a:pt x="59" y="31"/>
                      </a:lnTo>
                      <a:lnTo>
                        <a:pt x="59" y="77"/>
                      </a:lnTo>
                      <a:lnTo>
                        <a:pt x="146" y="97"/>
                      </a:lnTo>
                      <a:lnTo>
                        <a:pt x="20" y="361"/>
                      </a:lnTo>
                      <a:lnTo>
                        <a:pt x="0" y="400"/>
                      </a:lnTo>
                      <a:lnTo>
                        <a:pt x="13" y="418"/>
                      </a:lnTo>
                      <a:lnTo>
                        <a:pt x="8" y="418"/>
                      </a:lnTo>
                      <a:lnTo>
                        <a:pt x="71" y="430"/>
                      </a:lnTo>
                      <a:lnTo>
                        <a:pt x="78" y="418"/>
                      </a:lnTo>
                      <a:lnTo>
                        <a:pt x="118" y="306"/>
                      </a:lnTo>
                      <a:lnTo>
                        <a:pt x="161" y="191"/>
                      </a:lnTo>
                      <a:lnTo>
                        <a:pt x="208" y="105"/>
                      </a:lnTo>
                      <a:lnTo>
                        <a:pt x="381" y="128"/>
                      </a:lnTo>
                      <a:lnTo>
                        <a:pt x="529" y="156"/>
                      </a:lnTo>
                      <a:lnTo>
                        <a:pt x="674" y="188"/>
                      </a:lnTo>
                      <a:lnTo>
                        <a:pt x="780" y="216"/>
                      </a:lnTo>
                      <a:lnTo>
                        <a:pt x="789" y="337"/>
                      </a:lnTo>
                      <a:lnTo>
                        <a:pt x="797" y="524"/>
                      </a:lnTo>
                      <a:lnTo>
                        <a:pt x="800" y="549"/>
                      </a:lnTo>
                      <a:lnTo>
                        <a:pt x="815" y="553"/>
                      </a:lnTo>
                      <a:lnTo>
                        <a:pt x="874" y="557"/>
                      </a:lnTo>
                      <a:lnTo>
                        <a:pt x="885" y="540"/>
                      </a:lnTo>
                      <a:lnTo>
                        <a:pt x="885" y="426"/>
                      </a:lnTo>
                      <a:lnTo>
                        <a:pt x="870" y="306"/>
                      </a:lnTo>
                      <a:lnTo>
                        <a:pt x="859" y="234"/>
                      </a:lnTo>
                      <a:lnTo>
                        <a:pt x="971" y="267"/>
                      </a:lnTo>
                      <a:lnTo>
                        <a:pt x="985" y="258"/>
                      </a:lnTo>
                      <a:lnTo>
                        <a:pt x="1004" y="196"/>
                      </a:lnTo>
                      <a:lnTo>
                        <a:pt x="991" y="180"/>
                      </a:lnTo>
                      <a:lnTo>
                        <a:pt x="799" y="137"/>
                      </a:lnTo>
                      <a:lnTo>
                        <a:pt x="244" y="31"/>
                      </a:lnTo>
                      <a:close/>
                    </a:path>
                  </a:pathLst>
                </a:custGeom>
                <a:solidFill>
                  <a:srgbClr val="CC99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9" name="Freeform 60"/>
                <p:cNvSpPr>
                  <a:spLocks/>
                </p:cNvSpPr>
                <p:nvPr/>
              </p:nvSpPr>
              <p:spPr bwMode="auto">
                <a:xfrm>
                  <a:off x="6502" y="1308"/>
                  <a:ext cx="586" cy="654"/>
                </a:xfrm>
                <a:custGeom>
                  <a:avLst/>
                  <a:gdLst>
                    <a:gd name="T0" fmla="*/ 15 w 1171"/>
                    <a:gd name="T1" fmla="*/ 544 h 1307"/>
                    <a:gd name="T2" fmla="*/ 62 w 1171"/>
                    <a:gd name="T3" fmla="*/ 399 h 1307"/>
                    <a:gd name="T4" fmla="*/ 119 w 1171"/>
                    <a:gd name="T5" fmla="*/ 296 h 1307"/>
                    <a:gd name="T6" fmla="*/ 181 w 1171"/>
                    <a:gd name="T7" fmla="*/ 207 h 1307"/>
                    <a:gd name="T8" fmla="*/ 250 w 1171"/>
                    <a:gd name="T9" fmla="*/ 124 h 1307"/>
                    <a:gd name="T10" fmla="*/ 309 w 1171"/>
                    <a:gd name="T11" fmla="*/ 78 h 1307"/>
                    <a:gd name="T12" fmla="*/ 389 w 1171"/>
                    <a:gd name="T13" fmla="*/ 37 h 1307"/>
                    <a:gd name="T14" fmla="*/ 471 w 1171"/>
                    <a:gd name="T15" fmla="*/ 6 h 1307"/>
                    <a:gd name="T16" fmla="*/ 569 w 1171"/>
                    <a:gd name="T17" fmla="*/ 0 h 1307"/>
                    <a:gd name="T18" fmla="*/ 689 w 1171"/>
                    <a:gd name="T19" fmla="*/ 4 h 1307"/>
                    <a:gd name="T20" fmla="*/ 791 w 1171"/>
                    <a:gd name="T21" fmla="*/ 23 h 1307"/>
                    <a:gd name="T22" fmla="*/ 869 w 1171"/>
                    <a:gd name="T23" fmla="*/ 57 h 1307"/>
                    <a:gd name="T24" fmla="*/ 955 w 1171"/>
                    <a:gd name="T25" fmla="*/ 98 h 1307"/>
                    <a:gd name="T26" fmla="*/ 1042 w 1171"/>
                    <a:gd name="T27" fmla="*/ 160 h 1307"/>
                    <a:gd name="T28" fmla="*/ 1100 w 1171"/>
                    <a:gd name="T29" fmla="*/ 223 h 1307"/>
                    <a:gd name="T30" fmla="*/ 1136 w 1171"/>
                    <a:gd name="T31" fmla="*/ 282 h 1307"/>
                    <a:gd name="T32" fmla="*/ 1159 w 1171"/>
                    <a:gd name="T33" fmla="*/ 375 h 1307"/>
                    <a:gd name="T34" fmla="*/ 1171 w 1171"/>
                    <a:gd name="T35" fmla="*/ 446 h 1307"/>
                    <a:gd name="T36" fmla="*/ 1164 w 1171"/>
                    <a:gd name="T37" fmla="*/ 547 h 1307"/>
                    <a:gd name="T38" fmla="*/ 1155 w 1171"/>
                    <a:gd name="T39" fmla="*/ 642 h 1307"/>
                    <a:gd name="T40" fmla="*/ 1139 w 1171"/>
                    <a:gd name="T41" fmla="*/ 721 h 1307"/>
                    <a:gd name="T42" fmla="*/ 1104 w 1171"/>
                    <a:gd name="T43" fmla="*/ 823 h 1307"/>
                    <a:gd name="T44" fmla="*/ 1062 w 1171"/>
                    <a:gd name="T45" fmla="*/ 912 h 1307"/>
                    <a:gd name="T46" fmla="*/ 1006 w 1171"/>
                    <a:gd name="T47" fmla="*/ 1020 h 1307"/>
                    <a:gd name="T48" fmla="*/ 959 w 1171"/>
                    <a:gd name="T49" fmla="*/ 1088 h 1307"/>
                    <a:gd name="T50" fmla="*/ 901 w 1171"/>
                    <a:gd name="T51" fmla="*/ 1157 h 1307"/>
                    <a:gd name="T52" fmla="*/ 834 w 1171"/>
                    <a:gd name="T53" fmla="*/ 1221 h 1307"/>
                    <a:gd name="T54" fmla="*/ 753 w 1171"/>
                    <a:gd name="T55" fmla="*/ 1280 h 1307"/>
                    <a:gd name="T56" fmla="*/ 646 w 1171"/>
                    <a:gd name="T57" fmla="*/ 1303 h 1307"/>
                    <a:gd name="T58" fmla="*/ 532 w 1171"/>
                    <a:gd name="T59" fmla="*/ 1307 h 1307"/>
                    <a:gd name="T60" fmla="*/ 444 w 1171"/>
                    <a:gd name="T61" fmla="*/ 1298 h 1307"/>
                    <a:gd name="T62" fmla="*/ 356 w 1171"/>
                    <a:gd name="T63" fmla="*/ 1283 h 1307"/>
                    <a:gd name="T64" fmla="*/ 283 w 1171"/>
                    <a:gd name="T65" fmla="*/ 1267 h 1307"/>
                    <a:gd name="T66" fmla="*/ 205 w 1171"/>
                    <a:gd name="T67" fmla="*/ 1233 h 1307"/>
                    <a:gd name="T68" fmla="*/ 137 w 1171"/>
                    <a:gd name="T69" fmla="*/ 1186 h 1307"/>
                    <a:gd name="T70" fmla="*/ 94 w 1171"/>
                    <a:gd name="T71" fmla="*/ 1130 h 1307"/>
                    <a:gd name="T72" fmla="*/ 58 w 1171"/>
                    <a:gd name="T73" fmla="*/ 1045 h 1307"/>
                    <a:gd name="T74" fmla="*/ 31 w 1171"/>
                    <a:gd name="T75" fmla="*/ 951 h 1307"/>
                    <a:gd name="T76" fmla="*/ 15 w 1171"/>
                    <a:gd name="T77" fmla="*/ 827 h 1307"/>
                    <a:gd name="T78" fmla="*/ 1 w 1171"/>
                    <a:gd name="T79" fmla="*/ 727 h 1307"/>
                    <a:gd name="T80" fmla="*/ 0 w 1171"/>
                    <a:gd name="T81" fmla="*/ 645 h 1307"/>
                    <a:gd name="T82" fmla="*/ 8 w 1171"/>
                    <a:gd name="T83" fmla="*/ 584 h 1307"/>
                    <a:gd name="T84" fmla="*/ 15 w 1171"/>
                    <a:gd name="T85" fmla="*/ 544 h 13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1171" h="1307">
                      <a:moveTo>
                        <a:pt x="15" y="544"/>
                      </a:moveTo>
                      <a:lnTo>
                        <a:pt x="62" y="399"/>
                      </a:lnTo>
                      <a:lnTo>
                        <a:pt x="119" y="296"/>
                      </a:lnTo>
                      <a:lnTo>
                        <a:pt x="181" y="207"/>
                      </a:lnTo>
                      <a:lnTo>
                        <a:pt x="250" y="124"/>
                      </a:lnTo>
                      <a:lnTo>
                        <a:pt x="309" y="78"/>
                      </a:lnTo>
                      <a:lnTo>
                        <a:pt x="389" y="37"/>
                      </a:lnTo>
                      <a:lnTo>
                        <a:pt x="471" y="6"/>
                      </a:lnTo>
                      <a:lnTo>
                        <a:pt x="569" y="0"/>
                      </a:lnTo>
                      <a:lnTo>
                        <a:pt x="689" y="4"/>
                      </a:lnTo>
                      <a:lnTo>
                        <a:pt x="791" y="23"/>
                      </a:lnTo>
                      <a:lnTo>
                        <a:pt x="869" y="57"/>
                      </a:lnTo>
                      <a:lnTo>
                        <a:pt x="955" y="98"/>
                      </a:lnTo>
                      <a:lnTo>
                        <a:pt x="1042" y="160"/>
                      </a:lnTo>
                      <a:lnTo>
                        <a:pt x="1100" y="223"/>
                      </a:lnTo>
                      <a:lnTo>
                        <a:pt x="1136" y="282"/>
                      </a:lnTo>
                      <a:lnTo>
                        <a:pt x="1159" y="375"/>
                      </a:lnTo>
                      <a:lnTo>
                        <a:pt x="1171" y="446"/>
                      </a:lnTo>
                      <a:lnTo>
                        <a:pt x="1164" y="547"/>
                      </a:lnTo>
                      <a:lnTo>
                        <a:pt x="1155" y="642"/>
                      </a:lnTo>
                      <a:lnTo>
                        <a:pt x="1139" y="721"/>
                      </a:lnTo>
                      <a:lnTo>
                        <a:pt x="1104" y="823"/>
                      </a:lnTo>
                      <a:lnTo>
                        <a:pt x="1062" y="912"/>
                      </a:lnTo>
                      <a:lnTo>
                        <a:pt x="1006" y="1020"/>
                      </a:lnTo>
                      <a:lnTo>
                        <a:pt x="959" y="1088"/>
                      </a:lnTo>
                      <a:lnTo>
                        <a:pt x="901" y="1157"/>
                      </a:lnTo>
                      <a:lnTo>
                        <a:pt x="834" y="1221"/>
                      </a:lnTo>
                      <a:lnTo>
                        <a:pt x="753" y="1280"/>
                      </a:lnTo>
                      <a:lnTo>
                        <a:pt x="646" y="1303"/>
                      </a:lnTo>
                      <a:lnTo>
                        <a:pt x="532" y="1307"/>
                      </a:lnTo>
                      <a:lnTo>
                        <a:pt x="444" y="1298"/>
                      </a:lnTo>
                      <a:lnTo>
                        <a:pt x="356" y="1283"/>
                      </a:lnTo>
                      <a:lnTo>
                        <a:pt x="283" y="1267"/>
                      </a:lnTo>
                      <a:lnTo>
                        <a:pt x="205" y="1233"/>
                      </a:lnTo>
                      <a:lnTo>
                        <a:pt x="137" y="1186"/>
                      </a:lnTo>
                      <a:lnTo>
                        <a:pt x="94" y="1130"/>
                      </a:lnTo>
                      <a:lnTo>
                        <a:pt x="58" y="1045"/>
                      </a:lnTo>
                      <a:lnTo>
                        <a:pt x="31" y="951"/>
                      </a:lnTo>
                      <a:lnTo>
                        <a:pt x="15" y="827"/>
                      </a:lnTo>
                      <a:lnTo>
                        <a:pt x="1" y="727"/>
                      </a:lnTo>
                      <a:lnTo>
                        <a:pt x="0" y="645"/>
                      </a:lnTo>
                      <a:lnTo>
                        <a:pt x="8" y="584"/>
                      </a:lnTo>
                      <a:lnTo>
                        <a:pt x="15" y="544"/>
                      </a:lnTo>
                      <a:close/>
                    </a:path>
                  </a:pathLst>
                </a:custGeom>
                <a:blipFill dpi="0" rotWithShape="0">
                  <a:blip r:embed="rId3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tile tx="0" ty="0" sx="100000" sy="100000" flip="none" algn="tl"/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0" name="Freeform 61"/>
                <p:cNvSpPr>
                  <a:spLocks/>
                </p:cNvSpPr>
                <p:nvPr/>
              </p:nvSpPr>
              <p:spPr bwMode="auto">
                <a:xfrm>
                  <a:off x="6557" y="1440"/>
                  <a:ext cx="455" cy="408"/>
                </a:xfrm>
                <a:custGeom>
                  <a:avLst/>
                  <a:gdLst>
                    <a:gd name="T0" fmla="*/ 209 w 909"/>
                    <a:gd name="T1" fmla="*/ 0 h 817"/>
                    <a:gd name="T2" fmla="*/ 278 w 909"/>
                    <a:gd name="T3" fmla="*/ 11 h 817"/>
                    <a:gd name="T4" fmla="*/ 365 w 909"/>
                    <a:gd name="T5" fmla="*/ 24 h 817"/>
                    <a:gd name="T6" fmla="*/ 498 w 909"/>
                    <a:gd name="T7" fmla="*/ 38 h 817"/>
                    <a:gd name="T8" fmla="*/ 617 w 909"/>
                    <a:gd name="T9" fmla="*/ 43 h 817"/>
                    <a:gd name="T10" fmla="*/ 765 w 909"/>
                    <a:gd name="T11" fmla="*/ 46 h 817"/>
                    <a:gd name="T12" fmla="*/ 905 w 909"/>
                    <a:gd name="T13" fmla="*/ 55 h 817"/>
                    <a:gd name="T14" fmla="*/ 909 w 909"/>
                    <a:gd name="T15" fmla="*/ 73 h 817"/>
                    <a:gd name="T16" fmla="*/ 862 w 909"/>
                    <a:gd name="T17" fmla="*/ 277 h 817"/>
                    <a:gd name="T18" fmla="*/ 811 w 909"/>
                    <a:gd name="T19" fmla="*/ 494 h 817"/>
                    <a:gd name="T20" fmla="*/ 780 w 909"/>
                    <a:gd name="T21" fmla="*/ 627 h 817"/>
                    <a:gd name="T22" fmla="*/ 721 w 909"/>
                    <a:gd name="T23" fmla="*/ 817 h 817"/>
                    <a:gd name="T24" fmla="*/ 404 w 909"/>
                    <a:gd name="T25" fmla="*/ 770 h 817"/>
                    <a:gd name="T26" fmla="*/ 228 w 909"/>
                    <a:gd name="T27" fmla="*/ 750 h 817"/>
                    <a:gd name="T28" fmla="*/ 49 w 909"/>
                    <a:gd name="T29" fmla="*/ 744 h 817"/>
                    <a:gd name="T30" fmla="*/ 16 w 909"/>
                    <a:gd name="T31" fmla="*/ 744 h 817"/>
                    <a:gd name="T32" fmla="*/ 0 w 909"/>
                    <a:gd name="T33" fmla="*/ 736 h 817"/>
                    <a:gd name="T34" fmla="*/ 83 w 909"/>
                    <a:gd name="T35" fmla="*/ 357 h 817"/>
                    <a:gd name="T36" fmla="*/ 141 w 909"/>
                    <a:gd name="T37" fmla="*/ 128 h 817"/>
                    <a:gd name="T38" fmla="*/ 209 w 909"/>
                    <a:gd name="T39" fmla="*/ 0 h 8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909" h="817">
                      <a:moveTo>
                        <a:pt x="209" y="0"/>
                      </a:moveTo>
                      <a:lnTo>
                        <a:pt x="278" y="11"/>
                      </a:lnTo>
                      <a:lnTo>
                        <a:pt x="365" y="24"/>
                      </a:lnTo>
                      <a:lnTo>
                        <a:pt x="498" y="38"/>
                      </a:lnTo>
                      <a:lnTo>
                        <a:pt x="617" y="43"/>
                      </a:lnTo>
                      <a:lnTo>
                        <a:pt x="765" y="46"/>
                      </a:lnTo>
                      <a:lnTo>
                        <a:pt x="905" y="55"/>
                      </a:lnTo>
                      <a:lnTo>
                        <a:pt x="909" y="73"/>
                      </a:lnTo>
                      <a:lnTo>
                        <a:pt x="862" y="277"/>
                      </a:lnTo>
                      <a:lnTo>
                        <a:pt x="811" y="494"/>
                      </a:lnTo>
                      <a:lnTo>
                        <a:pt x="780" y="627"/>
                      </a:lnTo>
                      <a:lnTo>
                        <a:pt x="721" y="817"/>
                      </a:lnTo>
                      <a:lnTo>
                        <a:pt x="404" y="770"/>
                      </a:lnTo>
                      <a:lnTo>
                        <a:pt x="228" y="750"/>
                      </a:lnTo>
                      <a:lnTo>
                        <a:pt x="49" y="744"/>
                      </a:lnTo>
                      <a:lnTo>
                        <a:pt x="16" y="744"/>
                      </a:lnTo>
                      <a:lnTo>
                        <a:pt x="0" y="736"/>
                      </a:lnTo>
                      <a:lnTo>
                        <a:pt x="83" y="357"/>
                      </a:lnTo>
                      <a:lnTo>
                        <a:pt x="141" y="128"/>
                      </a:lnTo>
                      <a:lnTo>
                        <a:pt x="209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grpSp>
              <p:nvGrpSpPr>
                <p:cNvPr id="51" name="Group 65"/>
                <p:cNvGrpSpPr>
                  <a:grpSpLocks/>
                </p:cNvGrpSpPr>
                <p:nvPr/>
              </p:nvGrpSpPr>
              <p:grpSpPr bwMode="auto">
                <a:xfrm>
                  <a:off x="6442" y="1890"/>
                  <a:ext cx="513" cy="290"/>
                  <a:chOff x="6442" y="1890"/>
                  <a:chExt cx="513" cy="290"/>
                </a:xfrm>
              </p:grpSpPr>
              <p:sp>
                <p:nvSpPr>
                  <p:cNvPr id="70" name="Freeform 62"/>
                  <p:cNvSpPr>
                    <a:spLocks/>
                  </p:cNvSpPr>
                  <p:nvPr/>
                </p:nvSpPr>
                <p:spPr bwMode="auto">
                  <a:xfrm>
                    <a:off x="6468" y="1890"/>
                    <a:ext cx="487" cy="143"/>
                  </a:xfrm>
                  <a:custGeom>
                    <a:avLst/>
                    <a:gdLst>
                      <a:gd name="T0" fmla="*/ 194 w 973"/>
                      <a:gd name="T1" fmla="*/ 26 h 286"/>
                      <a:gd name="T2" fmla="*/ 112 w 973"/>
                      <a:gd name="T3" fmla="*/ 11 h 286"/>
                      <a:gd name="T4" fmla="*/ 35 w 973"/>
                      <a:gd name="T5" fmla="*/ 0 h 286"/>
                      <a:gd name="T6" fmla="*/ 14 w 973"/>
                      <a:gd name="T7" fmla="*/ 4 h 286"/>
                      <a:gd name="T8" fmla="*/ 2 w 973"/>
                      <a:gd name="T9" fmla="*/ 40 h 286"/>
                      <a:gd name="T10" fmla="*/ 0 w 973"/>
                      <a:gd name="T11" fmla="*/ 89 h 286"/>
                      <a:gd name="T12" fmla="*/ 10 w 973"/>
                      <a:gd name="T13" fmla="*/ 105 h 286"/>
                      <a:gd name="T14" fmla="*/ 43 w 973"/>
                      <a:gd name="T15" fmla="*/ 110 h 286"/>
                      <a:gd name="T16" fmla="*/ 171 w 973"/>
                      <a:gd name="T17" fmla="*/ 124 h 286"/>
                      <a:gd name="T18" fmla="*/ 335 w 973"/>
                      <a:gd name="T19" fmla="*/ 149 h 286"/>
                      <a:gd name="T20" fmla="*/ 507 w 973"/>
                      <a:gd name="T21" fmla="*/ 181 h 286"/>
                      <a:gd name="T22" fmla="*/ 688 w 973"/>
                      <a:gd name="T23" fmla="*/ 220 h 286"/>
                      <a:gd name="T24" fmla="*/ 822 w 973"/>
                      <a:gd name="T25" fmla="*/ 254 h 286"/>
                      <a:gd name="T26" fmla="*/ 911 w 973"/>
                      <a:gd name="T27" fmla="*/ 281 h 286"/>
                      <a:gd name="T28" fmla="*/ 932 w 973"/>
                      <a:gd name="T29" fmla="*/ 286 h 286"/>
                      <a:gd name="T30" fmla="*/ 938 w 973"/>
                      <a:gd name="T31" fmla="*/ 285 h 286"/>
                      <a:gd name="T32" fmla="*/ 947 w 973"/>
                      <a:gd name="T33" fmla="*/ 277 h 286"/>
                      <a:gd name="T34" fmla="*/ 973 w 973"/>
                      <a:gd name="T35" fmla="*/ 212 h 286"/>
                      <a:gd name="T36" fmla="*/ 973 w 973"/>
                      <a:gd name="T37" fmla="*/ 191 h 286"/>
                      <a:gd name="T38" fmla="*/ 947 w 973"/>
                      <a:gd name="T39" fmla="*/ 181 h 286"/>
                      <a:gd name="T40" fmla="*/ 783 w 973"/>
                      <a:gd name="T41" fmla="*/ 141 h 286"/>
                      <a:gd name="T42" fmla="*/ 731 w 973"/>
                      <a:gd name="T43" fmla="*/ 153 h 286"/>
                      <a:gd name="T44" fmla="*/ 943 w 973"/>
                      <a:gd name="T45" fmla="*/ 207 h 286"/>
                      <a:gd name="T46" fmla="*/ 946 w 973"/>
                      <a:gd name="T47" fmla="*/ 215 h 286"/>
                      <a:gd name="T48" fmla="*/ 926 w 973"/>
                      <a:gd name="T49" fmla="*/ 262 h 286"/>
                      <a:gd name="T50" fmla="*/ 916 w 973"/>
                      <a:gd name="T51" fmla="*/ 263 h 286"/>
                      <a:gd name="T52" fmla="*/ 744 w 973"/>
                      <a:gd name="T53" fmla="*/ 215 h 286"/>
                      <a:gd name="T54" fmla="*/ 582 w 973"/>
                      <a:gd name="T55" fmla="*/ 179 h 286"/>
                      <a:gd name="T56" fmla="*/ 433 w 973"/>
                      <a:gd name="T57" fmla="*/ 148 h 286"/>
                      <a:gd name="T58" fmla="*/ 293 w 973"/>
                      <a:gd name="T59" fmla="*/ 122 h 286"/>
                      <a:gd name="T60" fmla="*/ 156 w 973"/>
                      <a:gd name="T61" fmla="*/ 101 h 286"/>
                      <a:gd name="T62" fmla="*/ 151 w 973"/>
                      <a:gd name="T63" fmla="*/ 102 h 286"/>
                      <a:gd name="T64" fmla="*/ 43 w 973"/>
                      <a:gd name="T65" fmla="*/ 85 h 286"/>
                      <a:gd name="T66" fmla="*/ 22 w 973"/>
                      <a:gd name="T67" fmla="*/ 79 h 286"/>
                      <a:gd name="T68" fmla="*/ 26 w 973"/>
                      <a:gd name="T69" fmla="*/ 58 h 286"/>
                      <a:gd name="T70" fmla="*/ 33 w 973"/>
                      <a:gd name="T71" fmla="*/ 26 h 286"/>
                      <a:gd name="T72" fmla="*/ 58 w 973"/>
                      <a:gd name="T73" fmla="*/ 23 h 286"/>
                      <a:gd name="T74" fmla="*/ 268 w 973"/>
                      <a:gd name="T75" fmla="*/ 70 h 286"/>
                      <a:gd name="T76" fmla="*/ 262 w 973"/>
                      <a:gd name="T77" fmla="*/ 71 h 286"/>
                      <a:gd name="T78" fmla="*/ 194 w 973"/>
                      <a:gd name="T79" fmla="*/ 26 h 2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</a:cxnLst>
                    <a:rect l="0" t="0" r="r" b="b"/>
                    <a:pathLst>
                      <a:path w="973" h="286">
                        <a:moveTo>
                          <a:pt x="194" y="26"/>
                        </a:moveTo>
                        <a:lnTo>
                          <a:pt x="112" y="11"/>
                        </a:lnTo>
                        <a:lnTo>
                          <a:pt x="35" y="0"/>
                        </a:lnTo>
                        <a:lnTo>
                          <a:pt x="14" y="4"/>
                        </a:lnTo>
                        <a:lnTo>
                          <a:pt x="2" y="40"/>
                        </a:lnTo>
                        <a:lnTo>
                          <a:pt x="0" y="89"/>
                        </a:lnTo>
                        <a:lnTo>
                          <a:pt x="10" y="105"/>
                        </a:lnTo>
                        <a:lnTo>
                          <a:pt x="43" y="110"/>
                        </a:lnTo>
                        <a:lnTo>
                          <a:pt x="171" y="124"/>
                        </a:lnTo>
                        <a:lnTo>
                          <a:pt x="335" y="149"/>
                        </a:lnTo>
                        <a:lnTo>
                          <a:pt x="507" y="181"/>
                        </a:lnTo>
                        <a:lnTo>
                          <a:pt x="688" y="220"/>
                        </a:lnTo>
                        <a:lnTo>
                          <a:pt x="822" y="254"/>
                        </a:lnTo>
                        <a:lnTo>
                          <a:pt x="911" y="281"/>
                        </a:lnTo>
                        <a:lnTo>
                          <a:pt x="932" y="286"/>
                        </a:lnTo>
                        <a:lnTo>
                          <a:pt x="938" y="285"/>
                        </a:lnTo>
                        <a:lnTo>
                          <a:pt x="947" y="277"/>
                        </a:lnTo>
                        <a:lnTo>
                          <a:pt x="973" y="212"/>
                        </a:lnTo>
                        <a:lnTo>
                          <a:pt x="973" y="191"/>
                        </a:lnTo>
                        <a:lnTo>
                          <a:pt x="947" y="181"/>
                        </a:lnTo>
                        <a:lnTo>
                          <a:pt x="783" y="141"/>
                        </a:lnTo>
                        <a:lnTo>
                          <a:pt x="731" y="153"/>
                        </a:lnTo>
                        <a:lnTo>
                          <a:pt x="943" y="207"/>
                        </a:lnTo>
                        <a:lnTo>
                          <a:pt x="946" y="215"/>
                        </a:lnTo>
                        <a:lnTo>
                          <a:pt x="926" y="262"/>
                        </a:lnTo>
                        <a:lnTo>
                          <a:pt x="916" y="263"/>
                        </a:lnTo>
                        <a:lnTo>
                          <a:pt x="744" y="215"/>
                        </a:lnTo>
                        <a:lnTo>
                          <a:pt x="582" y="179"/>
                        </a:lnTo>
                        <a:lnTo>
                          <a:pt x="433" y="148"/>
                        </a:lnTo>
                        <a:lnTo>
                          <a:pt x="293" y="122"/>
                        </a:lnTo>
                        <a:lnTo>
                          <a:pt x="156" y="101"/>
                        </a:lnTo>
                        <a:lnTo>
                          <a:pt x="151" y="102"/>
                        </a:lnTo>
                        <a:lnTo>
                          <a:pt x="43" y="85"/>
                        </a:lnTo>
                        <a:lnTo>
                          <a:pt x="22" y="79"/>
                        </a:lnTo>
                        <a:lnTo>
                          <a:pt x="26" y="58"/>
                        </a:lnTo>
                        <a:lnTo>
                          <a:pt x="33" y="26"/>
                        </a:lnTo>
                        <a:lnTo>
                          <a:pt x="58" y="23"/>
                        </a:lnTo>
                        <a:lnTo>
                          <a:pt x="268" y="70"/>
                        </a:lnTo>
                        <a:lnTo>
                          <a:pt x="262" y="71"/>
                        </a:lnTo>
                        <a:lnTo>
                          <a:pt x="194" y="2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71" name="Freeform 63"/>
                  <p:cNvSpPr>
                    <a:spLocks/>
                  </p:cNvSpPr>
                  <p:nvPr/>
                </p:nvSpPr>
                <p:spPr bwMode="auto">
                  <a:xfrm>
                    <a:off x="6442" y="1945"/>
                    <a:ext cx="113" cy="172"/>
                  </a:xfrm>
                  <a:custGeom>
                    <a:avLst/>
                    <a:gdLst>
                      <a:gd name="T0" fmla="*/ 141 w 225"/>
                      <a:gd name="T1" fmla="*/ 0 h 345"/>
                      <a:gd name="T2" fmla="*/ 34 w 225"/>
                      <a:gd name="T3" fmla="*/ 216 h 345"/>
                      <a:gd name="T4" fmla="*/ 2 w 225"/>
                      <a:gd name="T5" fmla="*/ 294 h 345"/>
                      <a:gd name="T6" fmla="*/ 0 w 225"/>
                      <a:gd name="T7" fmla="*/ 324 h 345"/>
                      <a:gd name="T8" fmla="*/ 10 w 225"/>
                      <a:gd name="T9" fmla="*/ 329 h 345"/>
                      <a:gd name="T10" fmla="*/ 35 w 225"/>
                      <a:gd name="T11" fmla="*/ 337 h 345"/>
                      <a:gd name="T12" fmla="*/ 86 w 225"/>
                      <a:gd name="T13" fmla="*/ 345 h 345"/>
                      <a:gd name="T14" fmla="*/ 101 w 225"/>
                      <a:gd name="T15" fmla="*/ 333 h 345"/>
                      <a:gd name="T16" fmla="*/ 104 w 225"/>
                      <a:gd name="T17" fmla="*/ 306 h 345"/>
                      <a:gd name="T18" fmla="*/ 137 w 225"/>
                      <a:gd name="T19" fmla="*/ 200 h 345"/>
                      <a:gd name="T20" fmla="*/ 178 w 225"/>
                      <a:gd name="T21" fmla="*/ 94 h 345"/>
                      <a:gd name="T22" fmla="*/ 225 w 225"/>
                      <a:gd name="T23" fmla="*/ 11 h 345"/>
                      <a:gd name="T24" fmla="*/ 202 w 225"/>
                      <a:gd name="T25" fmla="*/ 8 h 345"/>
                      <a:gd name="T26" fmla="*/ 147 w 225"/>
                      <a:gd name="T27" fmla="*/ 118 h 345"/>
                      <a:gd name="T28" fmla="*/ 112 w 225"/>
                      <a:gd name="T29" fmla="*/ 199 h 345"/>
                      <a:gd name="T30" fmla="*/ 90 w 225"/>
                      <a:gd name="T31" fmla="*/ 273 h 345"/>
                      <a:gd name="T32" fmla="*/ 77 w 225"/>
                      <a:gd name="T33" fmla="*/ 312 h 345"/>
                      <a:gd name="T34" fmla="*/ 69 w 225"/>
                      <a:gd name="T35" fmla="*/ 318 h 345"/>
                      <a:gd name="T36" fmla="*/ 26 w 225"/>
                      <a:gd name="T37" fmla="*/ 310 h 345"/>
                      <a:gd name="T38" fmla="*/ 22 w 225"/>
                      <a:gd name="T39" fmla="*/ 297 h 345"/>
                      <a:gd name="T40" fmla="*/ 54 w 225"/>
                      <a:gd name="T41" fmla="*/ 220 h 345"/>
                      <a:gd name="T42" fmla="*/ 94 w 225"/>
                      <a:gd name="T43" fmla="*/ 140 h 345"/>
                      <a:gd name="T44" fmla="*/ 143 w 225"/>
                      <a:gd name="T45" fmla="*/ 47 h 345"/>
                      <a:gd name="T46" fmla="*/ 163 w 225"/>
                      <a:gd name="T47" fmla="*/ 0 h 345"/>
                      <a:gd name="T48" fmla="*/ 141 w 225"/>
                      <a:gd name="T49" fmla="*/ 0 h 3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</a:cxnLst>
                    <a:rect l="0" t="0" r="r" b="b"/>
                    <a:pathLst>
                      <a:path w="225" h="345">
                        <a:moveTo>
                          <a:pt x="141" y="0"/>
                        </a:moveTo>
                        <a:lnTo>
                          <a:pt x="34" y="216"/>
                        </a:lnTo>
                        <a:lnTo>
                          <a:pt x="2" y="294"/>
                        </a:lnTo>
                        <a:lnTo>
                          <a:pt x="0" y="324"/>
                        </a:lnTo>
                        <a:lnTo>
                          <a:pt x="10" y="329"/>
                        </a:lnTo>
                        <a:lnTo>
                          <a:pt x="35" y="337"/>
                        </a:lnTo>
                        <a:lnTo>
                          <a:pt x="86" y="345"/>
                        </a:lnTo>
                        <a:lnTo>
                          <a:pt x="101" y="333"/>
                        </a:lnTo>
                        <a:lnTo>
                          <a:pt x="104" y="306"/>
                        </a:lnTo>
                        <a:lnTo>
                          <a:pt x="137" y="200"/>
                        </a:lnTo>
                        <a:lnTo>
                          <a:pt x="178" y="94"/>
                        </a:lnTo>
                        <a:lnTo>
                          <a:pt x="225" y="11"/>
                        </a:lnTo>
                        <a:lnTo>
                          <a:pt x="202" y="8"/>
                        </a:lnTo>
                        <a:lnTo>
                          <a:pt x="147" y="118"/>
                        </a:lnTo>
                        <a:lnTo>
                          <a:pt x="112" y="199"/>
                        </a:lnTo>
                        <a:lnTo>
                          <a:pt x="90" y="273"/>
                        </a:lnTo>
                        <a:lnTo>
                          <a:pt x="77" y="312"/>
                        </a:lnTo>
                        <a:lnTo>
                          <a:pt x="69" y="318"/>
                        </a:lnTo>
                        <a:lnTo>
                          <a:pt x="26" y="310"/>
                        </a:lnTo>
                        <a:lnTo>
                          <a:pt x="22" y="297"/>
                        </a:lnTo>
                        <a:lnTo>
                          <a:pt x="54" y="220"/>
                        </a:lnTo>
                        <a:lnTo>
                          <a:pt x="94" y="140"/>
                        </a:lnTo>
                        <a:lnTo>
                          <a:pt x="143" y="47"/>
                        </a:lnTo>
                        <a:lnTo>
                          <a:pt x="163" y="0"/>
                        </a:lnTo>
                        <a:lnTo>
                          <a:pt x="14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72" name="Freeform 64"/>
                  <p:cNvSpPr>
                    <a:spLocks/>
                  </p:cNvSpPr>
                  <p:nvPr/>
                </p:nvSpPr>
                <p:spPr bwMode="auto">
                  <a:xfrm>
                    <a:off x="6829" y="1999"/>
                    <a:ext cx="65" cy="181"/>
                  </a:xfrm>
                  <a:custGeom>
                    <a:avLst/>
                    <a:gdLst>
                      <a:gd name="T0" fmla="*/ 103 w 129"/>
                      <a:gd name="T1" fmla="*/ 30 h 360"/>
                      <a:gd name="T2" fmla="*/ 121 w 129"/>
                      <a:gd name="T3" fmla="*/ 155 h 360"/>
                      <a:gd name="T4" fmla="*/ 129 w 129"/>
                      <a:gd name="T5" fmla="*/ 253 h 360"/>
                      <a:gd name="T6" fmla="*/ 129 w 129"/>
                      <a:gd name="T7" fmla="*/ 321 h 360"/>
                      <a:gd name="T8" fmla="*/ 125 w 129"/>
                      <a:gd name="T9" fmla="*/ 351 h 360"/>
                      <a:gd name="T10" fmla="*/ 113 w 129"/>
                      <a:gd name="T11" fmla="*/ 360 h 360"/>
                      <a:gd name="T12" fmla="*/ 40 w 129"/>
                      <a:gd name="T13" fmla="*/ 360 h 360"/>
                      <a:gd name="T14" fmla="*/ 27 w 129"/>
                      <a:gd name="T15" fmla="*/ 353 h 360"/>
                      <a:gd name="T16" fmla="*/ 17 w 129"/>
                      <a:gd name="T17" fmla="*/ 336 h 360"/>
                      <a:gd name="T18" fmla="*/ 12 w 129"/>
                      <a:gd name="T19" fmla="*/ 227 h 360"/>
                      <a:gd name="T20" fmla="*/ 12 w 129"/>
                      <a:gd name="T21" fmla="*/ 117 h 360"/>
                      <a:gd name="T22" fmla="*/ 0 w 129"/>
                      <a:gd name="T23" fmla="*/ 0 h 360"/>
                      <a:gd name="T24" fmla="*/ 19 w 129"/>
                      <a:gd name="T25" fmla="*/ 8 h 360"/>
                      <a:gd name="T26" fmla="*/ 29 w 129"/>
                      <a:gd name="T27" fmla="*/ 86 h 360"/>
                      <a:gd name="T28" fmla="*/ 36 w 129"/>
                      <a:gd name="T29" fmla="*/ 212 h 360"/>
                      <a:gd name="T30" fmla="*/ 44 w 129"/>
                      <a:gd name="T31" fmla="*/ 317 h 360"/>
                      <a:gd name="T32" fmla="*/ 47 w 129"/>
                      <a:gd name="T33" fmla="*/ 333 h 360"/>
                      <a:gd name="T34" fmla="*/ 59 w 129"/>
                      <a:gd name="T35" fmla="*/ 337 h 360"/>
                      <a:gd name="T36" fmla="*/ 98 w 129"/>
                      <a:gd name="T37" fmla="*/ 336 h 360"/>
                      <a:gd name="T38" fmla="*/ 103 w 129"/>
                      <a:gd name="T39" fmla="*/ 328 h 360"/>
                      <a:gd name="T40" fmla="*/ 107 w 129"/>
                      <a:gd name="T41" fmla="*/ 251 h 360"/>
                      <a:gd name="T42" fmla="*/ 99 w 129"/>
                      <a:gd name="T43" fmla="*/ 155 h 360"/>
                      <a:gd name="T44" fmla="*/ 86 w 129"/>
                      <a:gd name="T45" fmla="*/ 65 h 360"/>
                      <a:gd name="T46" fmla="*/ 78 w 129"/>
                      <a:gd name="T47" fmla="*/ 23 h 360"/>
                      <a:gd name="T48" fmla="*/ 103 w 129"/>
                      <a:gd name="T49" fmla="*/ 30 h 3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</a:cxnLst>
                    <a:rect l="0" t="0" r="r" b="b"/>
                    <a:pathLst>
                      <a:path w="129" h="360">
                        <a:moveTo>
                          <a:pt x="103" y="30"/>
                        </a:moveTo>
                        <a:lnTo>
                          <a:pt x="121" y="155"/>
                        </a:lnTo>
                        <a:lnTo>
                          <a:pt x="129" y="253"/>
                        </a:lnTo>
                        <a:lnTo>
                          <a:pt x="129" y="321"/>
                        </a:lnTo>
                        <a:lnTo>
                          <a:pt x="125" y="351"/>
                        </a:lnTo>
                        <a:lnTo>
                          <a:pt x="113" y="360"/>
                        </a:lnTo>
                        <a:lnTo>
                          <a:pt x="40" y="360"/>
                        </a:lnTo>
                        <a:lnTo>
                          <a:pt x="27" y="353"/>
                        </a:lnTo>
                        <a:lnTo>
                          <a:pt x="17" y="336"/>
                        </a:lnTo>
                        <a:lnTo>
                          <a:pt x="12" y="227"/>
                        </a:lnTo>
                        <a:lnTo>
                          <a:pt x="12" y="117"/>
                        </a:lnTo>
                        <a:lnTo>
                          <a:pt x="0" y="0"/>
                        </a:lnTo>
                        <a:lnTo>
                          <a:pt x="19" y="8"/>
                        </a:lnTo>
                        <a:lnTo>
                          <a:pt x="29" y="86"/>
                        </a:lnTo>
                        <a:lnTo>
                          <a:pt x="36" y="212"/>
                        </a:lnTo>
                        <a:lnTo>
                          <a:pt x="44" y="317"/>
                        </a:lnTo>
                        <a:lnTo>
                          <a:pt x="47" y="333"/>
                        </a:lnTo>
                        <a:lnTo>
                          <a:pt x="59" y="337"/>
                        </a:lnTo>
                        <a:lnTo>
                          <a:pt x="98" y="336"/>
                        </a:lnTo>
                        <a:lnTo>
                          <a:pt x="103" y="328"/>
                        </a:lnTo>
                        <a:lnTo>
                          <a:pt x="107" y="251"/>
                        </a:lnTo>
                        <a:lnTo>
                          <a:pt x="99" y="155"/>
                        </a:lnTo>
                        <a:lnTo>
                          <a:pt x="86" y="65"/>
                        </a:lnTo>
                        <a:lnTo>
                          <a:pt x="78" y="23"/>
                        </a:lnTo>
                        <a:lnTo>
                          <a:pt x="103" y="3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52" name="Group 68"/>
                <p:cNvGrpSpPr>
                  <a:grpSpLocks/>
                </p:cNvGrpSpPr>
                <p:nvPr/>
              </p:nvGrpSpPr>
              <p:grpSpPr bwMode="auto">
                <a:xfrm>
                  <a:off x="6496" y="1302"/>
                  <a:ext cx="598" cy="666"/>
                  <a:chOff x="6496" y="1302"/>
                  <a:chExt cx="598" cy="666"/>
                </a:xfrm>
              </p:grpSpPr>
              <p:sp>
                <p:nvSpPr>
                  <p:cNvPr id="68" name="Freeform 66"/>
                  <p:cNvSpPr>
                    <a:spLocks/>
                  </p:cNvSpPr>
                  <p:nvPr/>
                </p:nvSpPr>
                <p:spPr bwMode="auto">
                  <a:xfrm>
                    <a:off x="6504" y="1660"/>
                    <a:ext cx="564" cy="308"/>
                  </a:xfrm>
                  <a:custGeom>
                    <a:avLst/>
                    <a:gdLst>
                      <a:gd name="T0" fmla="*/ 0 w 1128"/>
                      <a:gd name="T1" fmla="*/ 150 h 615"/>
                      <a:gd name="T2" fmla="*/ 19 w 1128"/>
                      <a:gd name="T3" fmla="*/ 265 h 615"/>
                      <a:gd name="T4" fmla="*/ 39 w 1128"/>
                      <a:gd name="T5" fmla="*/ 337 h 615"/>
                      <a:gd name="T6" fmla="*/ 56 w 1128"/>
                      <a:gd name="T7" fmla="*/ 388 h 615"/>
                      <a:gd name="T8" fmla="*/ 78 w 1128"/>
                      <a:gd name="T9" fmla="*/ 427 h 615"/>
                      <a:gd name="T10" fmla="*/ 105 w 1128"/>
                      <a:gd name="T11" fmla="*/ 470 h 615"/>
                      <a:gd name="T12" fmla="*/ 133 w 1128"/>
                      <a:gd name="T13" fmla="*/ 498 h 615"/>
                      <a:gd name="T14" fmla="*/ 172 w 1128"/>
                      <a:gd name="T15" fmla="*/ 524 h 615"/>
                      <a:gd name="T16" fmla="*/ 215 w 1128"/>
                      <a:gd name="T17" fmla="*/ 547 h 615"/>
                      <a:gd name="T18" fmla="*/ 254 w 1128"/>
                      <a:gd name="T19" fmla="*/ 564 h 615"/>
                      <a:gd name="T20" fmla="*/ 305 w 1128"/>
                      <a:gd name="T21" fmla="*/ 579 h 615"/>
                      <a:gd name="T22" fmla="*/ 361 w 1128"/>
                      <a:gd name="T23" fmla="*/ 590 h 615"/>
                      <a:gd name="T24" fmla="*/ 434 w 1128"/>
                      <a:gd name="T25" fmla="*/ 602 h 615"/>
                      <a:gd name="T26" fmla="*/ 509 w 1128"/>
                      <a:gd name="T27" fmla="*/ 610 h 615"/>
                      <a:gd name="T28" fmla="*/ 575 w 1128"/>
                      <a:gd name="T29" fmla="*/ 615 h 615"/>
                      <a:gd name="T30" fmla="*/ 642 w 1128"/>
                      <a:gd name="T31" fmla="*/ 614 h 615"/>
                      <a:gd name="T32" fmla="*/ 685 w 1128"/>
                      <a:gd name="T33" fmla="*/ 610 h 615"/>
                      <a:gd name="T34" fmla="*/ 733 w 1128"/>
                      <a:gd name="T35" fmla="*/ 598 h 615"/>
                      <a:gd name="T36" fmla="*/ 775 w 1128"/>
                      <a:gd name="T37" fmla="*/ 576 h 615"/>
                      <a:gd name="T38" fmla="*/ 826 w 1128"/>
                      <a:gd name="T39" fmla="*/ 541 h 615"/>
                      <a:gd name="T40" fmla="*/ 881 w 1128"/>
                      <a:gd name="T41" fmla="*/ 492 h 615"/>
                      <a:gd name="T42" fmla="*/ 940 w 1128"/>
                      <a:gd name="T43" fmla="*/ 427 h 615"/>
                      <a:gd name="T44" fmla="*/ 988 w 1128"/>
                      <a:gd name="T45" fmla="*/ 356 h 615"/>
                      <a:gd name="T46" fmla="*/ 1035 w 1128"/>
                      <a:gd name="T47" fmla="*/ 282 h 615"/>
                      <a:gd name="T48" fmla="*/ 1092 w 1128"/>
                      <a:gd name="T49" fmla="*/ 168 h 615"/>
                      <a:gd name="T50" fmla="*/ 1121 w 1128"/>
                      <a:gd name="T51" fmla="*/ 82 h 615"/>
                      <a:gd name="T52" fmla="*/ 1128 w 1128"/>
                      <a:gd name="T53" fmla="*/ 0 h 615"/>
                      <a:gd name="T54" fmla="*/ 1098 w 1128"/>
                      <a:gd name="T55" fmla="*/ 87 h 615"/>
                      <a:gd name="T56" fmla="*/ 1053 w 1128"/>
                      <a:gd name="T57" fmla="*/ 196 h 615"/>
                      <a:gd name="T58" fmla="*/ 1000 w 1128"/>
                      <a:gd name="T59" fmla="*/ 289 h 615"/>
                      <a:gd name="T60" fmla="*/ 944 w 1128"/>
                      <a:gd name="T61" fmla="*/ 380 h 615"/>
                      <a:gd name="T62" fmla="*/ 877 w 1128"/>
                      <a:gd name="T63" fmla="*/ 458 h 615"/>
                      <a:gd name="T64" fmla="*/ 810 w 1128"/>
                      <a:gd name="T65" fmla="*/ 520 h 615"/>
                      <a:gd name="T66" fmla="*/ 752 w 1128"/>
                      <a:gd name="T67" fmla="*/ 556 h 615"/>
                      <a:gd name="T68" fmla="*/ 710 w 1128"/>
                      <a:gd name="T69" fmla="*/ 576 h 615"/>
                      <a:gd name="T70" fmla="*/ 651 w 1128"/>
                      <a:gd name="T71" fmla="*/ 586 h 615"/>
                      <a:gd name="T72" fmla="*/ 560 w 1128"/>
                      <a:gd name="T73" fmla="*/ 592 h 615"/>
                      <a:gd name="T74" fmla="*/ 463 w 1128"/>
                      <a:gd name="T75" fmla="*/ 584 h 615"/>
                      <a:gd name="T76" fmla="*/ 372 w 1128"/>
                      <a:gd name="T77" fmla="*/ 572 h 615"/>
                      <a:gd name="T78" fmla="*/ 279 w 1128"/>
                      <a:gd name="T79" fmla="*/ 549 h 615"/>
                      <a:gd name="T80" fmla="*/ 199 w 1128"/>
                      <a:gd name="T81" fmla="*/ 513 h 615"/>
                      <a:gd name="T82" fmla="*/ 142 w 1128"/>
                      <a:gd name="T83" fmla="*/ 474 h 615"/>
                      <a:gd name="T84" fmla="*/ 101 w 1128"/>
                      <a:gd name="T85" fmla="*/ 422 h 615"/>
                      <a:gd name="T86" fmla="*/ 74 w 1128"/>
                      <a:gd name="T87" fmla="*/ 351 h 615"/>
                      <a:gd name="T88" fmla="*/ 48 w 1128"/>
                      <a:gd name="T89" fmla="*/ 273 h 615"/>
                      <a:gd name="T90" fmla="*/ 28 w 1128"/>
                      <a:gd name="T91" fmla="*/ 198 h 615"/>
                      <a:gd name="T92" fmla="*/ 0 w 1128"/>
                      <a:gd name="T93" fmla="*/ 150 h 6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</a:cxnLst>
                    <a:rect l="0" t="0" r="r" b="b"/>
                    <a:pathLst>
                      <a:path w="1128" h="615">
                        <a:moveTo>
                          <a:pt x="0" y="150"/>
                        </a:moveTo>
                        <a:lnTo>
                          <a:pt x="19" y="265"/>
                        </a:lnTo>
                        <a:lnTo>
                          <a:pt x="39" y="337"/>
                        </a:lnTo>
                        <a:lnTo>
                          <a:pt x="56" y="388"/>
                        </a:lnTo>
                        <a:lnTo>
                          <a:pt x="78" y="427"/>
                        </a:lnTo>
                        <a:lnTo>
                          <a:pt x="105" y="470"/>
                        </a:lnTo>
                        <a:lnTo>
                          <a:pt x="133" y="498"/>
                        </a:lnTo>
                        <a:lnTo>
                          <a:pt x="172" y="524"/>
                        </a:lnTo>
                        <a:lnTo>
                          <a:pt x="215" y="547"/>
                        </a:lnTo>
                        <a:lnTo>
                          <a:pt x="254" y="564"/>
                        </a:lnTo>
                        <a:lnTo>
                          <a:pt x="305" y="579"/>
                        </a:lnTo>
                        <a:lnTo>
                          <a:pt x="361" y="590"/>
                        </a:lnTo>
                        <a:lnTo>
                          <a:pt x="434" y="602"/>
                        </a:lnTo>
                        <a:lnTo>
                          <a:pt x="509" y="610"/>
                        </a:lnTo>
                        <a:lnTo>
                          <a:pt x="575" y="615"/>
                        </a:lnTo>
                        <a:lnTo>
                          <a:pt x="642" y="614"/>
                        </a:lnTo>
                        <a:lnTo>
                          <a:pt x="685" y="610"/>
                        </a:lnTo>
                        <a:lnTo>
                          <a:pt x="733" y="598"/>
                        </a:lnTo>
                        <a:lnTo>
                          <a:pt x="775" y="576"/>
                        </a:lnTo>
                        <a:lnTo>
                          <a:pt x="826" y="541"/>
                        </a:lnTo>
                        <a:lnTo>
                          <a:pt x="881" y="492"/>
                        </a:lnTo>
                        <a:lnTo>
                          <a:pt x="940" y="427"/>
                        </a:lnTo>
                        <a:lnTo>
                          <a:pt x="988" y="356"/>
                        </a:lnTo>
                        <a:lnTo>
                          <a:pt x="1035" y="282"/>
                        </a:lnTo>
                        <a:lnTo>
                          <a:pt x="1092" y="168"/>
                        </a:lnTo>
                        <a:lnTo>
                          <a:pt x="1121" y="82"/>
                        </a:lnTo>
                        <a:lnTo>
                          <a:pt x="1128" y="0"/>
                        </a:lnTo>
                        <a:lnTo>
                          <a:pt x="1098" y="87"/>
                        </a:lnTo>
                        <a:lnTo>
                          <a:pt x="1053" y="196"/>
                        </a:lnTo>
                        <a:lnTo>
                          <a:pt x="1000" y="289"/>
                        </a:lnTo>
                        <a:lnTo>
                          <a:pt x="944" y="380"/>
                        </a:lnTo>
                        <a:lnTo>
                          <a:pt x="877" y="458"/>
                        </a:lnTo>
                        <a:lnTo>
                          <a:pt x="810" y="520"/>
                        </a:lnTo>
                        <a:lnTo>
                          <a:pt x="752" y="556"/>
                        </a:lnTo>
                        <a:lnTo>
                          <a:pt x="710" y="576"/>
                        </a:lnTo>
                        <a:lnTo>
                          <a:pt x="651" y="586"/>
                        </a:lnTo>
                        <a:lnTo>
                          <a:pt x="560" y="592"/>
                        </a:lnTo>
                        <a:lnTo>
                          <a:pt x="463" y="584"/>
                        </a:lnTo>
                        <a:lnTo>
                          <a:pt x="372" y="572"/>
                        </a:lnTo>
                        <a:lnTo>
                          <a:pt x="279" y="549"/>
                        </a:lnTo>
                        <a:lnTo>
                          <a:pt x="199" y="513"/>
                        </a:lnTo>
                        <a:lnTo>
                          <a:pt x="142" y="474"/>
                        </a:lnTo>
                        <a:lnTo>
                          <a:pt x="101" y="422"/>
                        </a:lnTo>
                        <a:lnTo>
                          <a:pt x="74" y="351"/>
                        </a:lnTo>
                        <a:lnTo>
                          <a:pt x="48" y="273"/>
                        </a:lnTo>
                        <a:lnTo>
                          <a:pt x="28" y="198"/>
                        </a:lnTo>
                        <a:lnTo>
                          <a:pt x="0" y="15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9" name="Freeform 67"/>
                  <p:cNvSpPr>
                    <a:spLocks/>
                  </p:cNvSpPr>
                  <p:nvPr/>
                </p:nvSpPr>
                <p:spPr bwMode="auto">
                  <a:xfrm>
                    <a:off x="6496" y="1302"/>
                    <a:ext cx="598" cy="515"/>
                  </a:xfrm>
                  <a:custGeom>
                    <a:avLst/>
                    <a:gdLst>
                      <a:gd name="T0" fmla="*/ 1094 w 1196"/>
                      <a:gd name="T1" fmla="*/ 892 h 1028"/>
                      <a:gd name="T2" fmla="*/ 1124 w 1196"/>
                      <a:gd name="T3" fmla="*/ 843 h 1028"/>
                      <a:gd name="T4" fmla="*/ 1151 w 1196"/>
                      <a:gd name="T5" fmla="*/ 767 h 1028"/>
                      <a:gd name="T6" fmla="*/ 1179 w 1196"/>
                      <a:gd name="T7" fmla="*/ 665 h 1028"/>
                      <a:gd name="T8" fmla="*/ 1195 w 1196"/>
                      <a:gd name="T9" fmla="*/ 560 h 1028"/>
                      <a:gd name="T10" fmla="*/ 1196 w 1196"/>
                      <a:gd name="T11" fmla="*/ 447 h 1028"/>
                      <a:gd name="T12" fmla="*/ 1180 w 1196"/>
                      <a:gd name="T13" fmla="*/ 359 h 1028"/>
                      <a:gd name="T14" fmla="*/ 1161 w 1196"/>
                      <a:gd name="T15" fmla="*/ 292 h 1028"/>
                      <a:gd name="T16" fmla="*/ 1128 w 1196"/>
                      <a:gd name="T17" fmla="*/ 234 h 1028"/>
                      <a:gd name="T18" fmla="*/ 1077 w 1196"/>
                      <a:gd name="T19" fmla="*/ 176 h 1028"/>
                      <a:gd name="T20" fmla="*/ 1026 w 1196"/>
                      <a:gd name="T21" fmla="*/ 137 h 1028"/>
                      <a:gd name="T22" fmla="*/ 971 w 1196"/>
                      <a:gd name="T23" fmla="*/ 97 h 1028"/>
                      <a:gd name="T24" fmla="*/ 913 w 1196"/>
                      <a:gd name="T25" fmla="*/ 65 h 1028"/>
                      <a:gd name="T26" fmla="*/ 855 w 1196"/>
                      <a:gd name="T27" fmla="*/ 39 h 1028"/>
                      <a:gd name="T28" fmla="*/ 785 w 1196"/>
                      <a:gd name="T29" fmla="*/ 19 h 1028"/>
                      <a:gd name="T30" fmla="*/ 717 w 1196"/>
                      <a:gd name="T31" fmla="*/ 8 h 1028"/>
                      <a:gd name="T32" fmla="*/ 627 w 1196"/>
                      <a:gd name="T33" fmla="*/ 0 h 1028"/>
                      <a:gd name="T34" fmla="*/ 517 w 1196"/>
                      <a:gd name="T35" fmla="*/ 2 h 1028"/>
                      <a:gd name="T36" fmla="*/ 440 w 1196"/>
                      <a:gd name="T37" fmla="*/ 16 h 1028"/>
                      <a:gd name="T38" fmla="*/ 372 w 1196"/>
                      <a:gd name="T39" fmla="*/ 46 h 1028"/>
                      <a:gd name="T40" fmla="*/ 305 w 1196"/>
                      <a:gd name="T41" fmla="*/ 78 h 1028"/>
                      <a:gd name="T42" fmla="*/ 256 w 1196"/>
                      <a:gd name="T43" fmla="*/ 121 h 1028"/>
                      <a:gd name="T44" fmla="*/ 205 w 1196"/>
                      <a:gd name="T45" fmla="*/ 176 h 1028"/>
                      <a:gd name="T46" fmla="*/ 153 w 1196"/>
                      <a:gd name="T47" fmla="*/ 245 h 1028"/>
                      <a:gd name="T48" fmla="*/ 107 w 1196"/>
                      <a:gd name="T49" fmla="*/ 320 h 1028"/>
                      <a:gd name="T50" fmla="*/ 70 w 1196"/>
                      <a:gd name="T51" fmla="*/ 394 h 1028"/>
                      <a:gd name="T52" fmla="*/ 39 w 1196"/>
                      <a:gd name="T53" fmla="*/ 477 h 1028"/>
                      <a:gd name="T54" fmla="*/ 16 w 1196"/>
                      <a:gd name="T55" fmla="*/ 563 h 1028"/>
                      <a:gd name="T56" fmla="*/ 4 w 1196"/>
                      <a:gd name="T57" fmla="*/ 641 h 1028"/>
                      <a:gd name="T58" fmla="*/ 0 w 1196"/>
                      <a:gd name="T59" fmla="*/ 720 h 1028"/>
                      <a:gd name="T60" fmla="*/ 5 w 1196"/>
                      <a:gd name="T61" fmla="*/ 803 h 1028"/>
                      <a:gd name="T62" fmla="*/ 20 w 1196"/>
                      <a:gd name="T63" fmla="*/ 888 h 1028"/>
                      <a:gd name="T64" fmla="*/ 64 w 1196"/>
                      <a:gd name="T65" fmla="*/ 1028 h 1028"/>
                      <a:gd name="T66" fmla="*/ 40 w 1196"/>
                      <a:gd name="T67" fmla="*/ 853 h 1028"/>
                      <a:gd name="T68" fmla="*/ 27 w 1196"/>
                      <a:gd name="T69" fmla="*/ 735 h 1028"/>
                      <a:gd name="T70" fmla="*/ 25 w 1196"/>
                      <a:gd name="T71" fmla="*/ 654 h 1028"/>
                      <a:gd name="T72" fmla="*/ 39 w 1196"/>
                      <a:gd name="T73" fmla="*/ 568 h 1028"/>
                      <a:gd name="T74" fmla="*/ 67 w 1196"/>
                      <a:gd name="T75" fmla="*/ 478 h 1028"/>
                      <a:gd name="T76" fmla="*/ 102 w 1196"/>
                      <a:gd name="T77" fmla="*/ 384 h 1028"/>
                      <a:gd name="T78" fmla="*/ 137 w 1196"/>
                      <a:gd name="T79" fmla="*/ 317 h 1028"/>
                      <a:gd name="T80" fmla="*/ 196 w 1196"/>
                      <a:gd name="T81" fmla="*/ 235 h 1028"/>
                      <a:gd name="T82" fmla="*/ 255 w 1196"/>
                      <a:gd name="T83" fmla="*/ 161 h 1028"/>
                      <a:gd name="T84" fmla="*/ 305 w 1196"/>
                      <a:gd name="T85" fmla="*/ 113 h 1028"/>
                      <a:gd name="T86" fmla="*/ 360 w 1196"/>
                      <a:gd name="T87" fmla="*/ 81 h 1028"/>
                      <a:gd name="T88" fmla="*/ 419 w 1196"/>
                      <a:gd name="T89" fmla="*/ 53 h 1028"/>
                      <a:gd name="T90" fmla="*/ 478 w 1196"/>
                      <a:gd name="T91" fmla="*/ 34 h 1028"/>
                      <a:gd name="T92" fmla="*/ 556 w 1196"/>
                      <a:gd name="T93" fmla="*/ 27 h 1028"/>
                      <a:gd name="T94" fmla="*/ 646 w 1196"/>
                      <a:gd name="T95" fmla="*/ 30 h 1028"/>
                      <a:gd name="T96" fmla="*/ 728 w 1196"/>
                      <a:gd name="T97" fmla="*/ 38 h 1028"/>
                      <a:gd name="T98" fmla="*/ 811 w 1196"/>
                      <a:gd name="T99" fmla="*/ 53 h 1028"/>
                      <a:gd name="T100" fmla="*/ 893 w 1196"/>
                      <a:gd name="T101" fmla="*/ 86 h 1028"/>
                      <a:gd name="T102" fmla="*/ 961 w 1196"/>
                      <a:gd name="T103" fmla="*/ 121 h 1028"/>
                      <a:gd name="T104" fmla="*/ 1030 w 1196"/>
                      <a:gd name="T105" fmla="*/ 172 h 1028"/>
                      <a:gd name="T106" fmla="*/ 1085 w 1196"/>
                      <a:gd name="T107" fmla="*/ 226 h 1028"/>
                      <a:gd name="T108" fmla="*/ 1124 w 1196"/>
                      <a:gd name="T109" fmla="*/ 281 h 1028"/>
                      <a:gd name="T110" fmla="*/ 1148 w 1196"/>
                      <a:gd name="T111" fmla="*/ 349 h 1028"/>
                      <a:gd name="T112" fmla="*/ 1165 w 1196"/>
                      <a:gd name="T113" fmla="*/ 427 h 1028"/>
                      <a:gd name="T114" fmla="*/ 1167 w 1196"/>
                      <a:gd name="T115" fmla="*/ 509 h 1028"/>
                      <a:gd name="T116" fmla="*/ 1161 w 1196"/>
                      <a:gd name="T117" fmla="*/ 594 h 1028"/>
                      <a:gd name="T118" fmla="*/ 1149 w 1196"/>
                      <a:gd name="T119" fmla="*/ 666 h 1028"/>
                      <a:gd name="T120" fmla="*/ 1133 w 1196"/>
                      <a:gd name="T121" fmla="*/ 763 h 1028"/>
                      <a:gd name="T122" fmla="*/ 1110 w 1196"/>
                      <a:gd name="T123" fmla="*/ 839 h 1028"/>
                      <a:gd name="T124" fmla="*/ 1094 w 1196"/>
                      <a:gd name="T125" fmla="*/ 892 h 10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  <a:cxn ang="0">
                        <a:pos x="T124" y="T125"/>
                      </a:cxn>
                    </a:cxnLst>
                    <a:rect l="0" t="0" r="r" b="b"/>
                    <a:pathLst>
                      <a:path w="1196" h="1028">
                        <a:moveTo>
                          <a:pt x="1094" y="892"/>
                        </a:moveTo>
                        <a:lnTo>
                          <a:pt x="1124" y="843"/>
                        </a:lnTo>
                        <a:lnTo>
                          <a:pt x="1151" y="767"/>
                        </a:lnTo>
                        <a:lnTo>
                          <a:pt x="1179" y="665"/>
                        </a:lnTo>
                        <a:lnTo>
                          <a:pt x="1195" y="560"/>
                        </a:lnTo>
                        <a:lnTo>
                          <a:pt x="1196" y="447"/>
                        </a:lnTo>
                        <a:lnTo>
                          <a:pt x="1180" y="359"/>
                        </a:lnTo>
                        <a:lnTo>
                          <a:pt x="1161" y="292"/>
                        </a:lnTo>
                        <a:lnTo>
                          <a:pt x="1128" y="234"/>
                        </a:lnTo>
                        <a:lnTo>
                          <a:pt x="1077" y="176"/>
                        </a:lnTo>
                        <a:lnTo>
                          <a:pt x="1026" y="137"/>
                        </a:lnTo>
                        <a:lnTo>
                          <a:pt x="971" y="97"/>
                        </a:lnTo>
                        <a:lnTo>
                          <a:pt x="913" y="65"/>
                        </a:lnTo>
                        <a:lnTo>
                          <a:pt x="855" y="39"/>
                        </a:lnTo>
                        <a:lnTo>
                          <a:pt x="785" y="19"/>
                        </a:lnTo>
                        <a:lnTo>
                          <a:pt x="717" y="8"/>
                        </a:lnTo>
                        <a:lnTo>
                          <a:pt x="627" y="0"/>
                        </a:lnTo>
                        <a:lnTo>
                          <a:pt x="517" y="2"/>
                        </a:lnTo>
                        <a:lnTo>
                          <a:pt x="440" y="16"/>
                        </a:lnTo>
                        <a:lnTo>
                          <a:pt x="372" y="46"/>
                        </a:lnTo>
                        <a:lnTo>
                          <a:pt x="305" y="78"/>
                        </a:lnTo>
                        <a:lnTo>
                          <a:pt x="256" y="121"/>
                        </a:lnTo>
                        <a:lnTo>
                          <a:pt x="205" y="176"/>
                        </a:lnTo>
                        <a:lnTo>
                          <a:pt x="153" y="245"/>
                        </a:lnTo>
                        <a:lnTo>
                          <a:pt x="107" y="320"/>
                        </a:lnTo>
                        <a:lnTo>
                          <a:pt x="70" y="394"/>
                        </a:lnTo>
                        <a:lnTo>
                          <a:pt x="39" y="477"/>
                        </a:lnTo>
                        <a:lnTo>
                          <a:pt x="16" y="563"/>
                        </a:lnTo>
                        <a:lnTo>
                          <a:pt x="4" y="641"/>
                        </a:lnTo>
                        <a:lnTo>
                          <a:pt x="0" y="720"/>
                        </a:lnTo>
                        <a:lnTo>
                          <a:pt x="5" y="803"/>
                        </a:lnTo>
                        <a:lnTo>
                          <a:pt x="20" y="888"/>
                        </a:lnTo>
                        <a:lnTo>
                          <a:pt x="64" y="1028"/>
                        </a:lnTo>
                        <a:lnTo>
                          <a:pt x="40" y="853"/>
                        </a:lnTo>
                        <a:lnTo>
                          <a:pt x="27" y="735"/>
                        </a:lnTo>
                        <a:lnTo>
                          <a:pt x="25" y="654"/>
                        </a:lnTo>
                        <a:lnTo>
                          <a:pt x="39" y="568"/>
                        </a:lnTo>
                        <a:lnTo>
                          <a:pt x="67" y="478"/>
                        </a:lnTo>
                        <a:lnTo>
                          <a:pt x="102" y="384"/>
                        </a:lnTo>
                        <a:lnTo>
                          <a:pt x="137" y="317"/>
                        </a:lnTo>
                        <a:lnTo>
                          <a:pt x="196" y="235"/>
                        </a:lnTo>
                        <a:lnTo>
                          <a:pt x="255" y="161"/>
                        </a:lnTo>
                        <a:lnTo>
                          <a:pt x="305" y="113"/>
                        </a:lnTo>
                        <a:lnTo>
                          <a:pt x="360" y="81"/>
                        </a:lnTo>
                        <a:lnTo>
                          <a:pt x="419" y="53"/>
                        </a:lnTo>
                        <a:lnTo>
                          <a:pt x="478" y="34"/>
                        </a:lnTo>
                        <a:lnTo>
                          <a:pt x="556" y="27"/>
                        </a:lnTo>
                        <a:lnTo>
                          <a:pt x="646" y="30"/>
                        </a:lnTo>
                        <a:lnTo>
                          <a:pt x="728" y="38"/>
                        </a:lnTo>
                        <a:lnTo>
                          <a:pt x="811" y="53"/>
                        </a:lnTo>
                        <a:lnTo>
                          <a:pt x="893" y="86"/>
                        </a:lnTo>
                        <a:lnTo>
                          <a:pt x="961" y="121"/>
                        </a:lnTo>
                        <a:lnTo>
                          <a:pt x="1030" y="172"/>
                        </a:lnTo>
                        <a:lnTo>
                          <a:pt x="1085" y="226"/>
                        </a:lnTo>
                        <a:lnTo>
                          <a:pt x="1124" y="281"/>
                        </a:lnTo>
                        <a:lnTo>
                          <a:pt x="1148" y="349"/>
                        </a:lnTo>
                        <a:lnTo>
                          <a:pt x="1165" y="427"/>
                        </a:lnTo>
                        <a:lnTo>
                          <a:pt x="1167" y="509"/>
                        </a:lnTo>
                        <a:lnTo>
                          <a:pt x="1161" y="594"/>
                        </a:lnTo>
                        <a:lnTo>
                          <a:pt x="1149" y="666"/>
                        </a:lnTo>
                        <a:lnTo>
                          <a:pt x="1133" y="763"/>
                        </a:lnTo>
                        <a:lnTo>
                          <a:pt x="1110" y="839"/>
                        </a:lnTo>
                        <a:lnTo>
                          <a:pt x="1094" y="89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53" name="Group 73"/>
                <p:cNvGrpSpPr>
                  <a:grpSpLocks/>
                </p:cNvGrpSpPr>
                <p:nvPr/>
              </p:nvGrpSpPr>
              <p:grpSpPr bwMode="auto">
                <a:xfrm>
                  <a:off x="6554" y="1433"/>
                  <a:ext cx="471" cy="421"/>
                  <a:chOff x="6554" y="1433"/>
                  <a:chExt cx="471" cy="421"/>
                </a:xfrm>
              </p:grpSpPr>
              <p:sp>
                <p:nvSpPr>
                  <p:cNvPr id="64" name="Freeform 69"/>
                  <p:cNvSpPr>
                    <a:spLocks/>
                  </p:cNvSpPr>
                  <p:nvPr/>
                </p:nvSpPr>
                <p:spPr bwMode="auto">
                  <a:xfrm>
                    <a:off x="6554" y="1433"/>
                    <a:ext cx="459" cy="421"/>
                  </a:xfrm>
                  <a:custGeom>
                    <a:avLst/>
                    <a:gdLst>
                      <a:gd name="T0" fmla="*/ 868 w 919"/>
                      <a:gd name="T1" fmla="*/ 337 h 843"/>
                      <a:gd name="T2" fmla="*/ 813 w 919"/>
                      <a:gd name="T3" fmla="*/ 582 h 843"/>
                      <a:gd name="T4" fmla="*/ 748 w 919"/>
                      <a:gd name="T5" fmla="*/ 822 h 843"/>
                      <a:gd name="T6" fmla="*/ 740 w 919"/>
                      <a:gd name="T7" fmla="*/ 839 h 843"/>
                      <a:gd name="T8" fmla="*/ 727 w 919"/>
                      <a:gd name="T9" fmla="*/ 843 h 843"/>
                      <a:gd name="T10" fmla="*/ 653 w 919"/>
                      <a:gd name="T11" fmla="*/ 826 h 843"/>
                      <a:gd name="T12" fmla="*/ 500 w 919"/>
                      <a:gd name="T13" fmla="*/ 802 h 843"/>
                      <a:gd name="T14" fmla="*/ 493 w 919"/>
                      <a:gd name="T15" fmla="*/ 802 h 843"/>
                      <a:gd name="T16" fmla="*/ 278 w 919"/>
                      <a:gd name="T17" fmla="*/ 775 h 843"/>
                      <a:gd name="T18" fmla="*/ 124 w 919"/>
                      <a:gd name="T19" fmla="*/ 763 h 843"/>
                      <a:gd name="T20" fmla="*/ 23 w 919"/>
                      <a:gd name="T21" fmla="*/ 767 h 843"/>
                      <a:gd name="T22" fmla="*/ 4 w 919"/>
                      <a:gd name="T23" fmla="*/ 759 h 843"/>
                      <a:gd name="T24" fmla="*/ 0 w 919"/>
                      <a:gd name="T25" fmla="*/ 747 h 843"/>
                      <a:gd name="T26" fmla="*/ 49 w 919"/>
                      <a:gd name="T27" fmla="*/ 487 h 843"/>
                      <a:gd name="T28" fmla="*/ 117 w 919"/>
                      <a:gd name="T29" fmla="*/ 201 h 843"/>
                      <a:gd name="T30" fmla="*/ 164 w 919"/>
                      <a:gd name="T31" fmla="*/ 68 h 843"/>
                      <a:gd name="T32" fmla="*/ 194 w 919"/>
                      <a:gd name="T33" fmla="*/ 12 h 843"/>
                      <a:gd name="T34" fmla="*/ 210 w 919"/>
                      <a:gd name="T35" fmla="*/ 0 h 843"/>
                      <a:gd name="T36" fmla="*/ 230 w 919"/>
                      <a:gd name="T37" fmla="*/ 0 h 843"/>
                      <a:gd name="T38" fmla="*/ 282 w 919"/>
                      <a:gd name="T39" fmla="*/ 13 h 843"/>
                      <a:gd name="T40" fmla="*/ 324 w 919"/>
                      <a:gd name="T41" fmla="*/ 24 h 843"/>
                      <a:gd name="T42" fmla="*/ 489 w 919"/>
                      <a:gd name="T43" fmla="*/ 41 h 843"/>
                      <a:gd name="T44" fmla="*/ 574 w 919"/>
                      <a:gd name="T45" fmla="*/ 45 h 843"/>
                      <a:gd name="T46" fmla="*/ 531 w 919"/>
                      <a:gd name="T47" fmla="*/ 64 h 843"/>
                      <a:gd name="T48" fmla="*/ 457 w 919"/>
                      <a:gd name="T49" fmla="*/ 59 h 843"/>
                      <a:gd name="T50" fmla="*/ 378 w 919"/>
                      <a:gd name="T51" fmla="*/ 51 h 843"/>
                      <a:gd name="T52" fmla="*/ 308 w 919"/>
                      <a:gd name="T53" fmla="*/ 41 h 843"/>
                      <a:gd name="T54" fmla="*/ 230 w 919"/>
                      <a:gd name="T55" fmla="*/ 25 h 843"/>
                      <a:gd name="T56" fmla="*/ 214 w 919"/>
                      <a:gd name="T57" fmla="*/ 25 h 843"/>
                      <a:gd name="T58" fmla="*/ 188 w 919"/>
                      <a:gd name="T59" fmla="*/ 80 h 843"/>
                      <a:gd name="T60" fmla="*/ 145 w 919"/>
                      <a:gd name="T61" fmla="*/ 184 h 843"/>
                      <a:gd name="T62" fmla="*/ 124 w 919"/>
                      <a:gd name="T63" fmla="*/ 278 h 843"/>
                      <a:gd name="T64" fmla="*/ 90 w 919"/>
                      <a:gd name="T65" fmla="*/ 416 h 843"/>
                      <a:gd name="T66" fmla="*/ 63 w 919"/>
                      <a:gd name="T67" fmla="*/ 533 h 843"/>
                      <a:gd name="T68" fmla="*/ 43 w 919"/>
                      <a:gd name="T69" fmla="*/ 636 h 843"/>
                      <a:gd name="T70" fmla="*/ 27 w 919"/>
                      <a:gd name="T71" fmla="*/ 732 h 843"/>
                      <a:gd name="T72" fmla="*/ 27 w 919"/>
                      <a:gd name="T73" fmla="*/ 745 h 843"/>
                      <a:gd name="T74" fmla="*/ 145 w 919"/>
                      <a:gd name="T75" fmla="*/ 745 h 843"/>
                      <a:gd name="T76" fmla="*/ 273 w 919"/>
                      <a:gd name="T77" fmla="*/ 753 h 843"/>
                      <a:gd name="T78" fmla="*/ 403 w 919"/>
                      <a:gd name="T79" fmla="*/ 771 h 843"/>
                      <a:gd name="T80" fmla="*/ 539 w 919"/>
                      <a:gd name="T81" fmla="*/ 791 h 843"/>
                      <a:gd name="T82" fmla="*/ 723 w 919"/>
                      <a:gd name="T83" fmla="*/ 814 h 843"/>
                      <a:gd name="T84" fmla="*/ 764 w 919"/>
                      <a:gd name="T85" fmla="*/ 686 h 843"/>
                      <a:gd name="T86" fmla="*/ 813 w 919"/>
                      <a:gd name="T87" fmla="*/ 482 h 843"/>
                      <a:gd name="T88" fmla="*/ 838 w 919"/>
                      <a:gd name="T89" fmla="*/ 380 h 843"/>
                      <a:gd name="T90" fmla="*/ 872 w 919"/>
                      <a:gd name="T91" fmla="*/ 260 h 843"/>
                      <a:gd name="T92" fmla="*/ 919 w 919"/>
                      <a:gd name="T93" fmla="*/ 129 h 843"/>
                      <a:gd name="T94" fmla="*/ 889 w 919"/>
                      <a:gd name="T95" fmla="*/ 244 h 843"/>
                      <a:gd name="T96" fmla="*/ 868 w 919"/>
                      <a:gd name="T97" fmla="*/ 337 h 8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</a:cxnLst>
                    <a:rect l="0" t="0" r="r" b="b"/>
                    <a:pathLst>
                      <a:path w="919" h="843">
                        <a:moveTo>
                          <a:pt x="868" y="337"/>
                        </a:moveTo>
                        <a:lnTo>
                          <a:pt x="813" y="582"/>
                        </a:lnTo>
                        <a:lnTo>
                          <a:pt x="748" y="822"/>
                        </a:lnTo>
                        <a:lnTo>
                          <a:pt x="740" y="839"/>
                        </a:lnTo>
                        <a:lnTo>
                          <a:pt x="727" y="843"/>
                        </a:lnTo>
                        <a:lnTo>
                          <a:pt x="653" y="826"/>
                        </a:lnTo>
                        <a:lnTo>
                          <a:pt x="500" y="802"/>
                        </a:lnTo>
                        <a:lnTo>
                          <a:pt x="493" y="802"/>
                        </a:lnTo>
                        <a:lnTo>
                          <a:pt x="278" y="775"/>
                        </a:lnTo>
                        <a:lnTo>
                          <a:pt x="124" y="763"/>
                        </a:lnTo>
                        <a:lnTo>
                          <a:pt x="23" y="767"/>
                        </a:lnTo>
                        <a:lnTo>
                          <a:pt x="4" y="759"/>
                        </a:lnTo>
                        <a:lnTo>
                          <a:pt x="0" y="747"/>
                        </a:lnTo>
                        <a:lnTo>
                          <a:pt x="49" y="487"/>
                        </a:lnTo>
                        <a:lnTo>
                          <a:pt x="117" y="201"/>
                        </a:lnTo>
                        <a:lnTo>
                          <a:pt x="164" y="68"/>
                        </a:lnTo>
                        <a:lnTo>
                          <a:pt x="194" y="12"/>
                        </a:lnTo>
                        <a:lnTo>
                          <a:pt x="210" y="0"/>
                        </a:lnTo>
                        <a:lnTo>
                          <a:pt x="230" y="0"/>
                        </a:lnTo>
                        <a:lnTo>
                          <a:pt x="282" y="13"/>
                        </a:lnTo>
                        <a:lnTo>
                          <a:pt x="324" y="24"/>
                        </a:lnTo>
                        <a:lnTo>
                          <a:pt x="489" y="41"/>
                        </a:lnTo>
                        <a:lnTo>
                          <a:pt x="574" y="45"/>
                        </a:lnTo>
                        <a:lnTo>
                          <a:pt x="531" y="64"/>
                        </a:lnTo>
                        <a:lnTo>
                          <a:pt x="457" y="59"/>
                        </a:lnTo>
                        <a:lnTo>
                          <a:pt x="378" y="51"/>
                        </a:lnTo>
                        <a:lnTo>
                          <a:pt x="308" y="41"/>
                        </a:lnTo>
                        <a:lnTo>
                          <a:pt x="230" y="25"/>
                        </a:lnTo>
                        <a:lnTo>
                          <a:pt x="214" y="25"/>
                        </a:lnTo>
                        <a:lnTo>
                          <a:pt x="188" y="80"/>
                        </a:lnTo>
                        <a:lnTo>
                          <a:pt x="145" y="184"/>
                        </a:lnTo>
                        <a:lnTo>
                          <a:pt x="124" y="278"/>
                        </a:lnTo>
                        <a:lnTo>
                          <a:pt x="90" y="416"/>
                        </a:lnTo>
                        <a:lnTo>
                          <a:pt x="63" y="533"/>
                        </a:lnTo>
                        <a:lnTo>
                          <a:pt x="43" y="636"/>
                        </a:lnTo>
                        <a:lnTo>
                          <a:pt x="27" y="732"/>
                        </a:lnTo>
                        <a:lnTo>
                          <a:pt x="27" y="745"/>
                        </a:lnTo>
                        <a:lnTo>
                          <a:pt x="145" y="745"/>
                        </a:lnTo>
                        <a:lnTo>
                          <a:pt x="273" y="753"/>
                        </a:lnTo>
                        <a:lnTo>
                          <a:pt x="403" y="771"/>
                        </a:lnTo>
                        <a:lnTo>
                          <a:pt x="539" y="791"/>
                        </a:lnTo>
                        <a:lnTo>
                          <a:pt x="723" y="814"/>
                        </a:lnTo>
                        <a:lnTo>
                          <a:pt x="764" y="686"/>
                        </a:lnTo>
                        <a:lnTo>
                          <a:pt x="813" y="482"/>
                        </a:lnTo>
                        <a:lnTo>
                          <a:pt x="838" y="380"/>
                        </a:lnTo>
                        <a:lnTo>
                          <a:pt x="872" y="260"/>
                        </a:lnTo>
                        <a:lnTo>
                          <a:pt x="919" y="129"/>
                        </a:lnTo>
                        <a:lnTo>
                          <a:pt x="889" y="244"/>
                        </a:lnTo>
                        <a:lnTo>
                          <a:pt x="868" y="33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grpSp>
                <p:nvGrpSpPr>
                  <p:cNvPr id="65" name="Group 72"/>
                  <p:cNvGrpSpPr>
                    <a:grpSpLocks/>
                  </p:cNvGrpSpPr>
                  <p:nvPr/>
                </p:nvGrpSpPr>
                <p:grpSpPr bwMode="auto">
                  <a:xfrm>
                    <a:off x="6616" y="1455"/>
                    <a:ext cx="409" cy="334"/>
                    <a:chOff x="6616" y="1455"/>
                    <a:chExt cx="409" cy="334"/>
                  </a:xfrm>
                </p:grpSpPr>
                <p:sp>
                  <p:nvSpPr>
                    <p:cNvPr id="66" name="Freeform 70"/>
                    <p:cNvSpPr>
                      <a:spLocks/>
                    </p:cNvSpPr>
                    <p:nvPr/>
                  </p:nvSpPr>
                  <p:spPr bwMode="auto">
                    <a:xfrm>
                      <a:off x="6616" y="1455"/>
                      <a:ext cx="409" cy="334"/>
                    </a:xfrm>
                    <a:custGeom>
                      <a:avLst/>
                      <a:gdLst>
                        <a:gd name="T0" fmla="*/ 458 w 818"/>
                        <a:gd name="T1" fmla="*/ 0 h 667"/>
                        <a:gd name="T2" fmla="*/ 709 w 818"/>
                        <a:gd name="T3" fmla="*/ 6 h 667"/>
                        <a:gd name="T4" fmla="*/ 807 w 818"/>
                        <a:gd name="T5" fmla="*/ 15 h 667"/>
                        <a:gd name="T6" fmla="*/ 811 w 818"/>
                        <a:gd name="T7" fmla="*/ 45 h 667"/>
                        <a:gd name="T8" fmla="*/ 740 w 818"/>
                        <a:gd name="T9" fmla="*/ 269 h 667"/>
                        <a:gd name="T10" fmla="*/ 732 w 818"/>
                        <a:gd name="T11" fmla="*/ 239 h 667"/>
                        <a:gd name="T12" fmla="*/ 773 w 818"/>
                        <a:gd name="T13" fmla="*/ 61 h 667"/>
                        <a:gd name="T14" fmla="*/ 769 w 818"/>
                        <a:gd name="T15" fmla="*/ 31 h 667"/>
                        <a:gd name="T16" fmla="*/ 556 w 818"/>
                        <a:gd name="T17" fmla="*/ 27 h 667"/>
                        <a:gd name="T18" fmla="*/ 506 w 818"/>
                        <a:gd name="T19" fmla="*/ 43 h 667"/>
                        <a:gd name="T20" fmla="*/ 604 w 818"/>
                        <a:gd name="T21" fmla="*/ 92 h 667"/>
                        <a:gd name="T22" fmla="*/ 662 w 818"/>
                        <a:gd name="T23" fmla="*/ 141 h 667"/>
                        <a:gd name="T24" fmla="*/ 694 w 818"/>
                        <a:gd name="T25" fmla="*/ 207 h 667"/>
                        <a:gd name="T26" fmla="*/ 709 w 818"/>
                        <a:gd name="T27" fmla="*/ 284 h 667"/>
                        <a:gd name="T28" fmla="*/ 713 w 818"/>
                        <a:gd name="T29" fmla="*/ 355 h 667"/>
                        <a:gd name="T30" fmla="*/ 685 w 818"/>
                        <a:gd name="T31" fmla="*/ 466 h 667"/>
                        <a:gd name="T32" fmla="*/ 616 w 818"/>
                        <a:gd name="T33" fmla="*/ 552 h 667"/>
                        <a:gd name="T34" fmla="*/ 525 w 818"/>
                        <a:gd name="T35" fmla="*/ 625 h 667"/>
                        <a:gd name="T36" fmla="*/ 412 w 818"/>
                        <a:gd name="T37" fmla="*/ 661 h 667"/>
                        <a:gd name="T38" fmla="*/ 295 w 818"/>
                        <a:gd name="T39" fmla="*/ 667 h 667"/>
                        <a:gd name="T40" fmla="*/ 176 w 818"/>
                        <a:gd name="T41" fmla="*/ 644 h 667"/>
                        <a:gd name="T42" fmla="*/ 90 w 818"/>
                        <a:gd name="T43" fmla="*/ 591 h 667"/>
                        <a:gd name="T44" fmla="*/ 35 w 818"/>
                        <a:gd name="T45" fmla="*/ 509 h 667"/>
                        <a:gd name="T46" fmla="*/ 4 w 818"/>
                        <a:gd name="T47" fmla="*/ 406 h 667"/>
                        <a:gd name="T48" fmla="*/ 4 w 818"/>
                        <a:gd name="T49" fmla="*/ 308 h 667"/>
                        <a:gd name="T50" fmla="*/ 31 w 818"/>
                        <a:gd name="T51" fmla="*/ 223 h 667"/>
                        <a:gd name="T52" fmla="*/ 86 w 818"/>
                        <a:gd name="T53" fmla="*/ 148 h 667"/>
                        <a:gd name="T54" fmla="*/ 177 w 818"/>
                        <a:gd name="T55" fmla="*/ 84 h 667"/>
                        <a:gd name="T56" fmla="*/ 301 w 818"/>
                        <a:gd name="T57" fmla="*/ 27 h 667"/>
                        <a:gd name="T58" fmla="*/ 397 w 818"/>
                        <a:gd name="T59" fmla="*/ 14 h 667"/>
                        <a:gd name="T60" fmla="*/ 227 w 818"/>
                        <a:gd name="T61" fmla="*/ 84 h 667"/>
                        <a:gd name="T62" fmla="*/ 106 w 818"/>
                        <a:gd name="T63" fmla="*/ 164 h 667"/>
                        <a:gd name="T64" fmla="*/ 43 w 818"/>
                        <a:gd name="T65" fmla="*/ 262 h 667"/>
                        <a:gd name="T66" fmla="*/ 29 w 818"/>
                        <a:gd name="T67" fmla="*/ 390 h 667"/>
                        <a:gd name="T68" fmla="*/ 63 w 818"/>
                        <a:gd name="T69" fmla="*/ 496 h 667"/>
                        <a:gd name="T70" fmla="*/ 133 w 818"/>
                        <a:gd name="T71" fmla="*/ 586 h 667"/>
                        <a:gd name="T72" fmla="*/ 217 w 818"/>
                        <a:gd name="T73" fmla="*/ 625 h 667"/>
                        <a:gd name="T74" fmla="*/ 325 w 818"/>
                        <a:gd name="T75" fmla="*/ 641 h 667"/>
                        <a:gd name="T76" fmla="*/ 458 w 818"/>
                        <a:gd name="T77" fmla="*/ 618 h 667"/>
                        <a:gd name="T78" fmla="*/ 577 w 818"/>
                        <a:gd name="T79" fmla="*/ 556 h 667"/>
                        <a:gd name="T80" fmla="*/ 658 w 818"/>
                        <a:gd name="T81" fmla="*/ 466 h 667"/>
                        <a:gd name="T82" fmla="*/ 689 w 818"/>
                        <a:gd name="T83" fmla="*/ 356 h 667"/>
                        <a:gd name="T84" fmla="*/ 671 w 818"/>
                        <a:gd name="T85" fmla="*/ 235 h 667"/>
                        <a:gd name="T86" fmla="*/ 636 w 818"/>
                        <a:gd name="T87" fmla="*/ 156 h 667"/>
                        <a:gd name="T88" fmla="*/ 561 w 818"/>
                        <a:gd name="T89" fmla="*/ 100 h 667"/>
                        <a:gd name="T90" fmla="*/ 467 w 818"/>
                        <a:gd name="T91" fmla="*/ 58 h 667"/>
                        <a:gd name="T92" fmla="*/ 368 w 818"/>
                        <a:gd name="T93" fmla="*/ 49 h 667"/>
                        <a:gd name="T94" fmla="*/ 401 w 818"/>
                        <a:gd name="T95" fmla="*/ 14 h 66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</a:cxnLst>
                      <a:rect l="0" t="0" r="r" b="b"/>
                      <a:pathLst>
                        <a:path w="818" h="667">
                          <a:moveTo>
                            <a:pt x="384" y="0"/>
                          </a:moveTo>
                          <a:lnTo>
                            <a:pt x="458" y="0"/>
                          </a:lnTo>
                          <a:lnTo>
                            <a:pt x="565" y="0"/>
                          </a:lnTo>
                          <a:lnTo>
                            <a:pt x="709" y="6"/>
                          </a:lnTo>
                          <a:lnTo>
                            <a:pt x="788" y="10"/>
                          </a:lnTo>
                          <a:lnTo>
                            <a:pt x="807" y="15"/>
                          </a:lnTo>
                          <a:lnTo>
                            <a:pt x="818" y="23"/>
                          </a:lnTo>
                          <a:lnTo>
                            <a:pt x="811" y="45"/>
                          </a:lnTo>
                          <a:lnTo>
                            <a:pt x="785" y="113"/>
                          </a:lnTo>
                          <a:lnTo>
                            <a:pt x="740" y="269"/>
                          </a:lnTo>
                          <a:lnTo>
                            <a:pt x="713" y="367"/>
                          </a:lnTo>
                          <a:lnTo>
                            <a:pt x="732" y="239"/>
                          </a:lnTo>
                          <a:lnTo>
                            <a:pt x="756" y="131"/>
                          </a:lnTo>
                          <a:lnTo>
                            <a:pt x="773" y="61"/>
                          </a:lnTo>
                          <a:lnTo>
                            <a:pt x="779" y="39"/>
                          </a:lnTo>
                          <a:lnTo>
                            <a:pt x="769" y="31"/>
                          </a:lnTo>
                          <a:lnTo>
                            <a:pt x="681" y="30"/>
                          </a:lnTo>
                          <a:lnTo>
                            <a:pt x="556" y="27"/>
                          </a:lnTo>
                          <a:lnTo>
                            <a:pt x="450" y="27"/>
                          </a:lnTo>
                          <a:lnTo>
                            <a:pt x="506" y="43"/>
                          </a:lnTo>
                          <a:lnTo>
                            <a:pt x="561" y="66"/>
                          </a:lnTo>
                          <a:lnTo>
                            <a:pt x="604" y="92"/>
                          </a:lnTo>
                          <a:lnTo>
                            <a:pt x="634" y="116"/>
                          </a:lnTo>
                          <a:lnTo>
                            <a:pt x="662" y="141"/>
                          </a:lnTo>
                          <a:lnTo>
                            <a:pt x="679" y="179"/>
                          </a:lnTo>
                          <a:lnTo>
                            <a:pt x="694" y="207"/>
                          </a:lnTo>
                          <a:lnTo>
                            <a:pt x="705" y="246"/>
                          </a:lnTo>
                          <a:lnTo>
                            <a:pt x="709" y="284"/>
                          </a:lnTo>
                          <a:lnTo>
                            <a:pt x="710" y="317"/>
                          </a:lnTo>
                          <a:lnTo>
                            <a:pt x="713" y="355"/>
                          </a:lnTo>
                          <a:lnTo>
                            <a:pt x="702" y="407"/>
                          </a:lnTo>
                          <a:lnTo>
                            <a:pt x="685" y="466"/>
                          </a:lnTo>
                          <a:lnTo>
                            <a:pt x="659" y="505"/>
                          </a:lnTo>
                          <a:lnTo>
                            <a:pt x="616" y="552"/>
                          </a:lnTo>
                          <a:lnTo>
                            <a:pt x="573" y="587"/>
                          </a:lnTo>
                          <a:lnTo>
                            <a:pt x="525" y="625"/>
                          </a:lnTo>
                          <a:lnTo>
                            <a:pt x="474" y="644"/>
                          </a:lnTo>
                          <a:lnTo>
                            <a:pt x="412" y="661"/>
                          </a:lnTo>
                          <a:lnTo>
                            <a:pt x="358" y="667"/>
                          </a:lnTo>
                          <a:lnTo>
                            <a:pt x="295" y="667"/>
                          </a:lnTo>
                          <a:lnTo>
                            <a:pt x="236" y="659"/>
                          </a:lnTo>
                          <a:lnTo>
                            <a:pt x="176" y="644"/>
                          </a:lnTo>
                          <a:lnTo>
                            <a:pt x="137" y="625"/>
                          </a:lnTo>
                          <a:lnTo>
                            <a:pt x="90" y="591"/>
                          </a:lnTo>
                          <a:lnTo>
                            <a:pt x="60" y="548"/>
                          </a:lnTo>
                          <a:lnTo>
                            <a:pt x="35" y="509"/>
                          </a:lnTo>
                          <a:lnTo>
                            <a:pt x="17" y="462"/>
                          </a:lnTo>
                          <a:lnTo>
                            <a:pt x="4" y="406"/>
                          </a:lnTo>
                          <a:lnTo>
                            <a:pt x="0" y="356"/>
                          </a:lnTo>
                          <a:lnTo>
                            <a:pt x="4" y="308"/>
                          </a:lnTo>
                          <a:lnTo>
                            <a:pt x="12" y="261"/>
                          </a:lnTo>
                          <a:lnTo>
                            <a:pt x="31" y="223"/>
                          </a:lnTo>
                          <a:lnTo>
                            <a:pt x="52" y="190"/>
                          </a:lnTo>
                          <a:lnTo>
                            <a:pt x="86" y="148"/>
                          </a:lnTo>
                          <a:lnTo>
                            <a:pt x="130" y="117"/>
                          </a:lnTo>
                          <a:lnTo>
                            <a:pt x="177" y="84"/>
                          </a:lnTo>
                          <a:lnTo>
                            <a:pt x="247" y="50"/>
                          </a:lnTo>
                          <a:lnTo>
                            <a:pt x="301" y="27"/>
                          </a:lnTo>
                          <a:lnTo>
                            <a:pt x="354" y="11"/>
                          </a:lnTo>
                          <a:lnTo>
                            <a:pt x="397" y="14"/>
                          </a:lnTo>
                          <a:lnTo>
                            <a:pt x="321" y="47"/>
                          </a:lnTo>
                          <a:lnTo>
                            <a:pt x="227" y="84"/>
                          </a:lnTo>
                          <a:lnTo>
                            <a:pt x="160" y="125"/>
                          </a:lnTo>
                          <a:lnTo>
                            <a:pt x="106" y="164"/>
                          </a:lnTo>
                          <a:lnTo>
                            <a:pt x="64" y="218"/>
                          </a:lnTo>
                          <a:lnTo>
                            <a:pt x="43" y="262"/>
                          </a:lnTo>
                          <a:lnTo>
                            <a:pt x="29" y="329"/>
                          </a:lnTo>
                          <a:lnTo>
                            <a:pt x="29" y="390"/>
                          </a:lnTo>
                          <a:lnTo>
                            <a:pt x="43" y="441"/>
                          </a:lnTo>
                          <a:lnTo>
                            <a:pt x="63" y="496"/>
                          </a:lnTo>
                          <a:lnTo>
                            <a:pt x="94" y="548"/>
                          </a:lnTo>
                          <a:lnTo>
                            <a:pt x="133" y="586"/>
                          </a:lnTo>
                          <a:lnTo>
                            <a:pt x="170" y="608"/>
                          </a:lnTo>
                          <a:lnTo>
                            <a:pt x="217" y="625"/>
                          </a:lnTo>
                          <a:lnTo>
                            <a:pt x="270" y="637"/>
                          </a:lnTo>
                          <a:lnTo>
                            <a:pt x="325" y="641"/>
                          </a:lnTo>
                          <a:lnTo>
                            <a:pt x="392" y="633"/>
                          </a:lnTo>
                          <a:lnTo>
                            <a:pt x="458" y="618"/>
                          </a:lnTo>
                          <a:lnTo>
                            <a:pt x="517" y="595"/>
                          </a:lnTo>
                          <a:lnTo>
                            <a:pt x="577" y="556"/>
                          </a:lnTo>
                          <a:lnTo>
                            <a:pt x="615" y="517"/>
                          </a:lnTo>
                          <a:lnTo>
                            <a:pt x="658" y="466"/>
                          </a:lnTo>
                          <a:lnTo>
                            <a:pt x="681" y="407"/>
                          </a:lnTo>
                          <a:lnTo>
                            <a:pt x="689" y="356"/>
                          </a:lnTo>
                          <a:lnTo>
                            <a:pt x="683" y="296"/>
                          </a:lnTo>
                          <a:lnTo>
                            <a:pt x="671" y="235"/>
                          </a:lnTo>
                          <a:lnTo>
                            <a:pt x="658" y="194"/>
                          </a:lnTo>
                          <a:lnTo>
                            <a:pt x="636" y="156"/>
                          </a:lnTo>
                          <a:lnTo>
                            <a:pt x="603" y="125"/>
                          </a:lnTo>
                          <a:lnTo>
                            <a:pt x="561" y="100"/>
                          </a:lnTo>
                          <a:lnTo>
                            <a:pt x="514" y="74"/>
                          </a:lnTo>
                          <a:lnTo>
                            <a:pt x="467" y="58"/>
                          </a:lnTo>
                          <a:lnTo>
                            <a:pt x="415" y="49"/>
                          </a:lnTo>
                          <a:lnTo>
                            <a:pt x="368" y="49"/>
                          </a:lnTo>
                          <a:lnTo>
                            <a:pt x="325" y="49"/>
                          </a:lnTo>
                          <a:lnTo>
                            <a:pt x="401" y="14"/>
                          </a:lnTo>
                          <a:lnTo>
                            <a:pt x="384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7" name="Freeform 71"/>
                    <p:cNvSpPr>
                      <a:spLocks/>
                    </p:cNvSpPr>
                    <p:nvPr/>
                  </p:nvSpPr>
                  <p:spPr bwMode="auto">
                    <a:xfrm>
                      <a:off x="6753" y="1457"/>
                      <a:ext cx="67" cy="29"/>
                    </a:xfrm>
                    <a:custGeom>
                      <a:avLst/>
                      <a:gdLst>
                        <a:gd name="T0" fmla="*/ 82 w 135"/>
                        <a:gd name="T1" fmla="*/ 4 h 59"/>
                        <a:gd name="T2" fmla="*/ 0 w 135"/>
                        <a:gd name="T3" fmla="*/ 59 h 59"/>
                        <a:gd name="T4" fmla="*/ 90 w 135"/>
                        <a:gd name="T5" fmla="*/ 41 h 59"/>
                        <a:gd name="T6" fmla="*/ 135 w 135"/>
                        <a:gd name="T7" fmla="*/ 43 h 59"/>
                        <a:gd name="T8" fmla="*/ 129 w 135"/>
                        <a:gd name="T9" fmla="*/ 37 h 59"/>
                        <a:gd name="T10" fmla="*/ 125 w 135"/>
                        <a:gd name="T11" fmla="*/ 0 h 59"/>
                        <a:gd name="T12" fmla="*/ 82 w 135"/>
                        <a:gd name="T13" fmla="*/ 4 h 5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135" h="59">
                          <a:moveTo>
                            <a:pt x="82" y="4"/>
                          </a:moveTo>
                          <a:lnTo>
                            <a:pt x="0" y="59"/>
                          </a:lnTo>
                          <a:lnTo>
                            <a:pt x="90" y="41"/>
                          </a:lnTo>
                          <a:lnTo>
                            <a:pt x="135" y="43"/>
                          </a:lnTo>
                          <a:lnTo>
                            <a:pt x="129" y="37"/>
                          </a:lnTo>
                          <a:lnTo>
                            <a:pt x="125" y="0"/>
                          </a:lnTo>
                          <a:lnTo>
                            <a:pt x="82" y="4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</p:grpSp>
            </p:grpSp>
            <p:sp>
              <p:nvSpPr>
                <p:cNvPr id="54" name="Freeform 74"/>
                <p:cNvSpPr>
                  <a:spLocks/>
                </p:cNvSpPr>
                <p:nvPr/>
              </p:nvSpPr>
              <p:spPr bwMode="auto">
                <a:xfrm>
                  <a:off x="6624" y="1471"/>
                  <a:ext cx="342" cy="314"/>
                </a:xfrm>
                <a:custGeom>
                  <a:avLst/>
                  <a:gdLst>
                    <a:gd name="T0" fmla="*/ 142 w 685"/>
                    <a:gd name="T1" fmla="*/ 85 h 628"/>
                    <a:gd name="T2" fmla="*/ 207 w 685"/>
                    <a:gd name="T3" fmla="*/ 47 h 628"/>
                    <a:gd name="T4" fmla="*/ 301 w 685"/>
                    <a:gd name="T5" fmla="*/ 8 h 628"/>
                    <a:gd name="T6" fmla="*/ 379 w 685"/>
                    <a:gd name="T7" fmla="*/ 0 h 628"/>
                    <a:gd name="T8" fmla="*/ 458 w 685"/>
                    <a:gd name="T9" fmla="*/ 12 h 628"/>
                    <a:gd name="T10" fmla="*/ 524 w 685"/>
                    <a:gd name="T11" fmla="*/ 42 h 628"/>
                    <a:gd name="T12" fmla="*/ 595 w 685"/>
                    <a:gd name="T13" fmla="*/ 81 h 628"/>
                    <a:gd name="T14" fmla="*/ 642 w 685"/>
                    <a:gd name="T15" fmla="*/ 128 h 628"/>
                    <a:gd name="T16" fmla="*/ 667 w 685"/>
                    <a:gd name="T17" fmla="*/ 195 h 628"/>
                    <a:gd name="T18" fmla="*/ 682 w 685"/>
                    <a:gd name="T19" fmla="*/ 263 h 628"/>
                    <a:gd name="T20" fmla="*/ 685 w 685"/>
                    <a:gd name="T21" fmla="*/ 337 h 628"/>
                    <a:gd name="T22" fmla="*/ 661 w 685"/>
                    <a:gd name="T23" fmla="*/ 422 h 628"/>
                    <a:gd name="T24" fmla="*/ 611 w 685"/>
                    <a:gd name="T25" fmla="*/ 492 h 628"/>
                    <a:gd name="T26" fmla="*/ 544 w 685"/>
                    <a:gd name="T27" fmla="*/ 551 h 628"/>
                    <a:gd name="T28" fmla="*/ 477 w 685"/>
                    <a:gd name="T29" fmla="*/ 594 h 628"/>
                    <a:gd name="T30" fmla="*/ 360 w 685"/>
                    <a:gd name="T31" fmla="*/ 628 h 628"/>
                    <a:gd name="T32" fmla="*/ 250 w 685"/>
                    <a:gd name="T33" fmla="*/ 622 h 628"/>
                    <a:gd name="T34" fmla="*/ 165 w 685"/>
                    <a:gd name="T35" fmla="*/ 598 h 628"/>
                    <a:gd name="T36" fmla="*/ 107 w 685"/>
                    <a:gd name="T37" fmla="*/ 567 h 628"/>
                    <a:gd name="T38" fmla="*/ 66 w 685"/>
                    <a:gd name="T39" fmla="*/ 517 h 628"/>
                    <a:gd name="T40" fmla="*/ 28 w 685"/>
                    <a:gd name="T41" fmla="*/ 449 h 628"/>
                    <a:gd name="T42" fmla="*/ 5 w 685"/>
                    <a:gd name="T43" fmla="*/ 384 h 628"/>
                    <a:gd name="T44" fmla="*/ 0 w 685"/>
                    <a:gd name="T45" fmla="*/ 306 h 628"/>
                    <a:gd name="T46" fmla="*/ 11 w 685"/>
                    <a:gd name="T47" fmla="*/ 231 h 628"/>
                    <a:gd name="T48" fmla="*/ 47 w 685"/>
                    <a:gd name="T49" fmla="*/ 168 h 628"/>
                    <a:gd name="T50" fmla="*/ 109 w 685"/>
                    <a:gd name="T51" fmla="*/ 106 h 628"/>
                    <a:gd name="T52" fmla="*/ 142 w 685"/>
                    <a:gd name="T53" fmla="*/ 85 h 6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685" h="628">
                      <a:moveTo>
                        <a:pt x="142" y="85"/>
                      </a:moveTo>
                      <a:lnTo>
                        <a:pt x="207" y="47"/>
                      </a:lnTo>
                      <a:lnTo>
                        <a:pt x="301" y="8"/>
                      </a:lnTo>
                      <a:lnTo>
                        <a:pt x="379" y="0"/>
                      </a:lnTo>
                      <a:lnTo>
                        <a:pt x="458" y="12"/>
                      </a:lnTo>
                      <a:lnTo>
                        <a:pt x="524" y="42"/>
                      </a:lnTo>
                      <a:lnTo>
                        <a:pt x="595" y="81"/>
                      </a:lnTo>
                      <a:lnTo>
                        <a:pt x="642" y="128"/>
                      </a:lnTo>
                      <a:lnTo>
                        <a:pt x="667" y="195"/>
                      </a:lnTo>
                      <a:lnTo>
                        <a:pt x="682" y="263"/>
                      </a:lnTo>
                      <a:lnTo>
                        <a:pt x="685" y="337"/>
                      </a:lnTo>
                      <a:lnTo>
                        <a:pt x="661" y="422"/>
                      </a:lnTo>
                      <a:lnTo>
                        <a:pt x="611" y="492"/>
                      </a:lnTo>
                      <a:lnTo>
                        <a:pt x="544" y="551"/>
                      </a:lnTo>
                      <a:lnTo>
                        <a:pt x="477" y="594"/>
                      </a:lnTo>
                      <a:lnTo>
                        <a:pt x="360" y="628"/>
                      </a:lnTo>
                      <a:lnTo>
                        <a:pt x="250" y="622"/>
                      </a:lnTo>
                      <a:lnTo>
                        <a:pt x="165" y="598"/>
                      </a:lnTo>
                      <a:lnTo>
                        <a:pt x="107" y="567"/>
                      </a:lnTo>
                      <a:lnTo>
                        <a:pt x="66" y="517"/>
                      </a:lnTo>
                      <a:lnTo>
                        <a:pt x="28" y="449"/>
                      </a:lnTo>
                      <a:lnTo>
                        <a:pt x="5" y="384"/>
                      </a:lnTo>
                      <a:lnTo>
                        <a:pt x="0" y="306"/>
                      </a:lnTo>
                      <a:lnTo>
                        <a:pt x="11" y="231"/>
                      </a:lnTo>
                      <a:lnTo>
                        <a:pt x="47" y="168"/>
                      </a:lnTo>
                      <a:lnTo>
                        <a:pt x="109" y="106"/>
                      </a:lnTo>
                      <a:lnTo>
                        <a:pt x="142" y="85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5" name="Freeform 75"/>
                <p:cNvSpPr>
                  <a:spLocks/>
                </p:cNvSpPr>
                <p:nvPr/>
              </p:nvSpPr>
              <p:spPr bwMode="auto">
                <a:xfrm>
                  <a:off x="6694" y="1532"/>
                  <a:ext cx="188" cy="181"/>
                </a:xfrm>
                <a:custGeom>
                  <a:avLst/>
                  <a:gdLst>
                    <a:gd name="T0" fmla="*/ 39 w 376"/>
                    <a:gd name="T1" fmla="*/ 77 h 364"/>
                    <a:gd name="T2" fmla="*/ 82 w 376"/>
                    <a:gd name="T3" fmla="*/ 36 h 364"/>
                    <a:gd name="T4" fmla="*/ 130 w 376"/>
                    <a:gd name="T5" fmla="*/ 11 h 364"/>
                    <a:gd name="T6" fmla="*/ 199 w 376"/>
                    <a:gd name="T7" fmla="*/ 0 h 364"/>
                    <a:gd name="T8" fmla="*/ 278 w 376"/>
                    <a:gd name="T9" fmla="*/ 4 h 364"/>
                    <a:gd name="T10" fmla="*/ 336 w 376"/>
                    <a:gd name="T11" fmla="*/ 36 h 364"/>
                    <a:gd name="T12" fmla="*/ 360 w 376"/>
                    <a:gd name="T13" fmla="*/ 70 h 364"/>
                    <a:gd name="T14" fmla="*/ 376 w 376"/>
                    <a:gd name="T15" fmla="*/ 172 h 364"/>
                    <a:gd name="T16" fmla="*/ 365 w 376"/>
                    <a:gd name="T17" fmla="*/ 247 h 364"/>
                    <a:gd name="T18" fmla="*/ 329 w 376"/>
                    <a:gd name="T19" fmla="*/ 306 h 364"/>
                    <a:gd name="T20" fmla="*/ 278 w 376"/>
                    <a:gd name="T21" fmla="*/ 340 h 364"/>
                    <a:gd name="T22" fmla="*/ 208 w 376"/>
                    <a:gd name="T23" fmla="*/ 364 h 364"/>
                    <a:gd name="T24" fmla="*/ 133 w 376"/>
                    <a:gd name="T25" fmla="*/ 364 h 364"/>
                    <a:gd name="T26" fmla="*/ 66 w 376"/>
                    <a:gd name="T27" fmla="*/ 341 h 364"/>
                    <a:gd name="T28" fmla="*/ 27 w 376"/>
                    <a:gd name="T29" fmla="*/ 305 h 364"/>
                    <a:gd name="T30" fmla="*/ 7 w 376"/>
                    <a:gd name="T31" fmla="*/ 246 h 364"/>
                    <a:gd name="T32" fmla="*/ 0 w 376"/>
                    <a:gd name="T33" fmla="*/ 177 h 364"/>
                    <a:gd name="T34" fmla="*/ 15 w 376"/>
                    <a:gd name="T35" fmla="*/ 113 h 364"/>
                    <a:gd name="T36" fmla="*/ 39 w 376"/>
                    <a:gd name="T37" fmla="*/ 77 h 3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376" h="364">
                      <a:moveTo>
                        <a:pt x="39" y="77"/>
                      </a:moveTo>
                      <a:lnTo>
                        <a:pt x="82" y="36"/>
                      </a:lnTo>
                      <a:lnTo>
                        <a:pt x="130" y="11"/>
                      </a:lnTo>
                      <a:lnTo>
                        <a:pt x="199" y="0"/>
                      </a:lnTo>
                      <a:lnTo>
                        <a:pt x="278" y="4"/>
                      </a:lnTo>
                      <a:lnTo>
                        <a:pt x="336" y="36"/>
                      </a:lnTo>
                      <a:lnTo>
                        <a:pt x="360" y="70"/>
                      </a:lnTo>
                      <a:lnTo>
                        <a:pt x="376" y="172"/>
                      </a:lnTo>
                      <a:lnTo>
                        <a:pt x="365" y="247"/>
                      </a:lnTo>
                      <a:lnTo>
                        <a:pt x="329" y="306"/>
                      </a:lnTo>
                      <a:lnTo>
                        <a:pt x="278" y="340"/>
                      </a:lnTo>
                      <a:lnTo>
                        <a:pt x="208" y="364"/>
                      </a:lnTo>
                      <a:lnTo>
                        <a:pt x="133" y="364"/>
                      </a:lnTo>
                      <a:lnTo>
                        <a:pt x="66" y="341"/>
                      </a:lnTo>
                      <a:lnTo>
                        <a:pt x="27" y="305"/>
                      </a:lnTo>
                      <a:lnTo>
                        <a:pt x="7" y="246"/>
                      </a:lnTo>
                      <a:lnTo>
                        <a:pt x="0" y="177"/>
                      </a:lnTo>
                      <a:lnTo>
                        <a:pt x="15" y="113"/>
                      </a:lnTo>
                      <a:lnTo>
                        <a:pt x="39" y="77"/>
                      </a:lnTo>
                      <a:close/>
                    </a:path>
                  </a:pathLst>
                </a:custGeom>
                <a:solidFill>
                  <a:srgbClr val="FF00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grpSp>
              <p:nvGrpSpPr>
                <p:cNvPr id="56" name="Group 78"/>
                <p:cNvGrpSpPr>
                  <a:grpSpLocks/>
                </p:cNvGrpSpPr>
                <p:nvPr/>
              </p:nvGrpSpPr>
              <p:grpSpPr bwMode="auto">
                <a:xfrm>
                  <a:off x="6689" y="1526"/>
                  <a:ext cx="201" cy="192"/>
                  <a:chOff x="6689" y="1526"/>
                  <a:chExt cx="201" cy="192"/>
                </a:xfrm>
              </p:grpSpPr>
              <p:sp>
                <p:nvSpPr>
                  <p:cNvPr id="62" name="Freeform 76"/>
                  <p:cNvSpPr>
                    <a:spLocks/>
                  </p:cNvSpPr>
                  <p:nvPr/>
                </p:nvSpPr>
                <p:spPr bwMode="auto">
                  <a:xfrm>
                    <a:off x="6706" y="1526"/>
                    <a:ext cx="184" cy="192"/>
                  </a:xfrm>
                  <a:custGeom>
                    <a:avLst/>
                    <a:gdLst>
                      <a:gd name="T0" fmla="*/ 86 w 368"/>
                      <a:gd name="T1" fmla="*/ 22 h 384"/>
                      <a:gd name="T2" fmla="*/ 129 w 368"/>
                      <a:gd name="T3" fmla="*/ 6 h 384"/>
                      <a:gd name="T4" fmla="*/ 184 w 368"/>
                      <a:gd name="T5" fmla="*/ 0 h 384"/>
                      <a:gd name="T6" fmla="*/ 236 w 368"/>
                      <a:gd name="T7" fmla="*/ 2 h 384"/>
                      <a:gd name="T8" fmla="*/ 286 w 368"/>
                      <a:gd name="T9" fmla="*/ 11 h 384"/>
                      <a:gd name="T10" fmla="*/ 319 w 368"/>
                      <a:gd name="T11" fmla="*/ 34 h 384"/>
                      <a:gd name="T12" fmla="*/ 342 w 368"/>
                      <a:gd name="T13" fmla="*/ 61 h 384"/>
                      <a:gd name="T14" fmla="*/ 356 w 368"/>
                      <a:gd name="T15" fmla="*/ 102 h 384"/>
                      <a:gd name="T16" fmla="*/ 366 w 368"/>
                      <a:gd name="T17" fmla="*/ 145 h 384"/>
                      <a:gd name="T18" fmla="*/ 368 w 368"/>
                      <a:gd name="T19" fmla="*/ 194 h 384"/>
                      <a:gd name="T20" fmla="*/ 364 w 368"/>
                      <a:gd name="T21" fmla="*/ 230 h 384"/>
                      <a:gd name="T22" fmla="*/ 353 w 368"/>
                      <a:gd name="T23" fmla="*/ 269 h 384"/>
                      <a:gd name="T24" fmla="*/ 330 w 368"/>
                      <a:gd name="T25" fmla="*/ 301 h 384"/>
                      <a:gd name="T26" fmla="*/ 307 w 368"/>
                      <a:gd name="T27" fmla="*/ 331 h 384"/>
                      <a:gd name="T28" fmla="*/ 278 w 368"/>
                      <a:gd name="T29" fmla="*/ 355 h 384"/>
                      <a:gd name="T30" fmla="*/ 239 w 368"/>
                      <a:gd name="T31" fmla="*/ 372 h 384"/>
                      <a:gd name="T32" fmla="*/ 196 w 368"/>
                      <a:gd name="T33" fmla="*/ 382 h 384"/>
                      <a:gd name="T34" fmla="*/ 141 w 368"/>
                      <a:gd name="T35" fmla="*/ 384 h 384"/>
                      <a:gd name="T36" fmla="*/ 94 w 368"/>
                      <a:gd name="T37" fmla="*/ 380 h 384"/>
                      <a:gd name="T38" fmla="*/ 59 w 368"/>
                      <a:gd name="T39" fmla="*/ 364 h 384"/>
                      <a:gd name="T40" fmla="*/ 20 w 368"/>
                      <a:gd name="T41" fmla="*/ 341 h 384"/>
                      <a:gd name="T42" fmla="*/ 0 w 368"/>
                      <a:gd name="T43" fmla="*/ 313 h 384"/>
                      <a:gd name="T44" fmla="*/ 63 w 368"/>
                      <a:gd name="T45" fmla="*/ 347 h 384"/>
                      <a:gd name="T46" fmla="*/ 129 w 368"/>
                      <a:gd name="T47" fmla="*/ 364 h 384"/>
                      <a:gd name="T48" fmla="*/ 182 w 368"/>
                      <a:gd name="T49" fmla="*/ 360 h 384"/>
                      <a:gd name="T50" fmla="*/ 231 w 368"/>
                      <a:gd name="T51" fmla="*/ 347 h 384"/>
                      <a:gd name="T52" fmla="*/ 270 w 368"/>
                      <a:gd name="T53" fmla="*/ 329 h 384"/>
                      <a:gd name="T54" fmla="*/ 303 w 368"/>
                      <a:gd name="T55" fmla="*/ 298 h 384"/>
                      <a:gd name="T56" fmla="*/ 329 w 368"/>
                      <a:gd name="T57" fmla="*/ 261 h 384"/>
                      <a:gd name="T58" fmla="*/ 338 w 368"/>
                      <a:gd name="T59" fmla="*/ 215 h 384"/>
                      <a:gd name="T60" fmla="*/ 341 w 368"/>
                      <a:gd name="T61" fmla="*/ 164 h 384"/>
                      <a:gd name="T62" fmla="*/ 333 w 368"/>
                      <a:gd name="T63" fmla="*/ 113 h 384"/>
                      <a:gd name="T64" fmla="*/ 319 w 368"/>
                      <a:gd name="T65" fmla="*/ 70 h 384"/>
                      <a:gd name="T66" fmla="*/ 286 w 368"/>
                      <a:gd name="T67" fmla="*/ 41 h 384"/>
                      <a:gd name="T68" fmla="*/ 235 w 368"/>
                      <a:gd name="T69" fmla="*/ 23 h 384"/>
                      <a:gd name="T70" fmla="*/ 184 w 368"/>
                      <a:gd name="T71" fmla="*/ 22 h 384"/>
                      <a:gd name="T72" fmla="*/ 121 w 368"/>
                      <a:gd name="T73" fmla="*/ 27 h 384"/>
                      <a:gd name="T74" fmla="*/ 63 w 368"/>
                      <a:gd name="T75" fmla="*/ 45 h 384"/>
                      <a:gd name="T76" fmla="*/ 86 w 368"/>
                      <a:gd name="T77" fmla="*/ 22 h 3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</a:cxnLst>
                    <a:rect l="0" t="0" r="r" b="b"/>
                    <a:pathLst>
                      <a:path w="368" h="384">
                        <a:moveTo>
                          <a:pt x="86" y="22"/>
                        </a:moveTo>
                        <a:lnTo>
                          <a:pt x="129" y="6"/>
                        </a:lnTo>
                        <a:lnTo>
                          <a:pt x="184" y="0"/>
                        </a:lnTo>
                        <a:lnTo>
                          <a:pt x="236" y="2"/>
                        </a:lnTo>
                        <a:lnTo>
                          <a:pt x="286" y="11"/>
                        </a:lnTo>
                        <a:lnTo>
                          <a:pt x="319" y="34"/>
                        </a:lnTo>
                        <a:lnTo>
                          <a:pt x="342" y="61"/>
                        </a:lnTo>
                        <a:lnTo>
                          <a:pt x="356" y="102"/>
                        </a:lnTo>
                        <a:lnTo>
                          <a:pt x="366" y="145"/>
                        </a:lnTo>
                        <a:lnTo>
                          <a:pt x="368" y="194"/>
                        </a:lnTo>
                        <a:lnTo>
                          <a:pt x="364" y="230"/>
                        </a:lnTo>
                        <a:lnTo>
                          <a:pt x="353" y="269"/>
                        </a:lnTo>
                        <a:lnTo>
                          <a:pt x="330" y="301"/>
                        </a:lnTo>
                        <a:lnTo>
                          <a:pt x="307" y="331"/>
                        </a:lnTo>
                        <a:lnTo>
                          <a:pt x="278" y="355"/>
                        </a:lnTo>
                        <a:lnTo>
                          <a:pt x="239" y="372"/>
                        </a:lnTo>
                        <a:lnTo>
                          <a:pt x="196" y="382"/>
                        </a:lnTo>
                        <a:lnTo>
                          <a:pt x="141" y="384"/>
                        </a:lnTo>
                        <a:lnTo>
                          <a:pt x="94" y="380"/>
                        </a:lnTo>
                        <a:lnTo>
                          <a:pt x="59" y="364"/>
                        </a:lnTo>
                        <a:lnTo>
                          <a:pt x="20" y="341"/>
                        </a:lnTo>
                        <a:lnTo>
                          <a:pt x="0" y="313"/>
                        </a:lnTo>
                        <a:lnTo>
                          <a:pt x="63" y="347"/>
                        </a:lnTo>
                        <a:lnTo>
                          <a:pt x="129" y="364"/>
                        </a:lnTo>
                        <a:lnTo>
                          <a:pt x="182" y="360"/>
                        </a:lnTo>
                        <a:lnTo>
                          <a:pt x="231" y="347"/>
                        </a:lnTo>
                        <a:lnTo>
                          <a:pt x="270" y="329"/>
                        </a:lnTo>
                        <a:lnTo>
                          <a:pt x="303" y="298"/>
                        </a:lnTo>
                        <a:lnTo>
                          <a:pt x="329" y="261"/>
                        </a:lnTo>
                        <a:lnTo>
                          <a:pt x="338" y="215"/>
                        </a:lnTo>
                        <a:lnTo>
                          <a:pt x="341" y="164"/>
                        </a:lnTo>
                        <a:lnTo>
                          <a:pt x="333" y="113"/>
                        </a:lnTo>
                        <a:lnTo>
                          <a:pt x="319" y="70"/>
                        </a:lnTo>
                        <a:lnTo>
                          <a:pt x="286" y="41"/>
                        </a:lnTo>
                        <a:lnTo>
                          <a:pt x="235" y="23"/>
                        </a:lnTo>
                        <a:lnTo>
                          <a:pt x="184" y="22"/>
                        </a:lnTo>
                        <a:lnTo>
                          <a:pt x="121" y="27"/>
                        </a:lnTo>
                        <a:lnTo>
                          <a:pt x="63" y="45"/>
                        </a:lnTo>
                        <a:lnTo>
                          <a:pt x="86" y="2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3" name="Freeform 77"/>
                  <p:cNvSpPr>
                    <a:spLocks/>
                  </p:cNvSpPr>
                  <p:nvPr/>
                </p:nvSpPr>
                <p:spPr bwMode="auto">
                  <a:xfrm>
                    <a:off x="6689" y="1532"/>
                    <a:ext cx="86" cy="174"/>
                  </a:xfrm>
                  <a:custGeom>
                    <a:avLst/>
                    <a:gdLst>
                      <a:gd name="T0" fmla="*/ 171 w 171"/>
                      <a:gd name="T1" fmla="*/ 0 h 349"/>
                      <a:gd name="T2" fmla="*/ 116 w 171"/>
                      <a:gd name="T3" fmla="*/ 11 h 349"/>
                      <a:gd name="T4" fmla="*/ 75 w 171"/>
                      <a:gd name="T5" fmla="*/ 34 h 349"/>
                      <a:gd name="T6" fmla="*/ 39 w 171"/>
                      <a:gd name="T7" fmla="*/ 66 h 349"/>
                      <a:gd name="T8" fmla="*/ 18 w 171"/>
                      <a:gd name="T9" fmla="*/ 102 h 349"/>
                      <a:gd name="T10" fmla="*/ 8 w 171"/>
                      <a:gd name="T11" fmla="*/ 145 h 349"/>
                      <a:gd name="T12" fmla="*/ 0 w 171"/>
                      <a:gd name="T13" fmla="*/ 185 h 349"/>
                      <a:gd name="T14" fmla="*/ 3 w 171"/>
                      <a:gd name="T15" fmla="*/ 223 h 349"/>
                      <a:gd name="T16" fmla="*/ 11 w 171"/>
                      <a:gd name="T17" fmla="*/ 259 h 349"/>
                      <a:gd name="T18" fmla="*/ 18 w 171"/>
                      <a:gd name="T19" fmla="*/ 287 h 349"/>
                      <a:gd name="T20" fmla="*/ 35 w 171"/>
                      <a:gd name="T21" fmla="*/ 317 h 349"/>
                      <a:gd name="T22" fmla="*/ 65 w 171"/>
                      <a:gd name="T23" fmla="*/ 337 h 349"/>
                      <a:gd name="T24" fmla="*/ 106 w 171"/>
                      <a:gd name="T25" fmla="*/ 349 h 349"/>
                      <a:gd name="T26" fmla="*/ 101 w 171"/>
                      <a:gd name="T27" fmla="*/ 349 h 349"/>
                      <a:gd name="T28" fmla="*/ 61 w 171"/>
                      <a:gd name="T29" fmla="*/ 313 h 349"/>
                      <a:gd name="T30" fmla="*/ 38 w 171"/>
                      <a:gd name="T31" fmla="*/ 275 h 349"/>
                      <a:gd name="T32" fmla="*/ 28 w 171"/>
                      <a:gd name="T33" fmla="*/ 230 h 349"/>
                      <a:gd name="T34" fmla="*/ 28 w 171"/>
                      <a:gd name="T35" fmla="*/ 175 h 349"/>
                      <a:gd name="T36" fmla="*/ 35 w 171"/>
                      <a:gd name="T37" fmla="*/ 128 h 349"/>
                      <a:gd name="T38" fmla="*/ 50 w 171"/>
                      <a:gd name="T39" fmla="*/ 93 h 349"/>
                      <a:gd name="T40" fmla="*/ 71 w 171"/>
                      <a:gd name="T41" fmla="*/ 63 h 349"/>
                      <a:gd name="T42" fmla="*/ 101 w 171"/>
                      <a:gd name="T43" fmla="*/ 42 h 349"/>
                      <a:gd name="T44" fmla="*/ 163 w 171"/>
                      <a:gd name="T45" fmla="*/ 4 h 349"/>
                      <a:gd name="T46" fmla="*/ 171 w 171"/>
                      <a:gd name="T47" fmla="*/ 0 h 3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</a:cxnLst>
                    <a:rect l="0" t="0" r="r" b="b"/>
                    <a:pathLst>
                      <a:path w="171" h="349">
                        <a:moveTo>
                          <a:pt x="171" y="0"/>
                        </a:moveTo>
                        <a:lnTo>
                          <a:pt x="116" y="11"/>
                        </a:lnTo>
                        <a:lnTo>
                          <a:pt x="75" y="34"/>
                        </a:lnTo>
                        <a:lnTo>
                          <a:pt x="39" y="66"/>
                        </a:lnTo>
                        <a:lnTo>
                          <a:pt x="18" y="102"/>
                        </a:lnTo>
                        <a:lnTo>
                          <a:pt x="8" y="145"/>
                        </a:lnTo>
                        <a:lnTo>
                          <a:pt x="0" y="185"/>
                        </a:lnTo>
                        <a:lnTo>
                          <a:pt x="3" y="223"/>
                        </a:lnTo>
                        <a:lnTo>
                          <a:pt x="11" y="259"/>
                        </a:lnTo>
                        <a:lnTo>
                          <a:pt x="18" y="287"/>
                        </a:lnTo>
                        <a:lnTo>
                          <a:pt x="35" y="317"/>
                        </a:lnTo>
                        <a:lnTo>
                          <a:pt x="65" y="337"/>
                        </a:lnTo>
                        <a:lnTo>
                          <a:pt x="106" y="349"/>
                        </a:lnTo>
                        <a:lnTo>
                          <a:pt x="101" y="349"/>
                        </a:lnTo>
                        <a:lnTo>
                          <a:pt x="61" y="313"/>
                        </a:lnTo>
                        <a:lnTo>
                          <a:pt x="38" y="275"/>
                        </a:lnTo>
                        <a:lnTo>
                          <a:pt x="28" y="230"/>
                        </a:lnTo>
                        <a:lnTo>
                          <a:pt x="28" y="175"/>
                        </a:lnTo>
                        <a:lnTo>
                          <a:pt x="35" y="128"/>
                        </a:lnTo>
                        <a:lnTo>
                          <a:pt x="50" y="93"/>
                        </a:lnTo>
                        <a:lnTo>
                          <a:pt x="71" y="63"/>
                        </a:lnTo>
                        <a:lnTo>
                          <a:pt x="101" y="42"/>
                        </a:lnTo>
                        <a:lnTo>
                          <a:pt x="163" y="4"/>
                        </a:lnTo>
                        <a:lnTo>
                          <a:pt x="17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</p:grpSp>
            <p:sp>
              <p:nvSpPr>
                <p:cNvPr id="57" name="Freeform 79"/>
                <p:cNvSpPr>
                  <a:spLocks/>
                </p:cNvSpPr>
                <p:nvPr/>
              </p:nvSpPr>
              <p:spPr bwMode="auto">
                <a:xfrm>
                  <a:off x="6751" y="1590"/>
                  <a:ext cx="73" cy="67"/>
                </a:xfrm>
                <a:custGeom>
                  <a:avLst/>
                  <a:gdLst>
                    <a:gd name="T0" fmla="*/ 24 w 145"/>
                    <a:gd name="T1" fmla="*/ 15 h 134"/>
                    <a:gd name="T2" fmla="*/ 45 w 145"/>
                    <a:gd name="T3" fmla="*/ 1 h 134"/>
                    <a:gd name="T4" fmla="*/ 82 w 145"/>
                    <a:gd name="T5" fmla="*/ 0 h 134"/>
                    <a:gd name="T6" fmla="*/ 115 w 145"/>
                    <a:gd name="T7" fmla="*/ 9 h 134"/>
                    <a:gd name="T8" fmla="*/ 141 w 145"/>
                    <a:gd name="T9" fmla="*/ 32 h 134"/>
                    <a:gd name="T10" fmla="*/ 145 w 145"/>
                    <a:gd name="T11" fmla="*/ 70 h 134"/>
                    <a:gd name="T12" fmla="*/ 137 w 145"/>
                    <a:gd name="T13" fmla="*/ 103 h 134"/>
                    <a:gd name="T14" fmla="*/ 118 w 145"/>
                    <a:gd name="T15" fmla="*/ 125 h 134"/>
                    <a:gd name="T16" fmla="*/ 82 w 145"/>
                    <a:gd name="T17" fmla="*/ 134 h 134"/>
                    <a:gd name="T18" fmla="*/ 51 w 145"/>
                    <a:gd name="T19" fmla="*/ 134 h 134"/>
                    <a:gd name="T20" fmla="*/ 24 w 145"/>
                    <a:gd name="T21" fmla="*/ 122 h 134"/>
                    <a:gd name="T22" fmla="*/ 5 w 145"/>
                    <a:gd name="T23" fmla="*/ 103 h 134"/>
                    <a:gd name="T24" fmla="*/ 0 w 145"/>
                    <a:gd name="T25" fmla="*/ 78 h 134"/>
                    <a:gd name="T26" fmla="*/ 9 w 145"/>
                    <a:gd name="T27" fmla="*/ 48 h 134"/>
                    <a:gd name="T28" fmla="*/ 17 w 145"/>
                    <a:gd name="T29" fmla="*/ 27 h 134"/>
                    <a:gd name="T30" fmla="*/ 24 w 145"/>
                    <a:gd name="T31" fmla="*/ 15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45" h="134">
                      <a:moveTo>
                        <a:pt x="24" y="15"/>
                      </a:moveTo>
                      <a:lnTo>
                        <a:pt x="45" y="1"/>
                      </a:lnTo>
                      <a:lnTo>
                        <a:pt x="82" y="0"/>
                      </a:lnTo>
                      <a:lnTo>
                        <a:pt x="115" y="9"/>
                      </a:lnTo>
                      <a:lnTo>
                        <a:pt x="141" y="32"/>
                      </a:lnTo>
                      <a:lnTo>
                        <a:pt x="145" y="70"/>
                      </a:lnTo>
                      <a:lnTo>
                        <a:pt x="137" y="103"/>
                      </a:lnTo>
                      <a:lnTo>
                        <a:pt x="118" y="125"/>
                      </a:lnTo>
                      <a:lnTo>
                        <a:pt x="82" y="134"/>
                      </a:lnTo>
                      <a:lnTo>
                        <a:pt x="51" y="134"/>
                      </a:lnTo>
                      <a:lnTo>
                        <a:pt x="24" y="122"/>
                      </a:lnTo>
                      <a:lnTo>
                        <a:pt x="5" y="103"/>
                      </a:lnTo>
                      <a:lnTo>
                        <a:pt x="0" y="78"/>
                      </a:lnTo>
                      <a:lnTo>
                        <a:pt x="9" y="48"/>
                      </a:lnTo>
                      <a:lnTo>
                        <a:pt x="17" y="27"/>
                      </a:lnTo>
                      <a:lnTo>
                        <a:pt x="24" y="15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grpSp>
              <p:nvGrpSpPr>
                <p:cNvPr id="58" name="Group 82"/>
                <p:cNvGrpSpPr>
                  <a:grpSpLocks/>
                </p:cNvGrpSpPr>
                <p:nvPr/>
              </p:nvGrpSpPr>
              <p:grpSpPr bwMode="auto">
                <a:xfrm>
                  <a:off x="6746" y="1585"/>
                  <a:ext cx="83" cy="78"/>
                  <a:chOff x="6746" y="1585"/>
                  <a:chExt cx="83" cy="78"/>
                </a:xfrm>
              </p:grpSpPr>
              <p:sp>
                <p:nvSpPr>
                  <p:cNvPr id="60" name="Freeform 80"/>
                  <p:cNvSpPr>
                    <a:spLocks/>
                  </p:cNvSpPr>
                  <p:nvPr/>
                </p:nvSpPr>
                <p:spPr bwMode="auto">
                  <a:xfrm>
                    <a:off x="6752" y="1587"/>
                    <a:ext cx="77" cy="76"/>
                  </a:xfrm>
                  <a:custGeom>
                    <a:avLst/>
                    <a:gdLst>
                      <a:gd name="T0" fmla="*/ 75 w 156"/>
                      <a:gd name="T1" fmla="*/ 0 h 153"/>
                      <a:gd name="T2" fmla="*/ 110 w 156"/>
                      <a:gd name="T3" fmla="*/ 3 h 153"/>
                      <a:gd name="T4" fmla="*/ 138 w 156"/>
                      <a:gd name="T5" fmla="*/ 16 h 153"/>
                      <a:gd name="T6" fmla="*/ 149 w 156"/>
                      <a:gd name="T7" fmla="*/ 35 h 153"/>
                      <a:gd name="T8" fmla="*/ 156 w 156"/>
                      <a:gd name="T9" fmla="*/ 65 h 153"/>
                      <a:gd name="T10" fmla="*/ 152 w 156"/>
                      <a:gd name="T11" fmla="*/ 94 h 153"/>
                      <a:gd name="T12" fmla="*/ 144 w 156"/>
                      <a:gd name="T13" fmla="*/ 118 h 153"/>
                      <a:gd name="T14" fmla="*/ 128 w 156"/>
                      <a:gd name="T15" fmla="*/ 137 h 153"/>
                      <a:gd name="T16" fmla="*/ 102 w 156"/>
                      <a:gd name="T17" fmla="*/ 149 h 153"/>
                      <a:gd name="T18" fmla="*/ 66 w 156"/>
                      <a:gd name="T19" fmla="*/ 153 h 153"/>
                      <a:gd name="T20" fmla="*/ 38 w 156"/>
                      <a:gd name="T21" fmla="*/ 148 h 153"/>
                      <a:gd name="T22" fmla="*/ 15 w 156"/>
                      <a:gd name="T23" fmla="*/ 137 h 153"/>
                      <a:gd name="T24" fmla="*/ 0 w 156"/>
                      <a:gd name="T25" fmla="*/ 122 h 153"/>
                      <a:gd name="T26" fmla="*/ 3 w 156"/>
                      <a:gd name="T27" fmla="*/ 81 h 153"/>
                      <a:gd name="T28" fmla="*/ 19 w 156"/>
                      <a:gd name="T29" fmla="*/ 110 h 153"/>
                      <a:gd name="T30" fmla="*/ 47 w 156"/>
                      <a:gd name="T31" fmla="*/ 128 h 153"/>
                      <a:gd name="T32" fmla="*/ 77 w 156"/>
                      <a:gd name="T33" fmla="*/ 132 h 153"/>
                      <a:gd name="T34" fmla="*/ 101 w 156"/>
                      <a:gd name="T35" fmla="*/ 126 h 153"/>
                      <a:gd name="T36" fmla="*/ 124 w 156"/>
                      <a:gd name="T37" fmla="*/ 113 h 153"/>
                      <a:gd name="T38" fmla="*/ 134 w 156"/>
                      <a:gd name="T39" fmla="*/ 89 h 153"/>
                      <a:gd name="T40" fmla="*/ 134 w 156"/>
                      <a:gd name="T41" fmla="*/ 62 h 153"/>
                      <a:gd name="T42" fmla="*/ 122 w 156"/>
                      <a:gd name="T43" fmla="*/ 38 h 153"/>
                      <a:gd name="T44" fmla="*/ 101 w 156"/>
                      <a:gd name="T45" fmla="*/ 20 h 153"/>
                      <a:gd name="T46" fmla="*/ 81 w 156"/>
                      <a:gd name="T47" fmla="*/ 15 h 153"/>
                      <a:gd name="T48" fmla="*/ 54 w 156"/>
                      <a:gd name="T49" fmla="*/ 4 h 153"/>
                      <a:gd name="T50" fmla="*/ 75 w 156"/>
                      <a:gd name="T51" fmla="*/ 0 h 1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</a:cxnLst>
                    <a:rect l="0" t="0" r="r" b="b"/>
                    <a:pathLst>
                      <a:path w="156" h="153">
                        <a:moveTo>
                          <a:pt x="75" y="0"/>
                        </a:moveTo>
                        <a:lnTo>
                          <a:pt x="110" y="3"/>
                        </a:lnTo>
                        <a:lnTo>
                          <a:pt x="138" y="16"/>
                        </a:lnTo>
                        <a:lnTo>
                          <a:pt x="149" y="35"/>
                        </a:lnTo>
                        <a:lnTo>
                          <a:pt x="156" y="65"/>
                        </a:lnTo>
                        <a:lnTo>
                          <a:pt x="152" y="94"/>
                        </a:lnTo>
                        <a:lnTo>
                          <a:pt x="144" y="118"/>
                        </a:lnTo>
                        <a:lnTo>
                          <a:pt x="128" y="137"/>
                        </a:lnTo>
                        <a:lnTo>
                          <a:pt x="102" y="149"/>
                        </a:lnTo>
                        <a:lnTo>
                          <a:pt x="66" y="153"/>
                        </a:lnTo>
                        <a:lnTo>
                          <a:pt x="38" y="148"/>
                        </a:lnTo>
                        <a:lnTo>
                          <a:pt x="15" y="137"/>
                        </a:lnTo>
                        <a:lnTo>
                          <a:pt x="0" y="122"/>
                        </a:lnTo>
                        <a:lnTo>
                          <a:pt x="3" y="81"/>
                        </a:lnTo>
                        <a:lnTo>
                          <a:pt x="19" y="110"/>
                        </a:lnTo>
                        <a:lnTo>
                          <a:pt x="47" y="128"/>
                        </a:lnTo>
                        <a:lnTo>
                          <a:pt x="77" y="132"/>
                        </a:lnTo>
                        <a:lnTo>
                          <a:pt x="101" y="126"/>
                        </a:lnTo>
                        <a:lnTo>
                          <a:pt x="124" y="113"/>
                        </a:lnTo>
                        <a:lnTo>
                          <a:pt x="134" y="89"/>
                        </a:lnTo>
                        <a:lnTo>
                          <a:pt x="134" y="62"/>
                        </a:lnTo>
                        <a:lnTo>
                          <a:pt x="122" y="38"/>
                        </a:lnTo>
                        <a:lnTo>
                          <a:pt x="101" y="20"/>
                        </a:lnTo>
                        <a:lnTo>
                          <a:pt x="81" y="15"/>
                        </a:lnTo>
                        <a:lnTo>
                          <a:pt x="54" y="4"/>
                        </a:lnTo>
                        <a:lnTo>
                          <a:pt x="75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1" name="Freeform 81"/>
                  <p:cNvSpPr>
                    <a:spLocks/>
                  </p:cNvSpPr>
                  <p:nvPr/>
                </p:nvSpPr>
                <p:spPr bwMode="auto">
                  <a:xfrm>
                    <a:off x="6746" y="1585"/>
                    <a:ext cx="72" cy="71"/>
                  </a:xfrm>
                  <a:custGeom>
                    <a:avLst/>
                    <a:gdLst>
                      <a:gd name="T0" fmla="*/ 120 w 143"/>
                      <a:gd name="T1" fmla="*/ 11 h 144"/>
                      <a:gd name="T2" fmla="*/ 100 w 143"/>
                      <a:gd name="T3" fmla="*/ 0 h 144"/>
                      <a:gd name="T4" fmla="*/ 69 w 143"/>
                      <a:gd name="T5" fmla="*/ 0 h 144"/>
                      <a:gd name="T6" fmla="*/ 49 w 143"/>
                      <a:gd name="T7" fmla="*/ 4 h 144"/>
                      <a:gd name="T8" fmla="*/ 26 w 143"/>
                      <a:gd name="T9" fmla="*/ 20 h 144"/>
                      <a:gd name="T10" fmla="*/ 14 w 143"/>
                      <a:gd name="T11" fmla="*/ 39 h 144"/>
                      <a:gd name="T12" fmla="*/ 4 w 143"/>
                      <a:gd name="T13" fmla="*/ 66 h 144"/>
                      <a:gd name="T14" fmla="*/ 0 w 143"/>
                      <a:gd name="T15" fmla="*/ 89 h 144"/>
                      <a:gd name="T16" fmla="*/ 4 w 143"/>
                      <a:gd name="T17" fmla="*/ 114 h 144"/>
                      <a:gd name="T18" fmla="*/ 18 w 143"/>
                      <a:gd name="T19" fmla="*/ 128 h 144"/>
                      <a:gd name="T20" fmla="*/ 51 w 143"/>
                      <a:gd name="T21" fmla="*/ 144 h 144"/>
                      <a:gd name="T22" fmla="*/ 31 w 143"/>
                      <a:gd name="T23" fmla="*/ 114 h 144"/>
                      <a:gd name="T24" fmla="*/ 26 w 143"/>
                      <a:gd name="T25" fmla="*/ 81 h 144"/>
                      <a:gd name="T26" fmla="*/ 31 w 143"/>
                      <a:gd name="T27" fmla="*/ 54 h 144"/>
                      <a:gd name="T28" fmla="*/ 41 w 143"/>
                      <a:gd name="T29" fmla="*/ 36 h 144"/>
                      <a:gd name="T30" fmla="*/ 61 w 143"/>
                      <a:gd name="T31" fmla="*/ 22 h 144"/>
                      <a:gd name="T32" fmla="*/ 78 w 143"/>
                      <a:gd name="T33" fmla="*/ 19 h 144"/>
                      <a:gd name="T34" fmla="*/ 109 w 143"/>
                      <a:gd name="T35" fmla="*/ 24 h 144"/>
                      <a:gd name="T36" fmla="*/ 143 w 143"/>
                      <a:gd name="T37" fmla="*/ 39 h 144"/>
                      <a:gd name="T38" fmla="*/ 120 w 143"/>
                      <a:gd name="T39" fmla="*/ 11 h 1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143" h="144">
                        <a:moveTo>
                          <a:pt x="120" y="11"/>
                        </a:moveTo>
                        <a:lnTo>
                          <a:pt x="100" y="0"/>
                        </a:lnTo>
                        <a:lnTo>
                          <a:pt x="69" y="0"/>
                        </a:lnTo>
                        <a:lnTo>
                          <a:pt x="49" y="4"/>
                        </a:lnTo>
                        <a:lnTo>
                          <a:pt x="26" y="20"/>
                        </a:lnTo>
                        <a:lnTo>
                          <a:pt x="14" y="39"/>
                        </a:lnTo>
                        <a:lnTo>
                          <a:pt x="4" y="66"/>
                        </a:lnTo>
                        <a:lnTo>
                          <a:pt x="0" y="89"/>
                        </a:lnTo>
                        <a:lnTo>
                          <a:pt x="4" y="114"/>
                        </a:lnTo>
                        <a:lnTo>
                          <a:pt x="18" y="128"/>
                        </a:lnTo>
                        <a:lnTo>
                          <a:pt x="51" y="144"/>
                        </a:lnTo>
                        <a:lnTo>
                          <a:pt x="31" y="114"/>
                        </a:lnTo>
                        <a:lnTo>
                          <a:pt x="26" y="81"/>
                        </a:lnTo>
                        <a:lnTo>
                          <a:pt x="31" y="54"/>
                        </a:lnTo>
                        <a:lnTo>
                          <a:pt x="41" y="36"/>
                        </a:lnTo>
                        <a:lnTo>
                          <a:pt x="61" y="22"/>
                        </a:lnTo>
                        <a:lnTo>
                          <a:pt x="78" y="19"/>
                        </a:lnTo>
                        <a:lnTo>
                          <a:pt x="109" y="24"/>
                        </a:lnTo>
                        <a:lnTo>
                          <a:pt x="143" y="39"/>
                        </a:lnTo>
                        <a:lnTo>
                          <a:pt x="120" y="1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</p:grpSp>
            <p:sp>
              <p:nvSpPr>
                <p:cNvPr id="59" name="Freeform 83"/>
                <p:cNvSpPr>
                  <a:spLocks/>
                </p:cNvSpPr>
                <p:nvPr/>
              </p:nvSpPr>
              <p:spPr bwMode="auto">
                <a:xfrm>
                  <a:off x="7010" y="1733"/>
                  <a:ext cx="150" cy="426"/>
                </a:xfrm>
                <a:custGeom>
                  <a:avLst/>
                  <a:gdLst>
                    <a:gd name="T0" fmla="*/ 81 w 301"/>
                    <a:gd name="T1" fmla="*/ 0 h 853"/>
                    <a:gd name="T2" fmla="*/ 117 w 301"/>
                    <a:gd name="T3" fmla="*/ 147 h 853"/>
                    <a:gd name="T4" fmla="*/ 145 w 301"/>
                    <a:gd name="T5" fmla="*/ 277 h 853"/>
                    <a:gd name="T6" fmla="*/ 179 w 301"/>
                    <a:gd name="T7" fmla="*/ 415 h 853"/>
                    <a:gd name="T8" fmla="*/ 224 w 301"/>
                    <a:gd name="T9" fmla="*/ 560 h 853"/>
                    <a:gd name="T10" fmla="*/ 271 w 301"/>
                    <a:gd name="T11" fmla="*/ 708 h 853"/>
                    <a:gd name="T12" fmla="*/ 301 w 301"/>
                    <a:gd name="T13" fmla="*/ 799 h 853"/>
                    <a:gd name="T14" fmla="*/ 301 w 301"/>
                    <a:gd name="T15" fmla="*/ 819 h 853"/>
                    <a:gd name="T16" fmla="*/ 282 w 301"/>
                    <a:gd name="T17" fmla="*/ 841 h 853"/>
                    <a:gd name="T18" fmla="*/ 251 w 301"/>
                    <a:gd name="T19" fmla="*/ 853 h 853"/>
                    <a:gd name="T20" fmla="*/ 208 w 301"/>
                    <a:gd name="T21" fmla="*/ 853 h 853"/>
                    <a:gd name="T22" fmla="*/ 183 w 301"/>
                    <a:gd name="T23" fmla="*/ 835 h 853"/>
                    <a:gd name="T24" fmla="*/ 168 w 301"/>
                    <a:gd name="T25" fmla="*/ 799 h 853"/>
                    <a:gd name="T26" fmla="*/ 117 w 301"/>
                    <a:gd name="T27" fmla="*/ 598 h 853"/>
                    <a:gd name="T28" fmla="*/ 77 w 301"/>
                    <a:gd name="T29" fmla="*/ 458 h 853"/>
                    <a:gd name="T30" fmla="*/ 42 w 301"/>
                    <a:gd name="T31" fmla="*/ 313 h 853"/>
                    <a:gd name="T32" fmla="*/ 0 w 301"/>
                    <a:gd name="T33" fmla="*/ 157 h 853"/>
                    <a:gd name="T34" fmla="*/ 20 w 301"/>
                    <a:gd name="T35" fmla="*/ 125 h 853"/>
                    <a:gd name="T36" fmla="*/ 58 w 301"/>
                    <a:gd name="T37" fmla="*/ 286 h 853"/>
                    <a:gd name="T38" fmla="*/ 89 w 301"/>
                    <a:gd name="T39" fmla="*/ 410 h 853"/>
                    <a:gd name="T40" fmla="*/ 130 w 301"/>
                    <a:gd name="T41" fmla="*/ 568 h 853"/>
                    <a:gd name="T42" fmla="*/ 161 w 301"/>
                    <a:gd name="T43" fmla="*/ 690 h 853"/>
                    <a:gd name="T44" fmla="*/ 192 w 301"/>
                    <a:gd name="T45" fmla="*/ 806 h 853"/>
                    <a:gd name="T46" fmla="*/ 212 w 301"/>
                    <a:gd name="T47" fmla="*/ 823 h 853"/>
                    <a:gd name="T48" fmla="*/ 238 w 301"/>
                    <a:gd name="T49" fmla="*/ 833 h 853"/>
                    <a:gd name="T50" fmla="*/ 259 w 301"/>
                    <a:gd name="T51" fmla="*/ 826 h 853"/>
                    <a:gd name="T52" fmla="*/ 279 w 301"/>
                    <a:gd name="T53" fmla="*/ 803 h 853"/>
                    <a:gd name="T54" fmla="*/ 246 w 301"/>
                    <a:gd name="T55" fmla="*/ 708 h 853"/>
                    <a:gd name="T56" fmla="*/ 208 w 301"/>
                    <a:gd name="T57" fmla="*/ 592 h 853"/>
                    <a:gd name="T58" fmla="*/ 171 w 301"/>
                    <a:gd name="T59" fmla="*/ 466 h 853"/>
                    <a:gd name="T60" fmla="*/ 134 w 301"/>
                    <a:gd name="T61" fmla="*/ 324 h 853"/>
                    <a:gd name="T62" fmla="*/ 102 w 301"/>
                    <a:gd name="T63" fmla="*/ 176 h 853"/>
                    <a:gd name="T64" fmla="*/ 63 w 301"/>
                    <a:gd name="T65" fmla="*/ 27 h 853"/>
                    <a:gd name="T66" fmla="*/ 81 w 301"/>
                    <a:gd name="T67" fmla="*/ 0 h 8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301" h="853">
                      <a:moveTo>
                        <a:pt x="81" y="0"/>
                      </a:moveTo>
                      <a:lnTo>
                        <a:pt x="117" y="147"/>
                      </a:lnTo>
                      <a:lnTo>
                        <a:pt x="145" y="277"/>
                      </a:lnTo>
                      <a:lnTo>
                        <a:pt x="179" y="415"/>
                      </a:lnTo>
                      <a:lnTo>
                        <a:pt x="224" y="560"/>
                      </a:lnTo>
                      <a:lnTo>
                        <a:pt x="271" y="708"/>
                      </a:lnTo>
                      <a:lnTo>
                        <a:pt x="301" y="799"/>
                      </a:lnTo>
                      <a:lnTo>
                        <a:pt x="301" y="819"/>
                      </a:lnTo>
                      <a:lnTo>
                        <a:pt x="282" y="841"/>
                      </a:lnTo>
                      <a:lnTo>
                        <a:pt x="251" y="853"/>
                      </a:lnTo>
                      <a:lnTo>
                        <a:pt x="208" y="853"/>
                      </a:lnTo>
                      <a:lnTo>
                        <a:pt x="183" y="835"/>
                      </a:lnTo>
                      <a:lnTo>
                        <a:pt x="168" y="799"/>
                      </a:lnTo>
                      <a:lnTo>
                        <a:pt x="117" y="598"/>
                      </a:lnTo>
                      <a:lnTo>
                        <a:pt x="77" y="458"/>
                      </a:lnTo>
                      <a:lnTo>
                        <a:pt x="42" y="313"/>
                      </a:lnTo>
                      <a:lnTo>
                        <a:pt x="0" y="157"/>
                      </a:lnTo>
                      <a:lnTo>
                        <a:pt x="20" y="125"/>
                      </a:lnTo>
                      <a:lnTo>
                        <a:pt x="58" y="286"/>
                      </a:lnTo>
                      <a:lnTo>
                        <a:pt x="89" y="410"/>
                      </a:lnTo>
                      <a:lnTo>
                        <a:pt x="130" y="568"/>
                      </a:lnTo>
                      <a:lnTo>
                        <a:pt x="161" y="690"/>
                      </a:lnTo>
                      <a:lnTo>
                        <a:pt x="192" y="806"/>
                      </a:lnTo>
                      <a:lnTo>
                        <a:pt x="212" y="823"/>
                      </a:lnTo>
                      <a:lnTo>
                        <a:pt x="238" y="833"/>
                      </a:lnTo>
                      <a:lnTo>
                        <a:pt x="259" y="826"/>
                      </a:lnTo>
                      <a:lnTo>
                        <a:pt x="279" y="803"/>
                      </a:lnTo>
                      <a:lnTo>
                        <a:pt x="246" y="708"/>
                      </a:lnTo>
                      <a:lnTo>
                        <a:pt x="208" y="592"/>
                      </a:lnTo>
                      <a:lnTo>
                        <a:pt x="171" y="466"/>
                      </a:lnTo>
                      <a:lnTo>
                        <a:pt x="134" y="324"/>
                      </a:lnTo>
                      <a:lnTo>
                        <a:pt x="102" y="176"/>
                      </a:lnTo>
                      <a:lnTo>
                        <a:pt x="63" y="27"/>
                      </a:lnTo>
                      <a:lnTo>
                        <a:pt x="8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grpSp>
            <p:nvGrpSpPr>
              <p:cNvPr id="43" name="Group 92"/>
              <p:cNvGrpSpPr>
                <a:grpSpLocks/>
              </p:cNvGrpSpPr>
              <p:nvPr/>
            </p:nvGrpSpPr>
            <p:grpSpPr bwMode="auto">
              <a:xfrm>
                <a:off x="9264646" y="3877470"/>
                <a:ext cx="509588" cy="539750"/>
                <a:chOff x="6527" y="1079"/>
                <a:chExt cx="321" cy="340"/>
              </a:xfrm>
            </p:grpSpPr>
            <p:sp>
              <p:nvSpPr>
                <p:cNvPr id="44" name="Freeform 89"/>
                <p:cNvSpPr>
                  <a:spLocks/>
                </p:cNvSpPr>
                <p:nvPr/>
              </p:nvSpPr>
              <p:spPr bwMode="auto">
                <a:xfrm>
                  <a:off x="6534" y="1084"/>
                  <a:ext cx="115" cy="109"/>
                </a:xfrm>
                <a:custGeom>
                  <a:avLst/>
                  <a:gdLst>
                    <a:gd name="T0" fmla="*/ 196 w 230"/>
                    <a:gd name="T1" fmla="*/ 208 h 217"/>
                    <a:gd name="T2" fmla="*/ 230 w 230"/>
                    <a:gd name="T3" fmla="*/ 147 h 217"/>
                    <a:gd name="T4" fmla="*/ 88 w 230"/>
                    <a:gd name="T5" fmla="*/ 0 h 217"/>
                    <a:gd name="T6" fmla="*/ 58 w 230"/>
                    <a:gd name="T7" fmla="*/ 64 h 217"/>
                    <a:gd name="T8" fmla="*/ 53 w 230"/>
                    <a:gd name="T9" fmla="*/ 62 h 217"/>
                    <a:gd name="T10" fmla="*/ 0 w 230"/>
                    <a:gd name="T11" fmla="*/ 105 h 217"/>
                    <a:gd name="T12" fmla="*/ 113 w 230"/>
                    <a:gd name="T13" fmla="*/ 217 h 217"/>
                    <a:gd name="T14" fmla="*/ 196 w 230"/>
                    <a:gd name="T15" fmla="*/ 208 h 2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30" h="217">
                      <a:moveTo>
                        <a:pt x="196" y="208"/>
                      </a:moveTo>
                      <a:lnTo>
                        <a:pt x="230" y="147"/>
                      </a:lnTo>
                      <a:lnTo>
                        <a:pt x="88" y="0"/>
                      </a:lnTo>
                      <a:lnTo>
                        <a:pt x="58" y="64"/>
                      </a:lnTo>
                      <a:lnTo>
                        <a:pt x="53" y="62"/>
                      </a:lnTo>
                      <a:lnTo>
                        <a:pt x="0" y="105"/>
                      </a:lnTo>
                      <a:lnTo>
                        <a:pt x="113" y="217"/>
                      </a:lnTo>
                      <a:lnTo>
                        <a:pt x="196" y="208"/>
                      </a:lnTo>
                      <a:close/>
                    </a:path>
                  </a:pathLst>
                </a:custGeom>
                <a:solidFill>
                  <a:srgbClr val="99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5" name="Freeform 90"/>
                <p:cNvSpPr>
                  <a:spLocks/>
                </p:cNvSpPr>
                <p:nvPr/>
              </p:nvSpPr>
              <p:spPr bwMode="auto">
                <a:xfrm>
                  <a:off x="6528" y="1082"/>
                  <a:ext cx="54" cy="58"/>
                </a:xfrm>
                <a:custGeom>
                  <a:avLst/>
                  <a:gdLst>
                    <a:gd name="T0" fmla="*/ 97 w 107"/>
                    <a:gd name="T1" fmla="*/ 0 h 118"/>
                    <a:gd name="T2" fmla="*/ 63 w 107"/>
                    <a:gd name="T3" fmla="*/ 56 h 118"/>
                    <a:gd name="T4" fmla="*/ 27 w 107"/>
                    <a:gd name="T5" fmla="*/ 15 h 118"/>
                    <a:gd name="T6" fmla="*/ 14 w 107"/>
                    <a:gd name="T7" fmla="*/ 22 h 118"/>
                    <a:gd name="T8" fmla="*/ 47 w 107"/>
                    <a:gd name="T9" fmla="*/ 69 h 118"/>
                    <a:gd name="T10" fmla="*/ 0 w 107"/>
                    <a:gd name="T11" fmla="*/ 110 h 118"/>
                    <a:gd name="T12" fmla="*/ 21 w 107"/>
                    <a:gd name="T13" fmla="*/ 118 h 118"/>
                    <a:gd name="T14" fmla="*/ 73 w 107"/>
                    <a:gd name="T15" fmla="*/ 72 h 118"/>
                    <a:gd name="T16" fmla="*/ 107 w 107"/>
                    <a:gd name="T17" fmla="*/ 17 h 118"/>
                    <a:gd name="T18" fmla="*/ 97 w 107"/>
                    <a:gd name="T19" fmla="*/ 0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07" h="118">
                      <a:moveTo>
                        <a:pt x="97" y="0"/>
                      </a:moveTo>
                      <a:lnTo>
                        <a:pt x="63" y="56"/>
                      </a:lnTo>
                      <a:lnTo>
                        <a:pt x="27" y="15"/>
                      </a:lnTo>
                      <a:lnTo>
                        <a:pt x="14" y="22"/>
                      </a:lnTo>
                      <a:lnTo>
                        <a:pt x="47" y="69"/>
                      </a:lnTo>
                      <a:lnTo>
                        <a:pt x="0" y="110"/>
                      </a:lnTo>
                      <a:lnTo>
                        <a:pt x="21" y="118"/>
                      </a:lnTo>
                      <a:lnTo>
                        <a:pt x="73" y="72"/>
                      </a:lnTo>
                      <a:lnTo>
                        <a:pt x="107" y="17"/>
                      </a:lnTo>
                      <a:lnTo>
                        <a:pt x="9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6" name="Freeform 91"/>
                <p:cNvSpPr>
                  <a:spLocks/>
                </p:cNvSpPr>
                <p:nvPr/>
              </p:nvSpPr>
              <p:spPr bwMode="auto">
                <a:xfrm>
                  <a:off x="6527" y="1079"/>
                  <a:ext cx="321" cy="340"/>
                </a:xfrm>
                <a:custGeom>
                  <a:avLst/>
                  <a:gdLst>
                    <a:gd name="T0" fmla="*/ 281 w 642"/>
                    <a:gd name="T1" fmla="*/ 274 h 681"/>
                    <a:gd name="T2" fmla="*/ 636 w 642"/>
                    <a:gd name="T3" fmla="*/ 649 h 681"/>
                    <a:gd name="T4" fmla="*/ 642 w 642"/>
                    <a:gd name="T5" fmla="*/ 661 h 681"/>
                    <a:gd name="T6" fmla="*/ 642 w 642"/>
                    <a:gd name="T7" fmla="*/ 672 h 681"/>
                    <a:gd name="T8" fmla="*/ 632 w 642"/>
                    <a:gd name="T9" fmla="*/ 681 h 681"/>
                    <a:gd name="T10" fmla="*/ 616 w 642"/>
                    <a:gd name="T11" fmla="*/ 679 h 681"/>
                    <a:gd name="T12" fmla="*/ 601 w 642"/>
                    <a:gd name="T13" fmla="*/ 672 h 681"/>
                    <a:gd name="T14" fmla="*/ 193 w 642"/>
                    <a:gd name="T15" fmla="*/ 229 h 681"/>
                    <a:gd name="T16" fmla="*/ 129 w 642"/>
                    <a:gd name="T17" fmla="*/ 240 h 681"/>
                    <a:gd name="T18" fmla="*/ 0 w 642"/>
                    <a:gd name="T19" fmla="*/ 112 h 681"/>
                    <a:gd name="T20" fmla="*/ 22 w 642"/>
                    <a:gd name="T21" fmla="*/ 108 h 681"/>
                    <a:gd name="T22" fmla="*/ 129 w 642"/>
                    <a:gd name="T23" fmla="*/ 218 h 681"/>
                    <a:gd name="T24" fmla="*/ 196 w 642"/>
                    <a:gd name="T25" fmla="*/ 209 h 681"/>
                    <a:gd name="T26" fmla="*/ 81 w 642"/>
                    <a:gd name="T27" fmla="*/ 84 h 681"/>
                    <a:gd name="T28" fmla="*/ 209 w 642"/>
                    <a:gd name="T29" fmla="*/ 203 h 681"/>
                    <a:gd name="T30" fmla="*/ 231 w 642"/>
                    <a:gd name="T31" fmla="*/ 157 h 681"/>
                    <a:gd name="T32" fmla="*/ 104 w 642"/>
                    <a:gd name="T33" fmla="*/ 26 h 681"/>
                    <a:gd name="T34" fmla="*/ 103 w 642"/>
                    <a:gd name="T35" fmla="*/ 0 h 681"/>
                    <a:gd name="T36" fmla="*/ 253 w 642"/>
                    <a:gd name="T37" fmla="*/ 155 h 681"/>
                    <a:gd name="T38" fmla="*/ 229 w 642"/>
                    <a:gd name="T39" fmla="*/ 213 h 681"/>
                    <a:gd name="T40" fmla="*/ 281 w 642"/>
                    <a:gd name="T41" fmla="*/ 274 h 6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642" h="681">
                      <a:moveTo>
                        <a:pt x="281" y="274"/>
                      </a:moveTo>
                      <a:lnTo>
                        <a:pt x="636" y="649"/>
                      </a:lnTo>
                      <a:lnTo>
                        <a:pt x="642" y="661"/>
                      </a:lnTo>
                      <a:lnTo>
                        <a:pt x="642" y="672"/>
                      </a:lnTo>
                      <a:lnTo>
                        <a:pt x="632" y="681"/>
                      </a:lnTo>
                      <a:lnTo>
                        <a:pt x="616" y="679"/>
                      </a:lnTo>
                      <a:lnTo>
                        <a:pt x="601" y="672"/>
                      </a:lnTo>
                      <a:lnTo>
                        <a:pt x="193" y="229"/>
                      </a:lnTo>
                      <a:lnTo>
                        <a:pt x="129" y="240"/>
                      </a:lnTo>
                      <a:lnTo>
                        <a:pt x="0" y="112"/>
                      </a:lnTo>
                      <a:lnTo>
                        <a:pt x="22" y="108"/>
                      </a:lnTo>
                      <a:lnTo>
                        <a:pt x="129" y="218"/>
                      </a:lnTo>
                      <a:lnTo>
                        <a:pt x="196" y="209"/>
                      </a:lnTo>
                      <a:lnTo>
                        <a:pt x="81" y="84"/>
                      </a:lnTo>
                      <a:lnTo>
                        <a:pt x="209" y="203"/>
                      </a:lnTo>
                      <a:lnTo>
                        <a:pt x="231" y="157"/>
                      </a:lnTo>
                      <a:lnTo>
                        <a:pt x="104" y="26"/>
                      </a:lnTo>
                      <a:lnTo>
                        <a:pt x="103" y="0"/>
                      </a:lnTo>
                      <a:lnTo>
                        <a:pt x="253" y="155"/>
                      </a:lnTo>
                      <a:lnTo>
                        <a:pt x="229" y="213"/>
                      </a:lnTo>
                      <a:lnTo>
                        <a:pt x="281" y="274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</p:grpSp>
        <p:grpSp>
          <p:nvGrpSpPr>
            <p:cNvPr id="10" name="Group 146"/>
            <p:cNvGrpSpPr>
              <a:grpSpLocks/>
            </p:cNvGrpSpPr>
            <p:nvPr/>
          </p:nvGrpSpPr>
          <p:grpSpPr bwMode="auto">
            <a:xfrm>
              <a:off x="4312752" y="4410711"/>
              <a:ext cx="1323178" cy="1673781"/>
              <a:chOff x="4083" y="2751"/>
              <a:chExt cx="1035" cy="1096"/>
            </a:xfrm>
          </p:grpSpPr>
          <p:grpSp>
            <p:nvGrpSpPr>
              <p:cNvPr id="11" name="Group 137"/>
              <p:cNvGrpSpPr>
                <a:grpSpLocks/>
              </p:cNvGrpSpPr>
              <p:nvPr/>
            </p:nvGrpSpPr>
            <p:grpSpPr bwMode="auto">
              <a:xfrm>
                <a:off x="4221" y="2751"/>
                <a:ext cx="897" cy="1096"/>
                <a:chOff x="4221" y="2751"/>
                <a:chExt cx="897" cy="1096"/>
              </a:xfrm>
            </p:grpSpPr>
            <p:sp>
              <p:nvSpPr>
                <p:cNvPr id="16" name="Freeform 111"/>
                <p:cNvSpPr>
                  <a:spLocks/>
                </p:cNvSpPr>
                <p:nvPr/>
              </p:nvSpPr>
              <p:spPr bwMode="auto">
                <a:xfrm>
                  <a:off x="4932" y="3299"/>
                  <a:ext cx="180" cy="516"/>
                </a:xfrm>
                <a:custGeom>
                  <a:avLst/>
                  <a:gdLst>
                    <a:gd name="T0" fmla="*/ 88 w 359"/>
                    <a:gd name="T1" fmla="*/ 0 h 1033"/>
                    <a:gd name="T2" fmla="*/ 124 w 359"/>
                    <a:gd name="T3" fmla="*/ 155 h 1033"/>
                    <a:gd name="T4" fmla="*/ 162 w 359"/>
                    <a:gd name="T5" fmla="*/ 307 h 1033"/>
                    <a:gd name="T6" fmla="*/ 203 w 359"/>
                    <a:gd name="T7" fmla="*/ 488 h 1033"/>
                    <a:gd name="T8" fmla="*/ 240 w 359"/>
                    <a:gd name="T9" fmla="*/ 620 h 1033"/>
                    <a:gd name="T10" fmla="*/ 359 w 359"/>
                    <a:gd name="T11" fmla="*/ 988 h 1033"/>
                    <a:gd name="T12" fmla="*/ 333 w 359"/>
                    <a:gd name="T13" fmla="*/ 1019 h 1033"/>
                    <a:gd name="T14" fmla="*/ 304 w 359"/>
                    <a:gd name="T15" fmla="*/ 1033 h 1033"/>
                    <a:gd name="T16" fmla="*/ 270 w 359"/>
                    <a:gd name="T17" fmla="*/ 1033 h 1033"/>
                    <a:gd name="T18" fmla="*/ 227 w 359"/>
                    <a:gd name="T19" fmla="*/ 1002 h 1033"/>
                    <a:gd name="T20" fmla="*/ 212 w 359"/>
                    <a:gd name="T21" fmla="*/ 965 h 1033"/>
                    <a:gd name="T22" fmla="*/ 113 w 359"/>
                    <a:gd name="T23" fmla="*/ 566 h 1033"/>
                    <a:gd name="T24" fmla="*/ 36 w 359"/>
                    <a:gd name="T25" fmla="*/ 273 h 1033"/>
                    <a:gd name="T26" fmla="*/ 0 w 359"/>
                    <a:gd name="T27" fmla="*/ 152 h 1033"/>
                    <a:gd name="T28" fmla="*/ 2 w 359"/>
                    <a:gd name="T29" fmla="*/ 160 h 1033"/>
                    <a:gd name="T30" fmla="*/ 51 w 359"/>
                    <a:gd name="T31" fmla="*/ 69 h 1033"/>
                    <a:gd name="T32" fmla="*/ 88 w 359"/>
                    <a:gd name="T33" fmla="*/ 0 h 10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59" h="1033">
                      <a:moveTo>
                        <a:pt x="88" y="0"/>
                      </a:moveTo>
                      <a:lnTo>
                        <a:pt x="124" y="155"/>
                      </a:lnTo>
                      <a:lnTo>
                        <a:pt x="162" y="307"/>
                      </a:lnTo>
                      <a:lnTo>
                        <a:pt x="203" y="488"/>
                      </a:lnTo>
                      <a:lnTo>
                        <a:pt x="240" y="620"/>
                      </a:lnTo>
                      <a:lnTo>
                        <a:pt x="359" y="988"/>
                      </a:lnTo>
                      <a:lnTo>
                        <a:pt x="333" y="1019"/>
                      </a:lnTo>
                      <a:lnTo>
                        <a:pt x="304" y="1033"/>
                      </a:lnTo>
                      <a:lnTo>
                        <a:pt x="270" y="1033"/>
                      </a:lnTo>
                      <a:lnTo>
                        <a:pt x="227" y="1002"/>
                      </a:lnTo>
                      <a:lnTo>
                        <a:pt x="212" y="965"/>
                      </a:lnTo>
                      <a:lnTo>
                        <a:pt x="113" y="566"/>
                      </a:lnTo>
                      <a:lnTo>
                        <a:pt x="36" y="273"/>
                      </a:lnTo>
                      <a:lnTo>
                        <a:pt x="0" y="152"/>
                      </a:lnTo>
                      <a:lnTo>
                        <a:pt x="2" y="160"/>
                      </a:lnTo>
                      <a:lnTo>
                        <a:pt x="51" y="69"/>
                      </a:lnTo>
                      <a:lnTo>
                        <a:pt x="88" y="0"/>
                      </a:lnTo>
                      <a:close/>
                    </a:path>
                  </a:pathLst>
                </a:custGeom>
                <a:solidFill>
                  <a:srgbClr val="CC99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" name="Freeform 112"/>
                <p:cNvSpPr>
                  <a:spLocks/>
                </p:cNvSpPr>
                <p:nvPr/>
              </p:nvSpPr>
              <p:spPr bwMode="auto">
                <a:xfrm>
                  <a:off x="4225" y="3492"/>
                  <a:ext cx="627" cy="348"/>
                </a:xfrm>
                <a:custGeom>
                  <a:avLst/>
                  <a:gdLst>
                    <a:gd name="T0" fmla="*/ 306 w 1255"/>
                    <a:gd name="T1" fmla="*/ 39 h 695"/>
                    <a:gd name="T2" fmla="*/ 95 w 1255"/>
                    <a:gd name="T3" fmla="*/ 0 h 695"/>
                    <a:gd name="T4" fmla="*/ 89 w 1255"/>
                    <a:gd name="T5" fmla="*/ 5 h 695"/>
                    <a:gd name="T6" fmla="*/ 79 w 1255"/>
                    <a:gd name="T7" fmla="*/ 33 h 695"/>
                    <a:gd name="T8" fmla="*/ 74 w 1255"/>
                    <a:gd name="T9" fmla="*/ 39 h 695"/>
                    <a:gd name="T10" fmla="*/ 74 w 1255"/>
                    <a:gd name="T11" fmla="*/ 96 h 695"/>
                    <a:gd name="T12" fmla="*/ 183 w 1255"/>
                    <a:gd name="T13" fmla="*/ 121 h 695"/>
                    <a:gd name="T14" fmla="*/ 25 w 1255"/>
                    <a:gd name="T15" fmla="*/ 450 h 695"/>
                    <a:gd name="T16" fmla="*/ 0 w 1255"/>
                    <a:gd name="T17" fmla="*/ 499 h 695"/>
                    <a:gd name="T18" fmla="*/ 17 w 1255"/>
                    <a:gd name="T19" fmla="*/ 522 h 695"/>
                    <a:gd name="T20" fmla="*/ 10 w 1255"/>
                    <a:gd name="T21" fmla="*/ 522 h 695"/>
                    <a:gd name="T22" fmla="*/ 89 w 1255"/>
                    <a:gd name="T23" fmla="*/ 537 h 695"/>
                    <a:gd name="T24" fmla="*/ 98 w 1255"/>
                    <a:gd name="T25" fmla="*/ 522 h 695"/>
                    <a:gd name="T26" fmla="*/ 147 w 1255"/>
                    <a:gd name="T27" fmla="*/ 382 h 695"/>
                    <a:gd name="T28" fmla="*/ 201 w 1255"/>
                    <a:gd name="T29" fmla="*/ 238 h 695"/>
                    <a:gd name="T30" fmla="*/ 260 w 1255"/>
                    <a:gd name="T31" fmla="*/ 131 h 695"/>
                    <a:gd name="T32" fmla="*/ 477 w 1255"/>
                    <a:gd name="T33" fmla="*/ 160 h 695"/>
                    <a:gd name="T34" fmla="*/ 661 w 1255"/>
                    <a:gd name="T35" fmla="*/ 194 h 695"/>
                    <a:gd name="T36" fmla="*/ 843 w 1255"/>
                    <a:gd name="T37" fmla="*/ 235 h 695"/>
                    <a:gd name="T38" fmla="*/ 975 w 1255"/>
                    <a:gd name="T39" fmla="*/ 269 h 695"/>
                    <a:gd name="T40" fmla="*/ 986 w 1255"/>
                    <a:gd name="T41" fmla="*/ 421 h 695"/>
                    <a:gd name="T42" fmla="*/ 996 w 1255"/>
                    <a:gd name="T43" fmla="*/ 654 h 695"/>
                    <a:gd name="T44" fmla="*/ 1001 w 1255"/>
                    <a:gd name="T45" fmla="*/ 685 h 695"/>
                    <a:gd name="T46" fmla="*/ 1019 w 1255"/>
                    <a:gd name="T47" fmla="*/ 690 h 695"/>
                    <a:gd name="T48" fmla="*/ 1092 w 1255"/>
                    <a:gd name="T49" fmla="*/ 695 h 695"/>
                    <a:gd name="T50" fmla="*/ 1107 w 1255"/>
                    <a:gd name="T51" fmla="*/ 674 h 695"/>
                    <a:gd name="T52" fmla="*/ 1107 w 1255"/>
                    <a:gd name="T53" fmla="*/ 532 h 695"/>
                    <a:gd name="T54" fmla="*/ 1087 w 1255"/>
                    <a:gd name="T55" fmla="*/ 382 h 695"/>
                    <a:gd name="T56" fmla="*/ 1074 w 1255"/>
                    <a:gd name="T57" fmla="*/ 292 h 695"/>
                    <a:gd name="T58" fmla="*/ 1215 w 1255"/>
                    <a:gd name="T59" fmla="*/ 333 h 695"/>
                    <a:gd name="T60" fmla="*/ 1231 w 1255"/>
                    <a:gd name="T61" fmla="*/ 321 h 695"/>
                    <a:gd name="T62" fmla="*/ 1255 w 1255"/>
                    <a:gd name="T63" fmla="*/ 245 h 695"/>
                    <a:gd name="T64" fmla="*/ 1239 w 1255"/>
                    <a:gd name="T65" fmla="*/ 225 h 695"/>
                    <a:gd name="T66" fmla="*/ 999 w 1255"/>
                    <a:gd name="T67" fmla="*/ 171 h 695"/>
                    <a:gd name="T68" fmla="*/ 306 w 1255"/>
                    <a:gd name="T69" fmla="*/ 39 h 6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255" h="695">
                      <a:moveTo>
                        <a:pt x="306" y="39"/>
                      </a:moveTo>
                      <a:lnTo>
                        <a:pt x="95" y="0"/>
                      </a:lnTo>
                      <a:lnTo>
                        <a:pt x="89" y="5"/>
                      </a:lnTo>
                      <a:lnTo>
                        <a:pt x="79" y="33"/>
                      </a:lnTo>
                      <a:lnTo>
                        <a:pt x="74" y="39"/>
                      </a:lnTo>
                      <a:lnTo>
                        <a:pt x="74" y="96"/>
                      </a:lnTo>
                      <a:lnTo>
                        <a:pt x="183" y="121"/>
                      </a:lnTo>
                      <a:lnTo>
                        <a:pt x="25" y="450"/>
                      </a:lnTo>
                      <a:lnTo>
                        <a:pt x="0" y="499"/>
                      </a:lnTo>
                      <a:lnTo>
                        <a:pt x="17" y="522"/>
                      </a:lnTo>
                      <a:lnTo>
                        <a:pt x="10" y="522"/>
                      </a:lnTo>
                      <a:lnTo>
                        <a:pt x="89" y="537"/>
                      </a:lnTo>
                      <a:lnTo>
                        <a:pt x="98" y="522"/>
                      </a:lnTo>
                      <a:lnTo>
                        <a:pt x="147" y="382"/>
                      </a:lnTo>
                      <a:lnTo>
                        <a:pt x="201" y="238"/>
                      </a:lnTo>
                      <a:lnTo>
                        <a:pt x="260" y="131"/>
                      </a:lnTo>
                      <a:lnTo>
                        <a:pt x="477" y="160"/>
                      </a:lnTo>
                      <a:lnTo>
                        <a:pt x="661" y="194"/>
                      </a:lnTo>
                      <a:lnTo>
                        <a:pt x="843" y="235"/>
                      </a:lnTo>
                      <a:lnTo>
                        <a:pt x="975" y="269"/>
                      </a:lnTo>
                      <a:lnTo>
                        <a:pt x="986" y="421"/>
                      </a:lnTo>
                      <a:lnTo>
                        <a:pt x="996" y="654"/>
                      </a:lnTo>
                      <a:lnTo>
                        <a:pt x="1001" y="685"/>
                      </a:lnTo>
                      <a:lnTo>
                        <a:pt x="1019" y="690"/>
                      </a:lnTo>
                      <a:lnTo>
                        <a:pt x="1092" y="695"/>
                      </a:lnTo>
                      <a:lnTo>
                        <a:pt x="1107" y="674"/>
                      </a:lnTo>
                      <a:lnTo>
                        <a:pt x="1107" y="532"/>
                      </a:lnTo>
                      <a:lnTo>
                        <a:pt x="1087" y="382"/>
                      </a:lnTo>
                      <a:lnTo>
                        <a:pt x="1074" y="292"/>
                      </a:lnTo>
                      <a:lnTo>
                        <a:pt x="1215" y="333"/>
                      </a:lnTo>
                      <a:lnTo>
                        <a:pt x="1231" y="321"/>
                      </a:lnTo>
                      <a:lnTo>
                        <a:pt x="1255" y="245"/>
                      </a:lnTo>
                      <a:lnTo>
                        <a:pt x="1239" y="225"/>
                      </a:lnTo>
                      <a:lnTo>
                        <a:pt x="999" y="171"/>
                      </a:lnTo>
                      <a:lnTo>
                        <a:pt x="306" y="39"/>
                      </a:lnTo>
                      <a:close/>
                    </a:path>
                  </a:pathLst>
                </a:custGeom>
                <a:solidFill>
                  <a:srgbClr val="CC99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" name="Freeform 113"/>
                <p:cNvSpPr>
                  <a:spLocks/>
                </p:cNvSpPr>
                <p:nvPr/>
              </p:nvSpPr>
              <p:spPr bwMode="auto">
                <a:xfrm>
                  <a:off x="4296" y="2758"/>
                  <a:ext cx="732" cy="817"/>
                </a:xfrm>
                <a:custGeom>
                  <a:avLst/>
                  <a:gdLst>
                    <a:gd name="T0" fmla="*/ 20 w 1464"/>
                    <a:gd name="T1" fmla="*/ 680 h 1633"/>
                    <a:gd name="T2" fmla="*/ 79 w 1464"/>
                    <a:gd name="T3" fmla="*/ 499 h 1633"/>
                    <a:gd name="T4" fmla="*/ 149 w 1464"/>
                    <a:gd name="T5" fmla="*/ 370 h 1633"/>
                    <a:gd name="T6" fmla="*/ 227 w 1464"/>
                    <a:gd name="T7" fmla="*/ 259 h 1633"/>
                    <a:gd name="T8" fmla="*/ 314 w 1464"/>
                    <a:gd name="T9" fmla="*/ 155 h 1633"/>
                    <a:gd name="T10" fmla="*/ 387 w 1464"/>
                    <a:gd name="T11" fmla="*/ 98 h 1633"/>
                    <a:gd name="T12" fmla="*/ 487 w 1464"/>
                    <a:gd name="T13" fmla="*/ 47 h 1633"/>
                    <a:gd name="T14" fmla="*/ 590 w 1464"/>
                    <a:gd name="T15" fmla="*/ 8 h 1633"/>
                    <a:gd name="T16" fmla="*/ 712 w 1464"/>
                    <a:gd name="T17" fmla="*/ 0 h 1633"/>
                    <a:gd name="T18" fmla="*/ 862 w 1464"/>
                    <a:gd name="T19" fmla="*/ 5 h 1633"/>
                    <a:gd name="T20" fmla="*/ 989 w 1464"/>
                    <a:gd name="T21" fmla="*/ 29 h 1633"/>
                    <a:gd name="T22" fmla="*/ 1087 w 1464"/>
                    <a:gd name="T23" fmla="*/ 72 h 1633"/>
                    <a:gd name="T24" fmla="*/ 1195 w 1464"/>
                    <a:gd name="T25" fmla="*/ 122 h 1633"/>
                    <a:gd name="T26" fmla="*/ 1303 w 1464"/>
                    <a:gd name="T27" fmla="*/ 201 h 1633"/>
                    <a:gd name="T28" fmla="*/ 1376 w 1464"/>
                    <a:gd name="T29" fmla="*/ 279 h 1633"/>
                    <a:gd name="T30" fmla="*/ 1420 w 1464"/>
                    <a:gd name="T31" fmla="*/ 352 h 1633"/>
                    <a:gd name="T32" fmla="*/ 1450 w 1464"/>
                    <a:gd name="T33" fmla="*/ 468 h 1633"/>
                    <a:gd name="T34" fmla="*/ 1464 w 1464"/>
                    <a:gd name="T35" fmla="*/ 558 h 1633"/>
                    <a:gd name="T36" fmla="*/ 1456 w 1464"/>
                    <a:gd name="T37" fmla="*/ 684 h 1633"/>
                    <a:gd name="T38" fmla="*/ 1445 w 1464"/>
                    <a:gd name="T39" fmla="*/ 803 h 1633"/>
                    <a:gd name="T40" fmla="*/ 1425 w 1464"/>
                    <a:gd name="T41" fmla="*/ 901 h 1633"/>
                    <a:gd name="T42" fmla="*/ 1381 w 1464"/>
                    <a:gd name="T43" fmla="*/ 1028 h 1633"/>
                    <a:gd name="T44" fmla="*/ 1329 w 1464"/>
                    <a:gd name="T45" fmla="*/ 1139 h 1633"/>
                    <a:gd name="T46" fmla="*/ 1259 w 1464"/>
                    <a:gd name="T47" fmla="*/ 1274 h 1633"/>
                    <a:gd name="T48" fmla="*/ 1200 w 1464"/>
                    <a:gd name="T49" fmla="*/ 1359 h 1633"/>
                    <a:gd name="T50" fmla="*/ 1126 w 1464"/>
                    <a:gd name="T51" fmla="*/ 1446 h 1633"/>
                    <a:gd name="T52" fmla="*/ 1043 w 1464"/>
                    <a:gd name="T53" fmla="*/ 1526 h 1633"/>
                    <a:gd name="T54" fmla="*/ 942 w 1464"/>
                    <a:gd name="T55" fmla="*/ 1599 h 1633"/>
                    <a:gd name="T56" fmla="*/ 808 w 1464"/>
                    <a:gd name="T57" fmla="*/ 1629 h 1633"/>
                    <a:gd name="T58" fmla="*/ 666 w 1464"/>
                    <a:gd name="T59" fmla="*/ 1633 h 1633"/>
                    <a:gd name="T60" fmla="*/ 555 w 1464"/>
                    <a:gd name="T61" fmla="*/ 1622 h 1633"/>
                    <a:gd name="T62" fmla="*/ 446 w 1464"/>
                    <a:gd name="T63" fmla="*/ 1602 h 1633"/>
                    <a:gd name="T64" fmla="*/ 355 w 1464"/>
                    <a:gd name="T65" fmla="*/ 1583 h 1633"/>
                    <a:gd name="T66" fmla="*/ 257 w 1464"/>
                    <a:gd name="T67" fmla="*/ 1540 h 1633"/>
                    <a:gd name="T68" fmla="*/ 172 w 1464"/>
                    <a:gd name="T69" fmla="*/ 1482 h 1633"/>
                    <a:gd name="T70" fmla="*/ 118 w 1464"/>
                    <a:gd name="T71" fmla="*/ 1411 h 1633"/>
                    <a:gd name="T72" fmla="*/ 74 w 1464"/>
                    <a:gd name="T73" fmla="*/ 1305 h 1633"/>
                    <a:gd name="T74" fmla="*/ 40 w 1464"/>
                    <a:gd name="T75" fmla="*/ 1188 h 1633"/>
                    <a:gd name="T76" fmla="*/ 20 w 1464"/>
                    <a:gd name="T77" fmla="*/ 1033 h 1633"/>
                    <a:gd name="T78" fmla="*/ 2 w 1464"/>
                    <a:gd name="T79" fmla="*/ 909 h 1633"/>
                    <a:gd name="T80" fmla="*/ 0 w 1464"/>
                    <a:gd name="T81" fmla="*/ 806 h 1633"/>
                    <a:gd name="T82" fmla="*/ 10 w 1464"/>
                    <a:gd name="T83" fmla="*/ 729 h 1633"/>
                    <a:gd name="T84" fmla="*/ 20 w 1464"/>
                    <a:gd name="T85" fmla="*/ 680 h 16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1464" h="1633">
                      <a:moveTo>
                        <a:pt x="20" y="680"/>
                      </a:moveTo>
                      <a:lnTo>
                        <a:pt x="79" y="499"/>
                      </a:lnTo>
                      <a:lnTo>
                        <a:pt x="149" y="370"/>
                      </a:lnTo>
                      <a:lnTo>
                        <a:pt x="227" y="259"/>
                      </a:lnTo>
                      <a:lnTo>
                        <a:pt x="314" y="155"/>
                      </a:lnTo>
                      <a:lnTo>
                        <a:pt x="387" y="98"/>
                      </a:lnTo>
                      <a:lnTo>
                        <a:pt x="487" y="47"/>
                      </a:lnTo>
                      <a:lnTo>
                        <a:pt x="590" y="8"/>
                      </a:lnTo>
                      <a:lnTo>
                        <a:pt x="712" y="0"/>
                      </a:lnTo>
                      <a:lnTo>
                        <a:pt x="862" y="5"/>
                      </a:lnTo>
                      <a:lnTo>
                        <a:pt x="989" y="29"/>
                      </a:lnTo>
                      <a:lnTo>
                        <a:pt x="1087" y="72"/>
                      </a:lnTo>
                      <a:lnTo>
                        <a:pt x="1195" y="122"/>
                      </a:lnTo>
                      <a:lnTo>
                        <a:pt x="1303" y="201"/>
                      </a:lnTo>
                      <a:lnTo>
                        <a:pt x="1376" y="279"/>
                      </a:lnTo>
                      <a:lnTo>
                        <a:pt x="1420" y="352"/>
                      </a:lnTo>
                      <a:lnTo>
                        <a:pt x="1450" y="468"/>
                      </a:lnTo>
                      <a:lnTo>
                        <a:pt x="1464" y="558"/>
                      </a:lnTo>
                      <a:lnTo>
                        <a:pt x="1456" y="684"/>
                      </a:lnTo>
                      <a:lnTo>
                        <a:pt x="1445" y="803"/>
                      </a:lnTo>
                      <a:lnTo>
                        <a:pt x="1425" y="901"/>
                      </a:lnTo>
                      <a:lnTo>
                        <a:pt x="1381" y="1028"/>
                      </a:lnTo>
                      <a:lnTo>
                        <a:pt x="1329" y="1139"/>
                      </a:lnTo>
                      <a:lnTo>
                        <a:pt x="1259" y="1274"/>
                      </a:lnTo>
                      <a:lnTo>
                        <a:pt x="1200" y="1359"/>
                      </a:lnTo>
                      <a:lnTo>
                        <a:pt x="1126" y="1446"/>
                      </a:lnTo>
                      <a:lnTo>
                        <a:pt x="1043" y="1526"/>
                      </a:lnTo>
                      <a:lnTo>
                        <a:pt x="942" y="1599"/>
                      </a:lnTo>
                      <a:lnTo>
                        <a:pt x="808" y="1629"/>
                      </a:lnTo>
                      <a:lnTo>
                        <a:pt x="666" y="1633"/>
                      </a:lnTo>
                      <a:lnTo>
                        <a:pt x="555" y="1622"/>
                      </a:lnTo>
                      <a:lnTo>
                        <a:pt x="446" y="1602"/>
                      </a:lnTo>
                      <a:lnTo>
                        <a:pt x="355" y="1583"/>
                      </a:lnTo>
                      <a:lnTo>
                        <a:pt x="257" y="1540"/>
                      </a:lnTo>
                      <a:lnTo>
                        <a:pt x="172" y="1482"/>
                      </a:lnTo>
                      <a:lnTo>
                        <a:pt x="118" y="1411"/>
                      </a:lnTo>
                      <a:lnTo>
                        <a:pt x="74" y="1305"/>
                      </a:lnTo>
                      <a:lnTo>
                        <a:pt x="40" y="1188"/>
                      </a:lnTo>
                      <a:lnTo>
                        <a:pt x="20" y="1033"/>
                      </a:lnTo>
                      <a:lnTo>
                        <a:pt x="2" y="909"/>
                      </a:lnTo>
                      <a:lnTo>
                        <a:pt x="0" y="806"/>
                      </a:lnTo>
                      <a:lnTo>
                        <a:pt x="10" y="729"/>
                      </a:lnTo>
                      <a:lnTo>
                        <a:pt x="20" y="680"/>
                      </a:lnTo>
                      <a:close/>
                    </a:path>
                  </a:pathLst>
                </a:custGeom>
                <a:blipFill dpi="0" rotWithShape="0">
                  <a:blip r:embed="rId3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tile tx="0" ty="0" sx="100000" sy="100000" flip="none" algn="tl"/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9" name="Freeform 114"/>
                <p:cNvSpPr>
                  <a:spLocks/>
                </p:cNvSpPr>
                <p:nvPr/>
              </p:nvSpPr>
              <p:spPr bwMode="auto">
                <a:xfrm>
                  <a:off x="4342" y="2936"/>
                  <a:ext cx="568" cy="510"/>
                </a:xfrm>
                <a:custGeom>
                  <a:avLst/>
                  <a:gdLst>
                    <a:gd name="T0" fmla="*/ 262 w 1136"/>
                    <a:gd name="T1" fmla="*/ 0 h 1020"/>
                    <a:gd name="T2" fmla="*/ 348 w 1136"/>
                    <a:gd name="T3" fmla="*/ 13 h 1020"/>
                    <a:gd name="T4" fmla="*/ 456 w 1136"/>
                    <a:gd name="T5" fmla="*/ 29 h 1020"/>
                    <a:gd name="T6" fmla="*/ 622 w 1136"/>
                    <a:gd name="T7" fmla="*/ 47 h 1020"/>
                    <a:gd name="T8" fmla="*/ 771 w 1136"/>
                    <a:gd name="T9" fmla="*/ 54 h 1020"/>
                    <a:gd name="T10" fmla="*/ 957 w 1136"/>
                    <a:gd name="T11" fmla="*/ 57 h 1020"/>
                    <a:gd name="T12" fmla="*/ 1131 w 1136"/>
                    <a:gd name="T13" fmla="*/ 68 h 1020"/>
                    <a:gd name="T14" fmla="*/ 1136 w 1136"/>
                    <a:gd name="T15" fmla="*/ 91 h 1020"/>
                    <a:gd name="T16" fmla="*/ 1078 w 1136"/>
                    <a:gd name="T17" fmla="*/ 346 h 1020"/>
                    <a:gd name="T18" fmla="*/ 1014 w 1136"/>
                    <a:gd name="T19" fmla="*/ 617 h 1020"/>
                    <a:gd name="T20" fmla="*/ 975 w 1136"/>
                    <a:gd name="T21" fmla="*/ 783 h 1020"/>
                    <a:gd name="T22" fmla="*/ 901 w 1136"/>
                    <a:gd name="T23" fmla="*/ 1020 h 1020"/>
                    <a:gd name="T24" fmla="*/ 505 w 1136"/>
                    <a:gd name="T25" fmla="*/ 961 h 1020"/>
                    <a:gd name="T26" fmla="*/ 284 w 1136"/>
                    <a:gd name="T27" fmla="*/ 937 h 1020"/>
                    <a:gd name="T28" fmla="*/ 61 w 1136"/>
                    <a:gd name="T29" fmla="*/ 928 h 1020"/>
                    <a:gd name="T30" fmla="*/ 20 w 1136"/>
                    <a:gd name="T31" fmla="*/ 928 h 1020"/>
                    <a:gd name="T32" fmla="*/ 0 w 1136"/>
                    <a:gd name="T33" fmla="*/ 919 h 1020"/>
                    <a:gd name="T34" fmla="*/ 103 w 1136"/>
                    <a:gd name="T35" fmla="*/ 445 h 1020"/>
                    <a:gd name="T36" fmla="*/ 177 w 1136"/>
                    <a:gd name="T37" fmla="*/ 160 h 1020"/>
                    <a:gd name="T38" fmla="*/ 262 w 1136"/>
                    <a:gd name="T39" fmla="*/ 0 h 10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136" h="1020">
                      <a:moveTo>
                        <a:pt x="262" y="0"/>
                      </a:moveTo>
                      <a:lnTo>
                        <a:pt x="348" y="13"/>
                      </a:lnTo>
                      <a:lnTo>
                        <a:pt x="456" y="29"/>
                      </a:lnTo>
                      <a:lnTo>
                        <a:pt x="622" y="47"/>
                      </a:lnTo>
                      <a:lnTo>
                        <a:pt x="771" y="54"/>
                      </a:lnTo>
                      <a:lnTo>
                        <a:pt x="957" y="57"/>
                      </a:lnTo>
                      <a:lnTo>
                        <a:pt x="1131" y="68"/>
                      </a:lnTo>
                      <a:lnTo>
                        <a:pt x="1136" y="91"/>
                      </a:lnTo>
                      <a:lnTo>
                        <a:pt x="1078" y="346"/>
                      </a:lnTo>
                      <a:lnTo>
                        <a:pt x="1014" y="617"/>
                      </a:lnTo>
                      <a:lnTo>
                        <a:pt x="975" y="783"/>
                      </a:lnTo>
                      <a:lnTo>
                        <a:pt x="901" y="1020"/>
                      </a:lnTo>
                      <a:lnTo>
                        <a:pt x="505" y="961"/>
                      </a:lnTo>
                      <a:lnTo>
                        <a:pt x="284" y="937"/>
                      </a:lnTo>
                      <a:lnTo>
                        <a:pt x="61" y="928"/>
                      </a:lnTo>
                      <a:lnTo>
                        <a:pt x="20" y="928"/>
                      </a:lnTo>
                      <a:lnTo>
                        <a:pt x="0" y="919"/>
                      </a:lnTo>
                      <a:lnTo>
                        <a:pt x="103" y="445"/>
                      </a:lnTo>
                      <a:lnTo>
                        <a:pt x="177" y="160"/>
                      </a:lnTo>
                      <a:lnTo>
                        <a:pt x="262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grpSp>
              <p:nvGrpSpPr>
                <p:cNvPr id="20" name="Group 118"/>
                <p:cNvGrpSpPr>
                  <a:grpSpLocks/>
                </p:cNvGrpSpPr>
                <p:nvPr/>
              </p:nvGrpSpPr>
              <p:grpSpPr bwMode="auto">
                <a:xfrm>
                  <a:off x="4221" y="3485"/>
                  <a:ext cx="640" cy="362"/>
                  <a:chOff x="4221" y="3485"/>
                  <a:chExt cx="640" cy="362"/>
                </a:xfrm>
              </p:grpSpPr>
              <p:sp>
                <p:nvSpPr>
                  <p:cNvPr id="39" name="Freeform 115"/>
                  <p:cNvSpPr>
                    <a:spLocks/>
                  </p:cNvSpPr>
                  <p:nvPr/>
                </p:nvSpPr>
                <p:spPr bwMode="auto">
                  <a:xfrm>
                    <a:off x="4252" y="3485"/>
                    <a:ext cx="609" cy="178"/>
                  </a:xfrm>
                  <a:custGeom>
                    <a:avLst/>
                    <a:gdLst>
                      <a:gd name="T0" fmla="*/ 243 w 1217"/>
                      <a:gd name="T1" fmla="*/ 33 h 358"/>
                      <a:gd name="T2" fmla="*/ 140 w 1217"/>
                      <a:gd name="T3" fmla="*/ 13 h 358"/>
                      <a:gd name="T4" fmla="*/ 44 w 1217"/>
                      <a:gd name="T5" fmla="*/ 0 h 358"/>
                      <a:gd name="T6" fmla="*/ 18 w 1217"/>
                      <a:gd name="T7" fmla="*/ 5 h 358"/>
                      <a:gd name="T8" fmla="*/ 3 w 1217"/>
                      <a:gd name="T9" fmla="*/ 49 h 358"/>
                      <a:gd name="T10" fmla="*/ 0 w 1217"/>
                      <a:gd name="T11" fmla="*/ 111 h 358"/>
                      <a:gd name="T12" fmla="*/ 13 w 1217"/>
                      <a:gd name="T13" fmla="*/ 131 h 358"/>
                      <a:gd name="T14" fmla="*/ 54 w 1217"/>
                      <a:gd name="T15" fmla="*/ 137 h 358"/>
                      <a:gd name="T16" fmla="*/ 214 w 1217"/>
                      <a:gd name="T17" fmla="*/ 155 h 358"/>
                      <a:gd name="T18" fmla="*/ 419 w 1217"/>
                      <a:gd name="T19" fmla="*/ 186 h 358"/>
                      <a:gd name="T20" fmla="*/ 635 w 1217"/>
                      <a:gd name="T21" fmla="*/ 225 h 358"/>
                      <a:gd name="T22" fmla="*/ 860 w 1217"/>
                      <a:gd name="T23" fmla="*/ 274 h 358"/>
                      <a:gd name="T24" fmla="*/ 1028 w 1217"/>
                      <a:gd name="T25" fmla="*/ 317 h 358"/>
                      <a:gd name="T26" fmla="*/ 1139 w 1217"/>
                      <a:gd name="T27" fmla="*/ 351 h 358"/>
                      <a:gd name="T28" fmla="*/ 1165 w 1217"/>
                      <a:gd name="T29" fmla="*/ 358 h 358"/>
                      <a:gd name="T30" fmla="*/ 1173 w 1217"/>
                      <a:gd name="T31" fmla="*/ 356 h 358"/>
                      <a:gd name="T32" fmla="*/ 1185 w 1217"/>
                      <a:gd name="T33" fmla="*/ 346 h 358"/>
                      <a:gd name="T34" fmla="*/ 1217 w 1217"/>
                      <a:gd name="T35" fmla="*/ 265 h 358"/>
                      <a:gd name="T36" fmla="*/ 1217 w 1217"/>
                      <a:gd name="T37" fmla="*/ 239 h 358"/>
                      <a:gd name="T38" fmla="*/ 1185 w 1217"/>
                      <a:gd name="T39" fmla="*/ 225 h 358"/>
                      <a:gd name="T40" fmla="*/ 979 w 1217"/>
                      <a:gd name="T41" fmla="*/ 177 h 358"/>
                      <a:gd name="T42" fmla="*/ 914 w 1217"/>
                      <a:gd name="T43" fmla="*/ 191 h 358"/>
                      <a:gd name="T44" fmla="*/ 1180 w 1217"/>
                      <a:gd name="T45" fmla="*/ 258 h 358"/>
                      <a:gd name="T46" fmla="*/ 1183 w 1217"/>
                      <a:gd name="T47" fmla="*/ 268 h 358"/>
                      <a:gd name="T48" fmla="*/ 1159 w 1217"/>
                      <a:gd name="T49" fmla="*/ 327 h 358"/>
                      <a:gd name="T50" fmla="*/ 1146 w 1217"/>
                      <a:gd name="T51" fmla="*/ 328 h 358"/>
                      <a:gd name="T52" fmla="*/ 930 w 1217"/>
                      <a:gd name="T53" fmla="*/ 268 h 358"/>
                      <a:gd name="T54" fmla="*/ 728 w 1217"/>
                      <a:gd name="T55" fmla="*/ 224 h 358"/>
                      <a:gd name="T56" fmla="*/ 542 w 1217"/>
                      <a:gd name="T57" fmla="*/ 185 h 358"/>
                      <a:gd name="T58" fmla="*/ 367 w 1217"/>
                      <a:gd name="T59" fmla="*/ 152 h 358"/>
                      <a:gd name="T60" fmla="*/ 196 w 1217"/>
                      <a:gd name="T61" fmla="*/ 126 h 358"/>
                      <a:gd name="T62" fmla="*/ 189 w 1217"/>
                      <a:gd name="T63" fmla="*/ 128 h 358"/>
                      <a:gd name="T64" fmla="*/ 54 w 1217"/>
                      <a:gd name="T65" fmla="*/ 106 h 358"/>
                      <a:gd name="T66" fmla="*/ 28 w 1217"/>
                      <a:gd name="T67" fmla="*/ 98 h 358"/>
                      <a:gd name="T68" fmla="*/ 33 w 1217"/>
                      <a:gd name="T69" fmla="*/ 72 h 358"/>
                      <a:gd name="T70" fmla="*/ 42 w 1217"/>
                      <a:gd name="T71" fmla="*/ 33 h 358"/>
                      <a:gd name="T72" fmla="*/ 73 w 1217"/>
                      <a:gd name="T73" fmla="*/ 28 h 358"/>
                      <a:gd name="T74" fmla="*/ 336 w 1217"/>
                      <a:gd name="T75" fmla="*/ 87 h 358"/>
                      <a:gd name="T76" fmla="*/ 328 w 1217"/>
                      <a:gd name="T77" fmla="*/ 88 h 358"/>
                      <a:gd name="T78" fmla="*/ 243 w 1217"/>
                      <a:gd name="T79" fmla="*/ 33 h 3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</a:cxnLst>
                    <a:rect l="0" t="0" r="r" b="b"/>
                    <a:pathLst>
                      <a:path w="1217" h="358">
                        <a:moveTo>
                          <a:pt x="243" y="33"/>
                        </a:moveTo>
                        <a:lnTo>
                          <a:pt x="140" y="13"/>
                        </a:lnTo>
                        <a:lnTo>
                          <a:pt x="44" y="0"/>
                        </a:lnTo>
                        <a:lnTo>
                          <a:pt x="18" y="5"/>
                        </a:lnTo>
                        <a:lnTo>
                          <a:pt x="3" y="49"/>
                        </a:lnTo>
                        <a:lnTo>
                          <a:pt x="0" y="111"/>
                        </a:lnTo>
                        <a:lnTo>
                          <a:pt x="13" y="131"/>
                        </a:lnTo>
                        <a:lnTo>
                          <a:pt x="54" y="137"/>
                        </a:lnTo>
                        <a:lnTo>
                          <a:pt x="214" y="155"/>
                        </a:lnTo>
                        <a:lnTo>
                          <a:pt x="419" y="186"/>
                        </a:lnTo>
                        <a:lnTo>
                          <a:pt x="635" y="225"/>
                        </a:lnTo>
                        <a:lnTo>
                          <a:pt x="860" y="274"/>
                        </a:lnTo>
                        <a:lnTo>
                          <a:pt x="1028" y="317"/>
                        </a:lnTo>
                        <a:lnTo>
                          <a:pt x="1139" y="351"/>
                        </a:lnTo>
                        <a:lnTo>
                          <a:pt x="1165" y="358"/>
                        </a:lnTo>
                        <a:lnTo>
                          <a:pt x="1173" y="356"/>
                        </a:lnTo>
                        <a:lnTo>
                          <a:pt x="1185" y="346"/>
                        </a:lnTo>
                        <a:lnTo>
                          <a:pt x="1217" y="265"/>
                        </a:lnTo>
                        <a:lnTo>
                          <a:pt x="1217" y="239"/>
                        </a:lnTo>
                        <a:lnTo>
                          <a:pt x="1185" y="225"/>
                        </a:lnTo>
                        <a:lnTo>
                          <a:pt x="979" y="177"/>
                        </a:lnTo>
                        <a:lnTo>
                          <a:pt x="914" y="191"/>
                        </a:lnTo>
                        <a:lnTo>
                          <a:pt x="1180" y="258"/>
                        </a:lnTo>
                        <a:lnTo>
                          <a:pt x="1183" y="268"/>
                        </a:lnTo>
                        <a:lnTo>
                          <a:pt x="1159" y="327"/>
                        </a:lnTo>
                        <a:lnTo>
                          <a:pt x="1146" y="328"/>
                        </a:lnTo>
                        <a:lnTo>
                          <a:pt x="930" y="268"/>
                        </a:lnTo>
                        <a:lnTo>
                          <a:pt x="728" y="224"/>
                        </a:lnTo>
                        <a:lnTo>
                          <a:pt x="542" y="185"/>
                        </a:lnTo>
                        <a:lnTo>
                          <a:pt x="367" y="152"/>
                        </a:lnTo>
                        <a:lnTo>
                          <a:pt x="196" y="126"/>
                        </a:lnTo>
                        <a:lnTo>
                          <a:pt x="189" y="128"/>
                        </a:lnTo>
                        <a:lnTo>
                          <a:pt x="54" y="106"/>
                        </a:lnTo>
                        <a:lnTo>
                          <a:pt x="28" y="98"/>
                        </a:lnTo>
                        <a:lnTo>
                          <a:pt x="33" y="72"/>
                        </a:lnTo>
                        <a:lnTo>
                          <a:pt x="42" y="33"/>
                        </a:lnTo>
                        <a:lnTo>
                          <a:pt x="73" y="28"/>
                        </a:lnTo>
                        <a:lnTo>
                          <a:pt x="336" y="87"/>
                        </a:lnTo>
                        <a:lnTo>
                          <a:pt x="328" y="88"/>
                        </a:lnTo>
                        <a:lnTo>
                          <a:pt x="243" y="3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40" name="Freeform 116"/>
                  <p:cNvSpPr>
                    <a:spLocks/>
                  </p:cNvSpPr>
                  <p:nvPr/>
                </p:nvSpPr>
                <p:spPr bwMode="auto">
                  <a:xfrm>
                    <a:off x="4221" y="3553"/>
                    <a:ext cx="141" cy="216"/>
                  </a:xfrm>
                  <a:custGeom>
                    <a:avLst/>
                    <a:gdLst>
                      <a:gd name="T0" fmla="*/ 177 w 283"/>
                      <a:gd name="T1" fmla="*/ 0 h 431"/>
                      <a:gd name="T2" fmla="*/ 43 w 283"/>
                      <a:gd name="T3" fmla="*/ 270 h 431"/>
                      <a:gd name="T4" fmla="*/ 4 w 283"/>
                      <a:gd name="T5" fmla="*/ 368 h 431"/>
                      <a:gd name="T6" fmla="*/ 0 w 283"/>
                      <a:gd name="T7" fmla="*/ 405 h 431"/>
                      <a:gd name="T8" fmla="*/ 13 w 283"/>
                      <a:gd name="T9" fmla="*/ 412 h 431"/>
                      <a:gd name="T10" fmla="*/ 44 w 283"/>
                      <a:gd name="T11" fmla="*/ 421 h 431"/>
                      <a:gd name="T12" fmla="*/ 108 w 283"/>
                      <a:gd name="T13" fmla="*/ 431 h 431"/>
                      <a:gd name="T14" fmla="*/ 128 w 283"/>
                      <a:gd name="T15" fmla="*/ 417 h 431"/>
                      <a:gd name="T16" fmla="*/ 131 w 283"/>
                      <a:gd name="T17" fmla="*/ 382 h 431"/>
                      <a:gd name="T18" fmla="*/ 172 w 283"/>
                      <a:gd name="T19" fmla="*/ 250 h 431"/>
                      <a:gd name="T20" fmla="*/ 224 w 283"/>
                      <a:gd name="T21" fmla="*/ 118 h 431"/>
                      <a:gd name="T22" fmla="*/ 283 w 283"/>
                      <a:gd name="T23" fmla="*/ 13 h 431"/>
                      <a:gd name="T24" fmla="*/ 253 w 283"/>
                      <a:gd name="T25" fmla="*/ 10 h 431"/>
                      <a:gd name="T26" fmla="*/ 185 w 283"/>
                      <a:gd name="T27" fmla="*/ 147 h 431"/>
                      <a:gd name="T28" fmla="*/ 141 w 283"/>
                      <a:gd name="T29" fmla="*/ 248 h 431"/>
                      <a:gd name="T30" fmla="*/ 113 w 283"/>
                      <a:gd name="T31" fmla="*/ 341 h 431"/>
                      <a:gd name="T32" fmla="*/ 97 w 283"/>
                      <a:gd name="T33" fmla="*/ 390 h 431"/>
                      <a:gd name="T34" fmla="*/ 87 w 283"/>
                      <a:gd name="T35" fmla="*/ 397 h 431"/>
                      <a:gd name="T36" fmla="*/ 33 w 283"/>
                      <a:gd name="T37" fmla="*/ 387 h 431"/>
                      <a:gd name="T38" fmla="*/ 28 w 283"/>
                      <a:gd name="T39" fmla="*/ 371 h 431"/>
                      <a:gd name="T40" fmla="*/ 69 w 283"/>
                      <a:gd name="T41" fmla="*/ 275 h 431"/>
                      <a:gd name="T42" fmla="*/ 118 w 283"/>
                      <a:gd name="T43" fmla="*/ 175 h 431"/>
                      <a:gd name="T44" fmla="*/ 180 w 283"/>
                      <a:gd name="T45" fmla="*/ 59 h 431"/>
                      <a:gd name="T46" fmla="*/ 204 w 283"/>
                      <a:gd name="T47" fmla="*/ 0 h 431"/>
                      <a:gd name="T48" fmla="*/ 177 w 283"/>
                      <a:gd name="T49" fmla="*/ 0 h 43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</a:cxnLst>
                    <a:rect l="0" t="0" r="r" b="b"/>
                    <a:pathLst>
                      <a:path w="283" h="431">
                        <a:moveTo>
                          <a:pt x="177" y="0"/>
                        </a:moveTo>
                        <a:lnTo>
                          <a:pt x="43" y="270"/>
                        </a:lnTo>
                        <a:lnTo>
                          <a:pt x="4" y="368"/>
                        </a:lnTo>
                        <a:lnTo>
                          <a:pt x="0" y="405"/>
                        </a:lnTo>
                        <a:lnTo>
                          <a:pt x="13" y="412"/>
                        </a:lnTo>
                        <a:lnTo>
                          <a:pt x="44" y="421"/>
                        </a:lnTo>
                        <a:lnTo>
                          <a:pt x="108" y="431"/>
                        </a:lnTo>
                        <a:lnTo>
                          <a:pt x="128" y="417"/>
                        </a:lnTo>
                        <a:lnTo>
                          <a:pt x="131" y="382"/>
                        </a:lnTo>
                        <a:lnTo>
                          <a:pt x="172" y="250"/>
                        </a:lnTo>
                        <a:lnTo>
                          <a:pt x="224" y="118"/>
                        </a:lnTo>
                        <a:lnTo>
                          <a:pt x="283" y="13"/>
                        </a:lnTo>
                        <a:lnTo>
                          <a:pt x="253" y="10"/>
                        </a:lnTo>
                        <a:lnTo>
                          <a:pt x="185" y="147"/>
                        </a:lnTo>
                        <a:lnTo>
                          <a:pt x="141" y="248"/>
                        </a:lnTo>
                        <a:lnTo>
                          <a:pt x="113" y="341"/>
                        </a:lnTo>
                        <a:lnTo>
                          <a:pt x="97" y="390"/>
                        </a:lnTo>
                        <a:lnTo>
                          <a:pt x="87" y="397"/>
                        </a:lnTo>
                        <a:lnTo>
                          <a:pt x="33" y="387"/>
                        </a:lnTo>
                        <a:lnTo>
                          <a:pt x="28" y="371"/>
                        </a:lnTo>
                        <a:lnTo>
                          <a:pt x="69" y="275"/>
                        </a:lnTo>
                        <a:lnTo>
                          <a:pt x="118" y="175"/>
                        </a:lnTo>
                        <a:lnTo>
                          <a:pt x="180" y="59"/>
                        </a:lnTo>
                        <a:lnTo>
                          <a:pt x="204" y="0"/>
                        </a:lnTo>
                        <a:lnTo>
                          <a:pt x="177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41" name="Freeform 117"/>
                  <p:cNvSpPr>
                    <a:spLocks/>
                  </p:cNvSpPr>
                  <p:nvPr/>
                </p:nvSpPr>
                <p:spPr bwMode="auto">
                  <a:xfrm>
                    <a:off x="4704" y="3622"/>
                    <a:ext cx="81" cy="225"/>
                  </a:xfrm>
                  <a:custGeom>
                    <a:avLst/>
                    <a:gdLst>
                      <a:gd name="T0" fmla="*/ 129 w 162"/>
                      <a:gd name="T1" fmla="*/ 38 h 451"/>
                      <a:gd name="T2" fmla="*/ 152 w 162"/>
                      <a:gd name="T3" fmla="*/ 195 h 451"/>
                      <a:gd name="T4" fmla="*/ 162 w 162"/>
                      <a:gd name="T5" fmla="*/ 317 h 451"/>
                      <a:gd name="T6" fmla="*/ 162 w 162"/>
                      <a:gd name="T7" fmla="*/ 402 h 451"/>
                      <a:gd name="T8" fmla="*/ 157 w 162"/>
                      <a:gd name="T9" fmla="*/ 439 h 451"/>
                      <a:gd name="T10" fmla="*/ 142 w 162"/>
                      <a:gd name="T11" fmla="*/ 451 h 451"/>
                      <a:gd name="T12" fmla="*/ 51 w 162"/>
                      <a:gd name="T13" fmla="*/ 451 h 451"/>
                      <a:gd name="T14" fmla="*/ 34 w 162"/>
                      <a:gd name="T15" fmla="*/ 441 h 451"/>
                      <a:gd name="T16" fmla="*/ 21 w 162"/>
                      <a:gd name="T17" fmla="*/ 420 h 451"/>
                      <a:gd name="T18" fmla="*/ 15 w 162"/>
                      <a:gd name="T19" fmla="*/ 284 h 451"/>
                      <a:gd name="T20" fmla="*/ 15 w 162"/>
                      <a:gd name="T21" fmla="*/ 147 h 451"/>
                      <a:gd name="T22" fmla="*/ 0 w 162"/>
                      <a:gd name="T23" fmla="*/ 0 h 451"/>
                      <a:gd name="T24" fmla="*/ 24 w 162"/>
                      <a:gd name="T25" fmla="*/ 10 h 451"/>
                      <a:gd name="T26" fmla="*/ 36 w 162"/>
                      <a:gd name="T27" fmla="*/ 108 h 451"/>
                      <a:gd name="T28" fmla="*/ 46 w 162"/>
                      <a:gd name="T29" fmla="*/ 265 h 451"/>
                      <a:gd name="T30" fmla="*/ 55 w 162"/>
                      <a:gd name="T31" fmla="*/ 397 h 451"/>
                      <a:gd name="T32" fmla="*/ 59 w 162"/>
                      <a:gd name="T33" fmla="*/ 417 h 451"/>
                      <a:gd name="T34" fmla="*/ 73 w 162"/>
                      <a:gd name="T35" fmla="*/ 421 h 451"/>
                      <a:gd name="T36" fmla="*/ 122 w 162"/>
                      <a:gd name="T37" fmla="*/ 420 h 451"/>
                      <a:gd name="T38" fmla="*/ 129 w 162"/>
                      <a:gd name="T39" fmla="*/ 410 h 451"/>
                      <a:gd name="T40" fmla="*/ 134 w 162"/>
                      <a:gd name="T41" fmla="*/ 314 h 451"/>
                      <a:gd name="T42" fmla="*/ 124 w 162"/>
                      <a:gd name="T43" fmla="*/ 195 h 451"/>
                      <a:gd name="T44" fmla="*/ 108 w 162"/>
                      <a:gd name="T45" fmla="*/ 82 h 451"/>
                      <a:gd name="T46" fmla="*/ 98 w 162"/>
                      <a:gd name="T47" fmla="*/ 30 h 451"/>
                      <a:gd name="T48" fmla="*/ 129 w 162"/>
                      <a:gd name="T49" fmla="*/ 38 h 4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</a:cxnLst>
                    <a:rect l="0" t="0" r="r" b="b"/>
                    <a:pathLst>
                      <a:path w="162" h="451">
                        <a:moveTo>
                          <a:pt x="129" y="38"/>
                        </a:moveTo>
                        <a:lnTo>
                          <a:pt x="152" y="195"/>
                        </a:lnTo>
                        <a:lnTo>
                          <a:pt x="162" y="317"/>
                        </a:lnTo>
                        <a:lnTo>
                          <a:pt x="162" y="402"/>
                        </a:lnTo>
                        <a:lnTo>
                          <a:pt x="157" y="439"/>
                        </a:lnTo>
                        <a:lnTo>
                          <a:pt x="142" y="451"/>
                        </a:lnTo>
                        <a:lnTo>
                          <a:pt x="51" y="451"/>
                        </a:lnTo>
                        <a:lnTo>
                          <a:pt x="34" y="441"/>
                        </a:lnTo>
                        <a:lnTo>
                          <a:pt x="21" y="420"/>
                        </a:lnTo>
                        <a:lnTo>
                          <a:pt x="15" y="284"/>
                        </a:lnTo>
                        <a:lnTo>
                          <a:pt x="15" y="147"/>
                        </a:lnTo>
                        <a:lnTo>
                          <a:pt x="0" y="0"/>
                        </a:lnTo>
                        <a:lnTo>
                          <a:pt x="24" y="10"/>
                        </a:lnTo>
                        <a:lnTo>
                          <a:pt x="36" y="108"/>
                        </a:lnTo>
                        <a:lnTo>
                          <a:pt x="46" y="265"/>
                        </a:lnTo>
                        <a:lnTo>
                          <a:pt x="55" y="397"/>
                        </a:lnTo>
                        <a:lnTo>
                          <a:pt x="59" y="417"/>
                        </a:lnTo>
                        <a:lnTo>
                          <a:pt x="73" y="421"/>
                        </a:lnTo>
                        <a:lnTo>
                          <a:pt x="122" y="420"/>
                        </a:lnTo>
                        <a:lnTo>
                          <a:pt x="129" y="410"/>
                        </a:lnTo>
                        <a:lnTo>
                          <a:pt x="134" y="314"/>
                        </a:lnTo>
                        <a:lnTo>
                          <a:pt x="124" y="195"/>
                        </a:lnTo>
                        <a:lnTo>
                          <a:pt x="108" y="82"/>
                        </a:lnTo>
                        <a:lnTo>
                          <a:pt x="98" y="30"/>
                        </a:lnTo>
                        <a:lnTo>
                          <a:pt x="129" y="3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21" name="Group 121"/>
                <p:cNvGrpSpPr>
                  <a:grpSpLocks/>
                </p:cNvGrpSpPr>
                <p:nvPr/>
              </p:nvGrpSpPr>
              <p:grpSpPr bwMode="auto">
                <a:xfrm>
                  <a:off x="4288" y="2751"/>
                  <a:ext cx="748" cy="832"/>
                  <a:chOff x="4288" y="2751"/>
                  <a:chExt cx="748" cy="832"/>
                </a:xfrm>
              </p:grpSpPr>
              <p:sp>
                <p:nvSpPr>
                  <p:cNvPr id="37" name="Freeform 119"/>
                  <p:cNvSpPr>
                    <a:spLocks/>
                  </p:cNvSpPr>
                  <p:nvPr/>
                </p:nvSpPr>
                <p:spPr bwMode="auto">
                  <a:xfrm>
                    <a:off x="4298" y="3198"/>
                    <a:ext cx="705" cy="385"/>
                  </a:xfrm>
                  <a:custGeom>
                    <a:avLst/>
                    <a:gdLst>
                      <a:gd name="T0" fmla="*/ 0 w 1410"/>
                      <a:gd name="T1" fmla="*/ 188 h 769"/>
                      <a:gd name="T2" fmla="*/ 25 w 1410"/>
                      <a:gd name="T3" fmla="*/ 332 h 769"/>
                      <a:gd name="T4" fmla="*/ 49 w 1410"/>
                      <a:gd name="T5" fmla="*/ 422 h 769"/>
                      <a:gd name="T6" fmla="*/ 70 w 1410"/>
                      <a:gd name="T7" fmla="*/ 485 h 769"/>
                      <a:gd name="T8" fmla="*/ 98 w 1410"/>
                      <a:gd name="T9" fmla="*/ 534 h 769"/>
                      <a:gd name="T10" fmla="*/ 132 w 1410"/>
                      <a:gd name="T11" fmla="*/ 588 h 769"/>
                      <a:gd name="T12" fmla="*/ 167 w 1410"/>
                      <a:gd name="T13" fmla="*/ 622 h 769"/>
                      <a:gd name="T14" fmla="*/ 216 w 1410"/>
                      <a:gd name="T15" fmla="*/ 655 h 769"/>
                      <a:gd name="T16" fmla="*/ 270 w 1410"/>
                      <a:gd name="T17" fmla="*/ 684 h 769"/>
                      <a:gd name="T18" fmla="*/ 319 w 1410"/>
                      <a:gd name="T19" fmla="*/ 705 h 769"/>
                      <a:gd name="T20" fmla="*/ 382 w 1410"/>
                      <a:gd name="T21" fmla="*/ 723 h 769"/>
                      <a:gd name="T22" fmla="*/ 452 w 1410"/>
                      <a:gd name="T23" fmla="*/ 738 h 769"/>
                      <a:gd name="T24" fmla="*/ 544 w 1410"/>
                      <a:gd name="T25" fmla="*/ 753 h 769"/>
                      <a:gd name="T26" fmla="*/ 637 w 1410"/>
                      <a:gd name="T27" fmla="*/ 763 h 769"/>
                      <a:gd name="T28" fmla="*/ 720 w 1410"/>
                      <a:gd name="T29" fmla="*/ 769 h 769"/>
                      <a:gd name="T30" fmla="*/ 803 w 1410"/>
                      <a:gd name="T31" fmla="*/ 767 h 769"/>
                      <a:gd name="T32" fmla="*/ 857 w 1410"/>
                      <a:gd name="T33" fmla="*/ 763 h 769"/>
                      <a:gd name="T34" fmla="*/ 917 w 1410"/>
                      <a:gd name="T35" fmla="*/ 748 h 769"/>
                      <a:gd name="T36" fmla="*/ 970 w 1410"/>
                      <a:gd name="T37" fmla="*/ 720 h 769"/>
                      <a:gd name="T38" fmla="*/ 1033 w 1410"/>
                      <a:gd name="T39" fmla="*/ 676 h 769"/>
                      <a:gd name="T40" fmla="*/ 1102 w 1410"/>
                      <a:gd name="T41" fmla="*/ 616 h 769"/>
                      <a:gd name="T42" fmla="*/ 1175 w 1410"/>
                      <a:gd name="T43" fmla="*/ 534 h 769"/>
                      <a:gd name="T44" fmla="*/ 1236 w 1410"/>
                      <a:gd name="T45" fmla="*/ 446 h 769"/>
                      <a:gd name="T46" fmla="*/ 1294 w 1410"/>
                      <a:gd name="T47" fmla="*/ 353 h 769"/>
                      <a:gd name="T48" fmla="*/ 1366 w 1410"/>
                      <a:gd name="T49" fmla="*/ 211 h 769"/>
                      <a:gd name="T50" fmla="*/ 1402 w 1410"/>
                      <a:gd name="T51" fmla="*/ 103 h 769"/>
                      <a:gd name="T52" fmla="*/ 1410 w 1410"/>
                      <a:gd name="T53" fmla="*/ 0 h 769"/>
                      <a:gd name="T54" fmla="*/ 1373 w 1410"/>
                      <a:gd name="T55" fmla="*/ 110 h 769"/>
                      <a:gd name="T56" fmla="*/ 1317 w 1410"/>
                      <a:gd name="T57" fmla="*/ 245 h 769"/>
                      <a:gd name="T58" fmla="*/ 1250 w 1410"/>
                      <a:gd name="T59" fmla="*/ 361 h 769"/>
                      <a:gd name="T60" fmla="*/ 1180 w 1410"/>
                      <a:gd name="T61" fmla="*/ 475 h 769"/>
                      <a:gd name="T62" fmla="*/ 1097 w 1410"/>
                      <a:gd name="T63" fmla="*/ 573 h 769"/>
                      <a:gd name="T64" fmla="*/ 1014 w 1410"/>
                      <a:gd name="T65" fmla="*/ 650 h 769"/>
                      <a:gd name="T66" fmla="*/ 940 w 1410"/>
                      <a:gd name="T67" fmla="*/ 696 h 769"/>
                      <a:gd name="T68" fmla="*/ 888 w 1410"/>
                      <a:gd name="T69" fmla="*/ 720 h 769"/>
                      <a:gd name="T70" fmla="*/ 815 w 1410"/>
                      <a:gd name="T71" fmla="*/ 733 h 769"/>
                      <a:gd name="T72" fmla="*/ 700 w 1410"/>
                      <a:gd name="T73" fmla="*/ 740 h 769"/>
                      <a:gd name="T74" fmla="*/ 580 w 1410"/>
                      <a:gd name="T75" fmla="*/ 730 h 769"/>
                      <a:gd name="T76" fmla="*/ 465 w 1410"/>
                      <a:gd name="T77" fmla="*/ 715 h 769"/>
                      <a:gd name="T78" fmla="*/ 350 w 1410"/>
                      <a:gd name="T79" fmla="*/ 686 h 769"/>
                      <a:gd name="T80" fmla="*/ 250 w 1410"/>
                      <a:gd name="T81" fmla="*/ 642 h 769"/>
                      <a:gd name="T82" fmla="*/ 178 w 1410"/>
                      <a:gd name="T83" fmla="*/ 593 h 769"/>
                      <a:gd name="T84" fmla="*/ 128 w 1410"/>
                      <a:gd name="T85" fmla="*/ 528 h 769"/>
                      <a:gd name="T86" fmla="*/ 93 w 1410"/>
                      <a:gd name="T87" fmla="*/ 439 h 769"/>
                      <a:gd name="T88" fmla="*/ 61 w 1410"/>
                      <a:gd name="T89" fmla="*/ 342 h 769"/>
                      <a:gd name="T90" fmla="*/ 36 w 1410"/>
                      <a:gd name="T91" fmla="*/ 249 h 769"/>
                      <a:gd name="T92" fmla="*/ 0 w 1410"/>
                      <a:gd name="T93" fmla="*/ 188 h 76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</a:cxnLst>
                    <a:rect l="0" t="0" r="r" b="b"/>
                    <a:pathLst>
                      <a:path w="1410" h="769">
                        <a:moveTo>
                          <a:pt x="0" y="188"/>
                        </a:moveTo>
                        <a:lnTo>
                          <a:pt x="25" y="332"/>
                        </a:lnTo>
                        <a:lnTo>
                          <a:pt x="49" y="422"/>
                        </a:lnTo>
                        <a:lnTo>
                          <a:pt x="70" y="485"/>
                        </a:lnTo>
                        <a:lnTo>
                          <a:pt x="98" y="534"/>
                        </a:lnTo>
                        <a:lnTo>
                          <a:pt x="132" y="588"/>
                        </a:lnTo>
                        <a:lnTo>
                          <a:pt x="167" y="622"/>
                        </a:lnTo>
                        <a:lnTo>
                          <a:pt x="216" y="655"/>
                        </a:lnTo>
                        <a:lnTo>
                          <a:pt x="270" y="684"/>
                        </a:lnTo>
                        <a:lnTo>
                          <a:pt x="319" y="705"/>
                        </a:lnTo>
                        <a:lnTo>
                          <a:pt x="382" y="723"/>
                        </a:lnTo>
                        <a:lnTo>
                          <a:pt x="452" y="738"/>
                        </a:lnTo>
                        <a:lnTo>
                          <a:pt x="544" y="753"/>
                        </a:lnTo>
                        <a:lnTo>
                          <a:pt x="637" y="763"/>
                        </a:lnTo>
                        <a:lnTo>
                          <a:pt x="720" y="769"/>
                        </a:lnTo>
                        <a:lnTo>
                          <a:pt x="803" y="767"/>
                        </a:lnTo>
                        <a:lnTo>
                          <a:pt x="857" y="763"/>
                        </a:lnTo>
                        <a:lnTo>
                          <a:pt x="917" y="748"/>
                        </a:lnTo>
                        <a:lnTo>
                          <a:pt x="970" y="720"/>
                        </a:lnTo>
                        <a:lnTo>
                          <a:pt x="1033" y="676"/>
                        </a:lnTo>
                        <a:lnTo>
                          <a:pt x="1102" y="616"/>
                        </a:lnTo>
                        <a:lnTo>
                          <a:pt x="1175" y="534"/>
                        </a:lnTo>
                        <a:lnTo>
                          <a:pt x="1236" y="446"/>
                        </a:lnTo>
                        <a:lnTo>
                          <a:pt x="1294" y="353"/>
                        </a:lnTo>
                        <a:lnTo>
                          <a:pt x="1366" y="211"/>
                        </a:lnTo>
                        <a:lnTo>
                          <a:pt x="1402" y="103"/>
                        </a:lnTo>
                        <a:lnTo>
                          <a:pt x="1410" y="0"/>
                        </a:lnTo>
                        <a:lnTo>
                          <a:pt x="1373" y="110"/>
                        </a:lnTo>
                        <a:lnTo>
                          <a:pt x="1317" y="245"/>
                        </a:lnTo>
                        <a:lnTo>
                          <a:pt x="1250" y="361"/>
                        </a:lnTo>
                        <a:lnTo>
                          <a:pt x="1180" y="475"/>
                        </a:lnTo>
                        <a:lnTo>
                          <a:pt x="1097" y="573"/>
                        </a:lnTo>
                        <a:lnTo>
                          <a:pt x="1014" y="650"/>
                        </a:lnTo>
                        <a:lnTo>
                          <a:pt x="940" y="696"/>
                        </a:lnTo>
                        <a:lnTo>
                          <a:pt x="888" y="720"/>
                        </a:lnTo>
                        <a:lnTo>
                          <a:pt x="815" y="733"/>
                        </a:lnTo>
                        <a:lnTo>
                          <a:pt x="700" y="740"/>
                        </a:lnTo>
                        <a:lnTo>
                          <a:pt x="580" y="730"/>
                        </a:lnTo>
                        <a:lnTo>
                          <a:pt x="465" y="715"/>
                        </a:lnTo>
                        <a:lnTo>
                          <a:pt x="350" y="686"/>
                        </a:lnTo>
                        <a:lnTo>
                          <a:pt x="250" y="642"/>
                        </a:lnTo>
                        <a:lnTo>
                          <a:pt x="178" y="593"/>
                        </a:lnTo>
                        <a:lnTo>
                          <a:pt x="128" y="528"/>
                        </a:lnTo>
                        <a:lnTo>
                          <a:pt x="93" y="439"/>
                        </a:lnTo>
                        <a:lnTo>
                          <a:pt x="61" y="342"/>
                        </a:lnTo>
                        <a:lnTo>
                          <a:pt x="36" y="249"/>
                        </a:lnTo>
                        <a:lnTo>
                          <a:pt x="0" y="18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8" name="Freeform 120"/>
                  <p:cNvSpPr>
                    <a:spLocks/>
                  </p:cNvSpPr>
                  <p:nvPr/>
                </p:nvSpPr>
                <p:spPr bwMode="auto">
                  <a:xfrm>
                    <a:off x="4288" y="2751"/>
                    <a:ext cx="748" cy="642"/>
                  </a:xfrm>
                  <a:custGeom>
                    <a:avLst/>
                    <a:gdLst>
                      <a:gd name="T0" fmla="*/ 1367 w 1495"/>
                      <a:gd name="T1" fmla="*/ 1115 h 1284"/>
                      <a:gd name="T2" fmla="*/ 1405 w 1495"/>
                      <a:gd name="T3" fmla="*/ 1053 h 1284"/>
                      <a:gd name="T4" fmla="*/ 1439 w 1495"/>
                      <a:gd name="T5" fmla="*/ 958 h 1284"/>
                      <a:gd name="T6" fmla="*/ 1473 w 1495"/>
                      <a:gd name="T7" fmla="*/ 831 h 1284"/>
                      <a:gd name="T8" fmla="*/ 1493 w 1495"/>
                      <a:gd name="T9" fmla="*/ 700 h 1284"/>
                      <a:gd name="T10" fmla="*/ 1495 w 1495"/>
                      <a:gd name="T11" fmla="*/ 558 h 1284"/>
                      <a:gd name="T12" fmla="*/ 1475 w 1495"/>
                      <a:gd name="T13" fmla="*/ 449 h 1284"/>
                      <a:gd name="T14" fmla="*/ 1450 w 1495"/>
                      <a:gd name="T15" fmla="*/ 366 h 1284"/>
                      <a:gd name="T16" fmla="*/ 1410 w 1495"/>
                      <a:gd name="T17" fmla="*/ 292 h 1284"/>
                      <a:gd name="T18" fmla="*/ 1346 w 1495"/>
                      <a:gd name="T19" fmla="*/ 220 h 1284"/>
                      <a:gd name="T20" fmla="*/ 1282 w 1495"/>
                      <a:gd name="T21" fmla="*/ 171 h 1284"/>
                      <a:gd name="T22" fmla="*/ 1214 w 1495"/>
                      <a:gd name="T23" fmla="*/ 121 h 1284"/>
                      <a:gd name="T24" fmla="*/ 1140 w 1495"/>
                      <a:gd name="T25" fmla="*/ 82 h 1284"/>
                      <a:gd name="T26" fmla="*/ 1069 w 1495"/>
                      <a:gd name="T27" fmla="*/ 49 h 1284"/>
                      <a:gd name="T28" fmla="*/ 981 w 1495"/>
                      <a:gd name="T29" fmla="*/ 25 h 1284"/>
                      <a:gd name="T30" fmla="*/ 896 w 1495"/>
                      <a:gd name="T31" fmla="*/ 10 h 1284"/>
                      <a:gd name="T32" fmla="*/ 783 w 1495"/>
                      <a:gd name="T33" fmla="*/ 0 h 1284"/>
                      <a:gd name="T34" fmla="*/ 646 w 1495"/>
                      <a:gd name="T35" fmla="*/ 3 h 1284"/>
                      <a:gd name="T36" fmla="*/ 550 w 1495"/>
                      <a:gd name="T37" fmla="*/ 20 h 1284"/>
                      <a:gd name="T38" fmla="*/ 465 w 1495"/>
                      <a:gd name="T39" fmla="*/ 57 h 1284"/>
                      <a:gd name="T40" fmla="*/ 382 w 1495"/>
                      <a:gd name="T41" fmla="*/ 98 h 1284"/>
                      <a:gd name="T42" fmla="*/ 320 w 1495"/>
                      <a:gd name="T43" fmla="*/ 152 h 1284"/>
                      <a:gd name="T44" fmla="*/ 256 w 1495"/>
                      <a:gd name="T45" fmla="*/ 220 h 1284"/>
                      <a:gd name="T46" fmla="*/ 191 w 1495"/>
                      <a:gd name="T47" fmla="*/ 307 h 1284"/>
                      <a:gd name="T48" fmla="*/ 134 w 1495"/>
                      <a:gd name="T49" fmla="*/ 400 h 1284"/>
                      <a:gd name="T50" fmla="*/ 88 w 1495"/>
                      <a:gd name="T51" fmla="*/ 493 h 1284"/>
                      <a:gd name="T52" fmla="*/ 49 w 1495"/>
                      <a:gd name="T53" fmla="*/ 596 h 1284"/>
                      <a:gd name="T54" fmla="*/ 19 w 1495"/>
                      <a:gd name="T55" fmla="*/ 704 h 1284"/>
                      <a:gd name="T56" fmla="*/ 5 w 1495"/>
                      <a:gd name="T57" fmla="*/ 801 h 1284"/>
                      <a:gd name="T58" fmla="*/ 0 w 1495"/>
                      <a:gd name="T59" fmla="*/ 899 h 1284"/>
                      <a:gd name="T60" fmla="*/ 6 w 1495"/>
                      <a:gd name="T61" fmla="*/ 1004 h 1284"/>
                      <a:gd name="T62" fmla="*/ 24 w 1495"/>
                      <a:gd name="T63" fmla="*/ 1110 h 1284"/>
                      <a:gd name="T64" fmla="*/ 80 w 1495"/>
                      <a:gd name="T65" fmla="*/ 1284 h 1284"/>
                      <a:gd name="T66" fmla="*/ 50 w 1495"/>
                      <a:gd name="T67" fmla="*/ 1066 h 1284"/>
                      <a:gd name="T68" fmla="*/ 34 w 1495"/>
                      <a:gd name="T69" fmla="*/ 919 h 1284"/>
                      <a:gd name="T70" fmla="*/ 31 w 1495"/>
                      <a:gd name="T71" fmla="*/ 818 h 1284"/>
                      <a:gd name="T72" fmla="*/ 49 w 1495"/>
                      <a:gd name="T73" fmla="*/ 710 h 1284"/>
                      <a:gd name="T74" fmla="*/ 83 w 1495"/>
                      <a:gd name="T75" fmla="*/ 597 h 1284"/>
                      <a:gd name="T76" fmla="*/ 127 w 1495"/>
                      <a:gd name="T77" fmla="*/ 480 h 1284"/>
                      <a:gd name="T78" fmla="*/ 171 w 1495"/>
                      <a:gd name="T79" fmla="*/ 397 h 1284"/>
                      <a:gd name="T80" fmla="*/ 245 w 1495"/>
                      <a:gd name="T81" fmla="*/ 294 h 1284"/>
                      <a:gd name="T82" fmla="*/ 318 w 1495"/>
                      <a:gd name="T83" fmla="*/ 201 h 1284"/>
                      <a:gd name="T84" fmla="*/ 382 w 1495"/>
                      <a:gd name="T85" fmla="*/ 142 h 1284"/>
                      <a:gd name="T86" fmla="*/ 450 w 1495"/>
                      <a:gd name="T87" fmla="*/ 101 h 1284"/>
                      <a:gd name="T88" fmla="*/ 524 w 1495"/>
                      <a:gd name="T89" fmla="*/ 67 h 1284"/>
                      <a:gd name="T90" fmla="*/ 597 w 1495"/>
                      <a:gd name="T91" fmla="*/ 43 h 1284"/>
                      <a:gd name="T92" fmla="*/ 695 w 1495"/>
                      <a:gd name="T93" fmla="*/ 34 h 1284"/>
                      <a:gd name="T94" fmla="*/ 808 w 1495"/>
                      <a:gd name="T95" fmla="*/ 38 h 1284"/>
                      <a:gd name="T96" fmla="*/ 910 w 1495"/>
                      <a:gd name="T97" fmla="*/ 47 h 1284"/>
                      <a:gd name="T98" fmla="*/ 1013 w 1495"/>
                      <a:gd name="T99" fmla="*/ 67 h 1284"/>
                      <a:gd name="T100" fmla="*/ 1116 w 1495"/>
                      <a:gd name="T101" fmla="*/ 108 h 1284"/>
                      <a:gd name="T102" fmla="*/ 1201 w 1495"/>
                      <a:gd name="T103" fmla="*/ 152 h 1284"/>
                      <a:gd name="T104" fmla="*/ 1287 w 1495"/>
                      <a:gd name="T105" fmla="*/ 216 h 1284"/>
                      <a:gd name="T106" fmla="*/ 1356 w 1495"/>
                      <a:gd name="T107" fmla="*/ 282 h 1284"/>
                      <a:gd name="T108" fmla="*/ 1405 w 1495"/>
                      <a:gd name="T109" fmla="*/ 351 h 1284"/>
                      <a:gd name="T110" fmla="*/ 1434 w 1495"/>
                      <a:gd name="T111" fmla="*/ 436 h 1284"/>
                      <a:gd name="T112" fmla="*/ 1455 w 1495"/>
                      <a:gd name="T113" fmla="*/ 534 h 1284"/>
                      <a:gd name="T114" fmla="*/ 1459 w 1495"/>
                      <a:gd name="T115" fmla="*/ 637 h 1284"/>
                      <a:gd name="T116" fmla="*/ 1450 w 1495"/>
                      <a:gd name="T117" fmla="*/ 743 h 1284"/>
                      <a:gd name="T118" fmla="*/ 1436 w 1495"/>
                      <a:gd name="T119" fmla="*/ 832 h 1284"/>
                      <a:gd name="T120" fmla="*/ 1416 w 1495"/>
                      <a:gd name="T121" fmla="*/ 953 h 1284"/>
                      <a:gd name="T122" fmla="*/ 1387 w 1495"/>
                      <a:gd name="T123" fmla="*/ 1048 h 1284"/>
                      <a:gd name="T124" fmla="*/ 1367 w 1495"/>
                      <a:gd name="T125" fmla="*/ 1115 h 12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  <a:cxn ang="0">
                        <a:pos x="T124" y="T125"/>
                      </a:cxn>
                    </a:cxnLst>
                    <a:rect l="0" t="0" r="r" b="b"/>
                    <a:pathLst>
                      <a:path w="1495" h="1284">
                        <a:moveTo>
                          <a:pt x="1367" y="1115"/>
                        </a:moveTo>
                        <a:lnTo>
                          <a:pt x="1405" y="1053"/>
                        </a:lnTo>
                        <a:lnTo>
                          <a:pt x="1439" y="958"/>
                        </a:lnTo>
                        <a:lnTo>
                          <a:pt x="1473" y="831"/>
                        </a:lnTo>
                        <a:lnTo>
                          <a:pt x="1493" y="700"/>
                        </a:lnTo>
                        <a:lnTo>
                          <a:pt x="1495" y="558"/>
                        </a:lnTo>
                        <a:lnTo>
                          <a:pt x="1475" y="449"/>
                        </a:lnTo>
                        <a:lnTo>
                          <a:pt x="1450" y="366"/>
                        </a:lnTo>
                        <a:lnTo>
                          <a:pt x="1410" y="292"/>
                        </a:lnTo>
                        <a:lnTo>
                          <a:pt x="1346" y="220"/>
                        </a:lnTo>
                        <a:lnTo>
                          <a:pt x="1282" y="171"/>
                        </a:lnTo>
                        <a:lnTo>
                          <a:pt x="1214" y="121"/>
                        </a:lnTo>
                        <a:lnTo>
                          <a:pt x="1140" y="82"/>
                        </a:lnTo>
                        <a:lnTo>
                          <a:pt x="1069" y="49"/>
                        </a:lnTo>
                        <a:lnTo>
                          <a:pt x="981" y="25"/>
                        </a:lnTo>
                        <a:lnTo>
                          <a:pt x="896" y="10"/>
                        </a:lnTo>
                        <a:lnTo>
                          <a:pt x="783" y="0"/>
                        </a:lnTo>
                        <a:lnTo>
                          <a:pt x="646" y="3"/>
                        </a:lnTo>
                        <a:lnTo>
                          <a:pt x="550" y="20"/>
                        </a:lnTo>
                        <a:lnTo>
                          <a:pt x="465" y="57"/>
                        </a:lnTo>
                        <a:lnTo>
                          <a:pt x="382" y="98"/>
                        </a:lnTo>
                        <a:lnTo>
                          <a:pt x="320" y="152"/>
                        </a:lnTo>
                        <a:lnTo>
                          <a:pt x="256" y="220"/>
                        </a:lnTo>
                        <a:lnTo>
                          <a:pt x="191" y="307"/>
                        </a:lnTo>
                        <a:lnTo>
                          <a:pt x="134" y="400"/>
                        </a:lnTo>
                        <a:lnTo>
                          <a:pt x="88" y="493"/>
                        </a:lnTo>
                        <a:lnTo>
                          <a:pt x="49" y="596"/>
                        </a:lnTo>
                        <a:lnTo>
                          <a:pt x="19" y="704"/>
                        </a:lnTo>
                        <a:lnTo>
                          <a:pt x="5" y="801"/>
                        </a:lnTo>
                        <a:lnTo>
                          <a:pt x="0" y="899"/>
                        </a:lnTo>
                        <a:lnTo>
                          <a:pt x="6" y="1004"/>
                        </a:lnTo>
                        <a:lnTo>
                          <a:pt x="24" y="1110"/>
                        </a:lnTo>
                        <a:lnTo>
                          <a:pt x="80" y="1284"/>
                        </a:lnTo>
                        <a:lnTo>
                          <a:pt x="50" y="1066"/>
                        </a:lnTo>
                        <a:lnTo>
                          <a:pt x="34" y="919"/>
                        </a:lnTo>
                        <a:lnTo>
                          <a:pt x="31" y="818"/>
                        </a:lnTo>
                        <a:lnTo>
                          <a:pt x="49" y="710"/>
                        </a:lnTo>
                        <a:lnTo>
                          <a:pt x="83" y="597"/>
                        </a:lnTo>
                        <a:lnTo>
                          <a:pt x="127" y="480"/>
                        </a:lnTo>
                        <a:lnTo>
                          <a:pt x="171" y="397"/>
                        </a:lnTo>
                        <a:lnTo>
                          <a:pt x="245" y="294"/>
                        </a:lnTo>
                        <a:lnTo>
                          <a:pt x="318" y="201"/>
                        </a:lnTo>
                        <a:lnTo>
                          <a:pt x="382" y="142"/>
                        </a:lnTo>
                        <a:lnTo>
                          <a:pt x="450" y="101"/>
                        </a:lnTo>
                        <a:lnTo>
                          <a:pt x="524" y="67"/>
                        </a:lnTo>
                        <a:lnTo>
                          <a:pt x="597" y="43"/>
                        </a:lnTo>
                        <a:lnTo>
                          <a:pt x="695" y="34"/>
                        </a:lnTo>
                        <a:lnTo>
                          <a:pt x="808" y="38"/>
                        </a:lnTo>
                        <a:lnTo>
                          <a:pt x="910" y="47"/>
                        </a:lnTo>
                        <a:lnTo>
                          <a:pt x="1013" y="67"/>
                        </a:lnTo>
                        <a:lnTo>
                          <a:pt x="1116" y="108"/>
                        </a:lnTo>
                        <a:lnTo>
                          <a:pt x="1201" y="152"/>
                        </a:lnTo>
                        <a:lnTo>
                          <a:pt x="1287" y="216"/>
                        </a:lnTo>
                        <a:lnTo>
                          <a:pt x="1356" y="282"/>
                        </a:lnTo>
                        <a:lnTo>
                          <a:pt x="1405" y="351"/>
                        </a:lnTo>
                        <a:lnTo>
                          <a:pt x="1434" y="436"/>
                        </a:lnTo>
                        <a:lnTo>
                          <a:pt x="1455" y="534"/>
                        </a:lnTo>
                        <a:lnTo>
                          <a:pt x="1459" y="637"/>
                        </a:lnTo>
                        <a:lnTo>
                          <a:pt x="1450" y="743"/>
                        </a:lnTo>
                        <a:lnTo>
                          <a:pt x="1436" y="832"/>
                        </a:lnTo>
                        <a:lnTo>
                          <a:pt x="1416" y="953"/>
                        </a:lnTo>
                        <a:lnTo>
                          <a:pt x="1387" y="1048"/>
                        </a:lnTo>
                        <a:lnTo>
                          <a:pt x="1367" y="111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22" name="Group 126"/>
                <p:cNvGrpSpPr>
                  <a:grpSpLocks/>
                </p:cNvGrpSpPr>
                <p:nvPr/>
              </p:nvGrpSpPr>
              <p:grpSpPr bwMode="auto">
                <a:xfrm>
                  <a:off x="4360" y="2914"/>
                  <a:ext cx="602" cy="527"/>
                  <a:chOff x="4360" y="2914"/>
                  <a:chExt cx="602" cy="527"/>
                </a:xfrm>
              </p:grpSpPr>
              <p:sp>
                <p:nvSpPr>
                  <p:cNvPr id="33" name="Freeform 122"/>
                  <p:cNvSpPr>
                    <a:spLocks/>
                  </p:cNvSpPr>
                  <p:nvPr/>
                </p:nvSpPr>
                <p:spPr bwMode="auto">
                  <a:xfrm>
                    <a:off x="4360" y="2914"/>
                    <a:ext cx="575" cy="527"/>
                  </a:xfrm>
                  <a:custGeom>
                    <a:avLst/>
                    <a:gdLst>
                      <a:gd name="T0" fmla="*/ 1086 w 1149"/>
                      <a:gd name="T1" fmla="*/ 421 h 1052"/>
                      <a:gd name="T2" fmla="*/ 1017 w 1149"/>
                      <a:gd name="T3" fmla="*/ 726 h 1052"/>
                      <a:gd name="T4" fmla="*/ 935 w 1149"/>
                      <a:gd name="T5" fmla="*/ 1026 h 1052"/>
                      <a:gd name="T6" fmla="*/ 926 w 1149"/>
                      <a:gd name="T7" fmla="*/ 1047 h 1052"/>
                      <a:gd name="T8" fmla="*/ 909 w 1149"/>
                      <a:gd name="T9" fmla="*/ 1052 h 1052"/>
                      <a:gd name="T10" fmla="*/ 816 w 1149"/>
                      <a:gd name="T11" fmla="*/ 1031 h 1052"/>
                      <a:gd name="T12" fmla="*/ 625 w 1149"/>
                      <a:gd name="T13" fmla="*/ 1002 h 1052"/>
                      <a:gd name="T14" fmla="*/ 617 w 1149"/>
                      <a:gd name="T15" fmla="*/ 1002 h 1052"/>
                      <a:gd name="T16" fmla="*/ 348 w 1149"/>
                      <a:gd name="T17" fmla="*/ 967 h 1052"/>
                      <a:gd name="T18" fmla="*/ 155 w 1149"/>
                      <a:gd name="T19" fmla="*/ 953 h 1052"/>
                      <a:gd name="T20" fmla="*/ 30 w 1149"/>
                      <a:gd name="T21" fmla="*/ 957 h 1052"/>
                      <a:gd name="T22" fmla="*/ 5 w 1149"/>
                      <a:gd name="T23" fmla="*/ 948 h 1052"/>
                      <a:gd name="T24" fmla="*/ 0 w 1149"/>
                      <a:gd name="T25" fmla="*/ 933 h 1052"/>
                      <a:gd name="T26" fmla="*/ 62 w 1149"/>
                      <a:gd name="T27" fmla="*/ 608 h 1052"/>
                      <a:gd name="T28" fmla="*/ 147 w 1149"/>
                      <a:gd name="T29" fmla="*/ 251 h 1052"/>
                      <a:gd name="T30" fmla="*/ 206 w 1149"/>
                      <a:gd name="T31" fmla="*/ 84 h 1052"/>
                      <a:gd name="T32" fmla="*/ 243 w 1149"/>
                      <a:gd name="T33" fmla="*/ 14 h 1052"/>
                      <a:gd name="T34" fmla="*/ 263 w 1149"/>
                      <a:gd name="T35" fmla="*/ 0 h 1052"/>
                      <a:gd name="T36" fmla="*/ 288 w 1149"/>
                      <a:gd name="T37" fmla="*/ 0 h 1052"/>
                      <a:gd name="T38" fmla="*/ 353 w 1149"/>
                      <a:gd name="T39" fmla="*/ 16 h 1052"/>
                      <a:gd name="T40" fmla="*/ 405 w 1149"/>
                      <a:gd name="T41" fmla="*/ 29 h 1052"/>
                      <a:gd name="T42" fmla="*/ 612 w 1149"/>
                      <a:gd name="T43" fmla="*/ 50 h 1052"/>
                      <a:gd name="T44" fmla="*/ 718 w 1149"/>
                      <a:gd name="T45" fmla="*/ 55 h 1052"/>
                      <a:gd name="T46" fmla="*/ 665 w 1149"/>
                      <a:gd name="T47" fmla="*/ 79 h 1052"/>
                      <a:gd name="T48" fmla="*/ 572 w 1149"/>
                      <a:gd name="T49" fmla="*/ 73 h 1052"/>
                      <a:gd name="T50" fmla="*/ 474 w 1149"/>
                      <a:gd name="T51" fmla="*/ 63 h 1052"/>
                      <a:gd name="T52" fmla="*/ 385 w 1149"/>
                      <a:gd name="T53" fmla="*/ 50 h 1052"/>
                      <a:gd name="T54" fmla="*/ 288 w 1149"/>
                      <a:gd name="T55" fmla="*/ 31 h 1052"/>
                      <a:gd name="T56" fmla="*/ 268 w 1149"/>
                      <a:gd name="T57" fmla="*/ 31 h 1052"/>
                      <a:gd name="T58" fmla="*/ 235 w 1149"/>
                      <a:gd name="T59" fmla="*/ 99 h 1052"/>
                      <a:gd name="T60" fmla="*/ 181 w 1149"/>
                      <a:gd name="T61" fmla="*/ 230 h 1052"/>
                      <a:gd name="T62" fmla="*/ 155 w 1149"/>
                      <a:gd name="T63" fmla="*/ 347 h 1052"/>
                      <a:gd name="T64" fmla="*/ 113 w 1149"/>
                      <a:gd name="T65" fmla="*/ 518 h 1052"/>
                      <a:gd name="T66" fmla="*/ 79 w 1149"/>
                      <a:gd name="T67" fmla="*/ 665 h 1052"/>
                      <a:gd name="T68" fmla="*/ 54 w 1149"/>
                      <a:gd name="T69" fmla="*/ 794 h 1052"/>
                      <a:gd name="T70" fmla="*/ 35 w 1149"/>
                      <a:gd name="T71" fmla="*/ 913 h 1052"/>
                      <a:gd name="T72" fmla="*/ 35 w 1149"/>
                      <a:gd name="T73" fmla="*/ 930 h 1052"/>
                      <a:gd name="T74" fmla="*/ 181 w 1149"/>
                      <a:gd name="T75" fmla="*/ 930 h 1052"/>
                      <a:gd name="T76" fmla="*/ 341 w 1149"/>
                      <a:gd name="T77" fmla="*/ 940 h 1052"/>
                      <a:gd name="T78" fmla="*/ 505 w 1149"/>
                      <a:gd name="T79" fmla="*/ 962 h 1052"/>
                      <a:gd name="T80" fmla="*/ 674 w 1149"/>
                      <a:gd name="T81" fmla="*/ 987 h 1052"/>
                      <a:gd name="T82" fmla="*/ 904 w 1149"/>
                      <a:gd name="T83" fmla="*/ 1016 h 1052"/>
                      <a:gd name="T84" fmla="*/ 955 w 1149"/>
                      <a:gd name="T85" fmla="*/ 856 h 1052"/>
                      <a:gd name="T86" fmla="*/ 1017 w 1149"/>
                      <a:gd name="T87" fmla="*/ 602 h 1052"/>
                      <a:gd name="T88" fmla="*/ 1048 w 1149"/>
                      <a:gd name="T89" fmla="*/ 474 h 1052"/>
                      <a:gd name="T90" fmla="*/ 1090 w 1149"/>
                      <a:gd name="T91" fmla="*/ 324 h 1052"/>
                      <a:gd name="T92" fmla="*/ 1149 w 1149"/>
                      <a:gd name="T93" fmla="*/ 161 h 1052"/>
                      <a:gd name="T94" fmla="*/ 1112 w 1149"/>
                      <a:gd name="T95" fmla="*/ 305 h 1052"/>
                      <a:gd name="T96" fmla="*/ 1086 w 1149"/>
                      <a:gd name="T97" fmla="*/ 421 h 10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</a:cxnLst>
                    <a:rect l="0" t="0" r="r" b="b"/>
                    <a:pathLst>
                      <a:path w="1149" h="1052">
                        <a:moveTo>
                          <a:pt x="1086" y="421"/>
                        </a:moveTo>
                        <a:lnTo>
                          <a:pt x="1017" y="726"/>
                        </a:lnTo>
                        <a:lnTo>
                          <a:pt x="935" y="1026"/>
                        </a:lnTo>
                        <a:lnTo>
                          <a:pt x="926" y="1047"/>
                        </a:lnTo>
                        <a:lnTo>
                          <a:pt x="909" y="1052"/>
                        </a:lnTo>
                        <a:lnTo>
                          <a:pt x="816" y="1031"/>
                        </a:lnTo>
                        <a:lnTo>
                          <a:pt x="625" y="1002"/>
                        </a:lnTo>
                        <a:lnTo>
                          <a:pt x="617" y="1002"/>
                        </a:lnTo>
                        <a:lnTo>
                          <a:pt x="348" y="967"/>
                        </a:lnTo>
                        <a:lnTo>
                          <a:pt x="155" y="953"/>
                        </a:lnTo>
                        <a:lnTo>
                          <a:pt x="30" y="957"/>
                        </a:lnTo>
                        <a:lnTo>
                          <a:pt x="5" y="948"/>
                        </a:lnTo>
                        <a:lnTo>
                          <a:pt x="0" y="933"/>
                        </a:lnTo>
                        <a:lnTo>
                          <a:pt x="62" y="608"/>
                        </a:lnTo>
                        <a:lnTo>
                          <a:pt x="147" y="251"/>
                        </a:lnTo>
                        <a:lnTo>
                          <a:pt x="206" y="84"/>
                        </a:lnTo>
                        <a:lnTo>
                          <a:pt x="243" y="14"/>
                        </a:lnTo>
                        <a:lnTo>
                          <a:pt x="263" y="0"/>
                        </a:lnTo>
                        <a:lnTo>
                          <a:pt x="288" y="0"/>
                        </a:lnTo>
                        <a:lnTo>
                          <a:pt x="353" y="16"/>
                        </a:lnTo>
                        <a:lnTo>
                          <a:pt x="405" y="29"/>
                        </a:lnTo>
                        <a:lnTo>
                          <a:pt x="612" y="50"/>
                        </a:lnTo>
                        <a:lnTo>
                          <a:pt x="718" y="55"/>
                        </a:lnTo>
                        <a:lnTo>
                          <a:pt x="665" y="79"/>
                        </a:lnTo>
                        <a:lnTo>
                          <a:pt x="572" y="73"/>
                        </a:lnTo>
                        <a:lnTo>
                          <a:pt x="474" y="63"/>
                        </a:lnTo>
                        <a:lnTo>
                          <a:pt x="385" y="50"/>
                        </a:lnTo>
                        <a:lnTo>
                          <a:pt x="288" y="31"/>
                        </a:lnTo>
                        <a:lnTo>
                          <a:pt x="268" y="31"/>
                        </a:lnTo>
                        <a:lnTo>
                          <a:pt x="235" y="99"/>
                        </a:lnTo>
                        <a:lnTo>
                          <a:pt x="181" y="230"/>
                        </a:lnTo>
                        <a:lnTo>
                          <a:pt x="155" y="347"/>
                        </a:lnTo>
                        <a:lnTo>
                          <a:pt x="113" y="518"/>
                        </a:lnTo>
                        <a:lnTo>
                          <a:pt x="79" y="665"/>
                        </a:lnTo>
                        <a:lnTo>
                          <a:pt x="54" y="794"/>
                        </a:lnTo>
                        <a:lnTo>
                          <a:pt x="35" y="913"/>
                        </a:lnTo>
                        <a:lnTo>
                          <a:pt x="35" y="930"/>
                        </a:lnTo>
                        <a:lnTo>
                          <a:pt x="181" y="930"/>
                        </a:lnTo>
                        <a:lnTo>
                          <a:pt x="341" y="940"/>
                        </a:lnTo>
                        <a:lnTo>
                          <a:pt x="505" y="962"/>
                        </a:lnTo>
                        <a:lnTo>
                          <a:pt x="674" y="987"/>
                        </a:lnTo>
                        <a:lnTo>
                          <a:pt x="904" y="1016"/>
                        </a:lnTo>
                        <a:lnTo>
                          <a:pt x="955" y="856"/>
                        </a:lnTo>
                        <a:lnTo>
                          <a:pt x="1017" y="602"/>
                        </a:lnTo>
                        <a:lnTo>
                          <a:pt x="1048" y="474"/>
                        </a:lnTo>
                        <a:lnTo>
                          <a:pt x="1090" y="324"/>
                        </a:lnTo>
                        <a:lnTo>
                          <a:pt x="1149" y="161"/>
                        </a:lnTo>
                        <a:lnTo>
                          <a:pt x="1112" y="305"/>
                        </a:lnTo>
                        <a:lnTo>
                          <a:pt x="1086" y="42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grpSp>
                <p:nvGrpSpPr>
                  <p:cNvPr id="34" name="Group 125"/>
                  <p:cNvGrpSpPr>
                    <a:grpSpLocks/>
                  </p:cNvGrpSpPr>
                  <p:nvPr/>
                </p:nvGrpSpPr>
                <p:grpSpPr bwMode="auto">
                  <a:xfrm>
                    <a:off x="4451" y="2942"/>
                    <a:ext cx="511" cy="417"/>
                    <a:chOff x="4451" y="2942"/>
                    <a:chExt cx="511" cy="417"/>
                  </a:xfrm>
                </p:grpSpPr>
                <p:sp>
                  <p:nvSpPr>
                    <p:cNvPr id="35" name="Freeform 123"/>
                    <p:cNvSpPr>
                      <a:spLocks/>
                    </p:cNvSpPr>
                    <p:nvPr/>
                  </p:nvSpPr>
                  <p:spPr bwMode="auto">
                    <a:xfrm>
                      <a:off x="4451" y="2942"/>
                      <a:ext cx="511" cy="417"/>
                    </a:xfrm>
                    <a:custGeom>
                      <a:avLst/>
                      <a:gdLst>
                        <a:gd name="T0" fmla="*/ 573 w 1024"/>
                        <a:gd name="T1" fmla="*/ 0 h 834"/>
                        <a:gd name="T2" fmla="*/ 886 w 1024"/>
                        <a:gd name="T3" fmla="*/ 8 h 834"/>
                        <a:gd name="T4" fmla="*/ 1009 w 1024"/>
                        <a:gd name="T5" fmla="*/ 20 h 834"/>
                        <a:gd name="T6" fmla="*/ 1014 w 1024"/>
                        <a:gd name="T7" fmla="*/ 57 h 834"/>
                        <a:gd name="T8" fmla="*/ 926 w 1024"/>
                        <a:gd name="T9" fmla="*/ 336 h 834"/>
                        <a:gd name="T10" fmla="*/ 916 w 1024"/>
                        <a:gd name="T11" fmla="*/ 299 h 834"/>
                        <a:gd name="T12" fmla="*/ 966 w 1024"/>
                        <a:gd name="T13" fmla="*/ 77 h 834"/>
                        <a:gd name="T14" fmla="*/ 962 w 1024"/>
                        <a:gd name="T15" fmla="*/ 39 h 834"/>
                        <a:gd name="T16" fmla="*/ 696 w 1024"/>
                        <a:gd name="T17" fmla="*/ 34 h 834"/>
                        <a:gd name="T18" fmla="*/ 634 w 1024"/>
                        <a:gd name="T19" fmla="*/ 54 h 834"/>
                        <a:gd name="T20" fmla="*/ 756 w 1024"/>
                        <a:gd name="T21" fmla="*/ 116 h 834"/>
                        <a:gd name="T22" fmla="*/ 828 w 1024"/>
                        <a:gd name="T23" fmla="*/ 176 h 834"/>
                        <a:gd name="T24" fmla="*/ 869 w 1024"/>
                        <a:gd name="T25" fmla="*/ 259 h 834"/>
                        <a:gd name="T26" fmla="*/ 886 w 1024"/>
                        <a:gd name="T27" fmla="*/ 356 h 834"/>
                        <a:gd name="T28" fmla="*/ 891 w 1024"/>
                        <a:gd name="T29" fmla="*/ 444 h 834"/>
                        <a:gd name="T30" fmla="*/ 857 w 1024"/>
                        <a:gd name="T31" fmla="*/ 583 h 834"/>
                        <a:gd name="T32" fmla="*/ 771 w 1024"/>
                        <a:gd name="T33" fmla="*/ 690 h 834"/>
                        <a:gd name="T34" fmla="*/ 656 w 1024"/>
                        <a:gd name="T35" fmla="*/ 782 h 834"/>
                        <a:gd name="T36" fmla="*/ 516 w 1024"/>
                        <a:gd name="T37" fmla="*/ 826 h 834"/>
                        <a:gd name="T38" fmla="*/ 369 w 1024"/>
                        <a:gd name="T39" fmla="*/ 834 h 834"/>
                        <a:gd name="T40" fmla="*/ 221 w 1024"/>
                        <a:gd name="T41" fmla="*/ 805 h 834"/>
                        <a:gd name="T42" fmla="*/ 113 w 1024"/>
                        <a:gd name="T43" fmla="*/ 739 h 834"/>
                        <a:gd name="T44" fmla="*/ 44 w 1024"/>
                        <a:gd name="T45" fmla="*/ 636 h 834"/>
                        <a:gd name="T46" fmla="*/ 5 w 1024"/>
                        <a:gd name="T47" fmla="*/ 508 h 834"/>
                        <a:gd name="T48" fmla="*/ 5 w 1024"/>
                        <a:gd name="T49" fmla="*/ 385 h 834"/>
                        <a:gd name="T50" fmla="*/ 40 w 1024"/>
                        <a:gd name="T51" fmla="*/ 279 h 834"/>
                        <a:gd name="T52" fmla="*/ 108 w 1024"/>
                        <a:gd name="T53" fmla="*/ 186 h 834"/>
                        <a:gd name="T54" fmla="*/ 222 w 1024"/>
                        <a:gd name="T55" fmla="*/ 106 h 834"/>
                        <a:gd name="T56" fmla="*/ 377 w 1024"/>
                        <a:gd name="T57" fmla="*/ 34 h 834"/>
                        <a:gd name="T58" fmla="*/ 496 w 1024"/>
                        <a:gd name="T59" fmla="*/ 18 h 834"/>
                        <a:gd name="T60" fmla="*/ 284 w 1024"/>
                        <a:gd name="T61" fmla="*/ 106 h 834"/>
                        <a:gd name="T62" fmla="*/ 133 w 1024"/>
                        <a:gd name="T63" fmla="*/ 206 h 834"/>
                        <a:gd name="T64" fmla="*/ 54 w 1024"/>
                        <a:gd name="T65" fmla="*/ 328 h 834"/>
                        <a:gd name="T66" fmla="*/ 36 w 1024"/>
                        <a:gd name="T67" fmla="*/ 488 h 834"/>
                        <a:gd name="T68" fmla="*/ 79 w 1024"/>
                        <a:gd name="T69" fmla="*/ 620 h 834"/>
                        <a:gd name="T70" fmla="*/ 167 w 1024"/>
                        <a:gd name="T71" fmla="*/ 733 h 834"/>
                        <a:gd name="T72" fmla="*/ 271 w 1024"/>
                        <a:gd name="T73" fmla="*/ 782 h 834"/>
                        <a:gd name="T74" fmla="*/ 407 w 1024"/>
                        <a:gd name="T75" fmla="*/ 801 h 834"/>
                        <a:gd name="T76" fmla="*/ 573 w 1024"/>
                        <a:gd name="T77" fmla="*/ 772 h 834"/>
                        <a:gd name="T78" fmla="*/ 722 w 1024"/>
                        <a:gd name="T79" fmla="*/ 695 h 834"/>
                        <a:gd name="T80" fmla="*/ 823 w 1024"/>
                        <a:gd name="T81" fmla="*/ 583 h 834"/>
                        <a:gd name="T82" fmla="*/ 862 w 1024"/>
                        <a:gd name="T83" fmla="*/ 446 h 834"/>
                        <a:gd name="T84" fmla="*/ 839 w 1024"/>
                        <a:gd name="T85" fmla="*/ 294 h 834"/>
                        <a:gd name="T86" fmla="*/ 795 w 1024"/>
                        <a:gd name="T87" fmla="*/ 196 h 834"/>
                        <a:gd name="T88" fmla="*/ 702 w 1024"/>
                        <a:gd name="T89" fmla="*/ 126 h 834"/>
                        <a:gd name="T90" fmla="*/ 585 w 1024"/>
                        <a:gd name="T91" fmla="*/ 73 h 834"/>
                        <a:gd name="T92" fmla="*/ 461 w 1024"/>
                        <a:gd name="T93" fmla="*/ 62 h 834"/>
                        <a:gd name="T94" fmla="*/ 501 w 1024"/>
                        <a:gd name="T95" fmla="*/ 18 h 83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</a:cxnLst>
                      <a:rect l="0" t="0" r="r" b="b"/>
                      <a:pathLst>
                        <a:path w="1024" h="834">
                          <a:moveTo>
                            <a:pt x="480" y="0"/>
                          </a:moveTo>
                          <a:lnTo>
                            <a:pt x="573" y="0"/>
                          </a:lnTo>
                          <a:lnTo>
                            <a:pt x="707" y="0"/>
                          </a:lnTo>
                          <a:lnTo>
                            <a:pt x="886" y="8"/>
                          </a:lnTo>
                          <a:lnTo>
                            <a:pt x="986" y="13"/>
                          </a:lnTo>
                          <a:lnTo>
                            <a:pt x="1009" y="20"/>
                          </a:lnTo>
                          <a:lnTo>
                            <a:pt x="1024" y="29"/>
                          </a:lnTo>
                          <a:lnTo>
                            <a:pt x="1014" y="57"/>
                          </a:lnTo>
                          <a:lnTo>
                            <a:pt x="981" y="142"/>
                          </a:lnTo>
                          <a:lnTo>
                            <a:pt x="926" y="336"/>
                          </a:lnTo>
                          <a:lnTo>
                            <a:pt x="891" y="459"/>
                          </a:lnTo>
                          <a:lnTo>
                            <a:pt x="916" y="299"/>
                          </a:lnTo>
                          <a:lnTo>
                            <a:pt x="945" y="165"/>
                          </a:lnTo>
                          <a:lnTo>
                            <a:pt x="966" y="77"/>
                          </a:lnTo>
                          <a:lnTo>
                            <a:pt x="975" y="49"/>
                          </a:lnTo>
                          <a:lnTo>
                            <a:pt x="962" y="39"/>
                          </a:lnTo>
                          <a:lnTo>
                            <a:pt x="852" y="38"/>
                          </a:lnTo>
                          <a:lnTo>
                            <a:pt x="696" y="34"/>
                          </a:lnTo>
                          <a:lnTo>
                            <a:pt x="563" y="34"/>
                          </a:lnTo>
                          <a:lnTo>
                            <a:pt x="634" y="54"/>
                          </a:lnTo>
                          <a:lnTo>
                            <a:pt x="702" y="83"/>
                          </a:lnTo>
                          <a:lnTo>
                            <a:pt x="756" y="116"/>
                          </a:lnTo>
                          <a:lnTo>
                            <a:pt x="793" y="145"/>
                          </a:lnTo>
                          <a:lnTo>
                            <a:pt x="828" y="176"/>
                          </a:lnTo>
                          <a:lnTo>
                            <a:pt x="849" y="224"/>
                          </a:lnTo>
                          <a:lnTo>
                            <a:pt x="869" y="259"/>
                          </a:lnTo>
                          <a:lnTo>
                            <a:pt x="882" y="308"/>
                          </a:lnTo>
                          <a:lnTo>
                            <a:pt x="886" y="356"/>
                          </a:lnTo>
                          <a:lnTo>
                            <a:pt x="888" y="397"/>
                          </a:lnTo>
                          <a:lnTo>
                            <a:pt x="891" y="444"/>
                          </a:lnTo>
                          <a:lnTo>
                            <a:pt x="878" y="509"/>
                          </a:lnTo>
                          <a:lnTo>
                            <a:pt x="857" y="583"/>
                          </a:lnTo>
                          <a:lnTo>
                            <a:pt x="824" y="632"/>
                          </a:lnTo>
                          <a:lnTo>
                            <a:pt x="771" y="690"/>
                          </a:lnTo>
                          <a:lnTo>
                            <a:pt x="717" y="734"/>
                          </a:lnTo>
                          <a:lnTo>
                            <a:pt x="656" y="782"/>
                          </a:lnTo>
                          <a:lnTo>
                            <a:pt x="593" y="805"/>
                          </a:lnTo>
                          <a:lnTo>
                            <a:pt x="516" y="826"/>
                          </a:lnTo>
                          <a:lnTo>
                            <a:pt x="448" y="834"/>
                          </a:lnTo>
                          <a:lnTo>
                            <a:pt x="369" y="834"/>
                          </a:lnTo>
                          <a:lnTo>
                            <a:pt x="296" y="824"/>
                          </a:lnTo>
                          <a:lnTo>
                            <a:pt x="221" y="805"/>
                          </a:lnTo>
                          <a:lnTo>
                            <a:pt x="172" y="782"/>
                          </a:lnTo>
                          <a:lnTo>
                            <a:pt x="113" y="739"/>
                          </a:lnTo>
                          <a:lnTo>
                            <a:pt x="75" y="685"/>
                          </a:lnTo>
                          <a:lnTo>
                            <a:pt x="44" y="636"/>
                          </a:lnTo>
                          <a:lnTo>
                            <a:pt x="22" y="578"/>
                          </a:lnTo>
                          <a:lnTo>
                            <a:pt x="5" y="508"/>
                          </a:lnTo>
                          <a:lnTo>
                            <a:pt x="0" y="446"/>
                          </a:lnTo>
                          <a:lnTo>
                            <a:pt x="5" y="385"/>
                          </a:lnTo>
                          <a:lnTo>
                            <a:pt x="15" y="326"/>
                          </a:lnTo>
                          <a:lnTo>
                            <a:pt x="40" y="279"/>
                          </a:lnTo>
                          <a:lnTo>
                            <a:pt x="66" y="238"/>
                          </a:lnTo>
                          <a:lnTo>
                            <a:pt x="108" y="186"/>
                          </a:lnTo>
                          <a:lnTo>
                            <a:pt x="164" y="147"/>
                          </a:lnTo>
                          <a:lnTo>
                            <a:pt x="222" y="106"/>
                          </a:lnTo>
                          <a:lnTo>
                            <a:pt x="309" y="64"/>
                          </a:lnTo>
                          <a:lnTo>
                            <a:pt x="377" y="34"/>
                          </a:lnTo>
                          <a:lnTo>
                            <a:pt x="443" y="15"/>
                          </a:lnTo>
                          <a:lnTo>
                            <a:pt x="496" y="18"/>
                          </a:lnTo>
                          <a:lnTo>
                            <a:pt x="402" y="59"/>
                          </a:lnTo>
                          <a:lnTo>
                            <a:pt x="284" y="106"/>
                          </a:lnTo>
                          <a:lnTo>
                            <a:pt x="201" y="157"/>
                          </a:lnTo>
                          <a:lnTo>
                            <a:pt x="133" y="206"/>
                          </a:lnTo>
                          <a:lnTo>
                            <a:pt x="80" y="273"/>
                          </a:lnTo>
                          <a:lnTo>
                            <a:pt x="54" y="328"/>
                          </a:lnTo>
                          <a:lnTo>
                            <a:pt x="36" y="411"/>
                          </a:lnTo>
                          <a:lnTo>
                            <a:pt x="36" y="488"/>
                          </a:lnTo>
                          <a:lnTo>
                            <a:pt x="54" y="552"/>
                          </a:lnTo>
                          <a:lnTo>
                            <a:pt x="79" y="620"/>
                          </a:lnTo>
                          <a:lnTo>
                            <a:pt x="118" y="685"/>
                          </a:lnTo>
                          <a:lnTo>
                            <a:pt x="167" y="733"/>
                          </a:lnTo>
                          <a:lnTo>
                            <a:pt x="213" y="761"/>
                          </a:lnTo>
                          <a:lnTo>
                            <a:pt x="271" y="782"/>
                          </a:lnTo>
                          <a:lnTo>
                            <a:pt x="338" y="796"/>
                          </a:lnTo>
                          <a:lnTo>
                            <a:pt x="407" y="801"/>
                          </a:lnTo>
                          <a:lnTo>
                            <a:pt x="490" y="792"/>
                          </a:lnTo>
                          <a:lnTo>
                            <a:pt x="573" y="772"/>
                          </a:lnTo>
                          <a:lnTo>
                            <a:pt x="647" y="744"/>
                          </a:lnTo>
                          <a:lnTo>
                            <a:pt x="722" y="695"/>
                          </a:lnTo>
                          <a:lnTo>
                            <a:pt x="769" y="646"/>
                          </a:lnTo>
                          <a:lnTo>
                            <a:pt x="823" y="583"/>
                          </a:lnTo>
                          <a:lnTo>
                            <a:pt x="852" y="509"/>
                          </a:lnTo>
                          <a:lnTo>
                            <a:pt x="862" y="446"/>
                          </a:lnTo>
                          <a:lnTo>
                            <a:pt x="854" y="370"/>
                          </a:lnTo>
                          <a:lnTo>
                            <a:pt x="839" y="294"/>
                          </a:lnTo>
                          <a:lnTo>
                            <a:pt x="823" y="243"/>
                          </a:lnTo>
                          <a:lnTo>
                            <a:pt x="795" y="196"/>
                          </a:lnTo>
                          <a:lnTo>
                            <a:pt x="754" y="157"/>
                          </a:lnTo>
                          <a:lnTo>
                            <a:pt x="702" y="126"/>
                          </a:lnTo>
                          <a:lnTo>
                            <a:pt x="643" y="93"/>
                          </a:lnTo>
                          <a:lnTo>
                            <a:pt x="585" y="73"/>
                          </a:lnTo>
                          <a:lnTo>
                            <a:pt x="519" y="62"/>
                          </a:lnTo>
                          <a:lnTo>
                            <a:pt x="461" y="62"/>
                          </a:lnTo>
                          <a:lnTo>
                            <a:pt x="407" y="62"/>
                          </a:lnTo>
                          <a:lnTo>
                            <a:pt x="501" y="18"/>
                          </a:lnTo>
                          <a:lnTo>
                            <a:pt x="48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6" name="Freeform 124"/>
                    <p:cNvSpPr>
                      <a:spLocks/>
                    </p:cNvSpPr>
                    <p:nvPr/>
                  </p:nvSpPr>
                  <p:spPr bwMode="auto">
                    <a:xfrm>
                      <a:off x="4609" y="2944"/>
                      <a:ext cx="84" cy="36"/>
                    </a:xfrm>
                    <a:custGeom>
                      <a:avLst/>
                      <a:gdLst>
                        <a:gd name="T0" fmla="*/ 103 w 168"/>
                        <a:gd name="T1" fmla="*/ 5 h 74"/>
                        <a:gd name="T2" fmla="*/ 0 w 168"/>
                        <a:gd name="T3" fmla="*/ 74 h 74"/>
                        <a:gd name="T4" fmla="*/ 113 w 168"/>
                        <a:gd name="T5" fmla="*/ 51 h 74"/>
                        <a:gd name="T6" fmla="*/ 168 w 168"/>
                        <a:gd name="T7" fmla="*/ 54 h 74"/>
                        <a:gd name="T8" fmla="*/ 162 w 168"/>
                        <a:gd name="T9" fmla="*/ 46 h 74"/>
                        <a:gd name="T10" fmla="*/ 157 w 168"/>
                        <a:gd name="T11" fmla="*/ 0 h 74"/>
                        <a:gd name="T12" fmla="*/ 103 w 168"/>
                        <a:gd name="T13" fmla="*/ 5 h 7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168" h="74">
                          <a:moveTo>
                            <a:pt x="103" y="5"/>
                          </a:moveTo>
                          <a:lnTo>
                            <a:pt x="0" y="74"/>
                          </a:lnTo>
                          <a:lnTo>
                            <a:pt x="113" y="51"/>
                          </a:lnTo>
                          <a:lnTo>
                            <a:pt x="168" y="54"/>
                          </a:lnTo>
                          <a:lnTo>
                            <a:pt x="162" y="46"/>
                          </a:lnTo>
                          <a:lnTo>
                            <a:pt x="157" y="0"/>
                          </a:lnTo>
                          <a:lnTo>
                            <a:pt x="103" y="5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</p:grpSp>
            </p:grpSp>
            <p:sp>
              <p:nvSpPr>
                <p:cNvPr id="23" name="Freeform 127"/>
                <p:cNvSpPr>
                  <a:spLocks/>
                </p:cNvSpPr>
                <p:nvPr/>
              </p:nvSpPr>
              <p:spPr bwMode="auto">
                <a:xfrm>
                  <a:off x="4447" y="2962"/>
                  <a:ext cx="429" cy="392"/>
                </a:xfrm>
                <a:custGeom>
                  <a:avLst/>
                  <a:gdLst>
                    <a:gd name="T0" fmla="*/ 178 w 857"/>
                    <a:gd name="T1" fmla="*/ 106 h 785"/>
                    <a:gd name="T2" fmla="*/ 259 w 857"/>
                    <a:gd name="T3" fmla="*/ 59 h 785"/>
                    <a:gd name="T4" fmla="*/ 377 w 857"/>
                    <a:gd name="T5" fmla="*/ 10 h 785"/>
                    <a:gd name="T6" fmla="*/ 475 w 857"/>
                    <a:gd name="T7" fmla="*/ 0 h 785"/>
                    <a:gd name="T8" fmla="*/ 573 w 857"/>
                    <a:gd name="T9" fmla="*/ 15 h 785"/>
                    <a:gd name="T10" fmla="*/ 656 w 857"/>
                    <a:gd name="T11" fmla="*/ 52 h 785"/>
                    <a:gd name="T12" fmla="*/ 744 w 857"/>
                    <a:gd name="T13" fmla="*/ 101 h 785"/>
                    <a:gd name="T14" fmla="*/ 803 w 857"/>
                    <a:gd name="T15" fmla="*/ 160 h 785"/>
                    <a:gd name="T16" fmla="*/ 834 w 857"/>
                    <a:gd name="T17" fmla="*/ 243 h 785"/>
                    <a:gd name="T18" fmla="*/ 853 w 857"/>
                    <a:gd name="T19" fmla="*/ 328 h 785"/>
                    <a:gd name="T20" fmla="*/ 857 w 857"/>
                    <a:gd name="T21" fmla="*/ 421 h 785"/>
                    <a:gd name="T22" fmla="*/ 827 w 857"/>
                    <a:gd name="T23" fmla="*/ 527 h 785"/>
                    <a:gd name="T24" fmla="*/ 764 w 857"/>
                    <a:gd name="T25" fmla="*/ 615 h 785"/>
                    <a:gd name="T26" fmla="*/ 680 w 857"/>
                    <a:gd name="T27" fmla="*/ 689 h 785"/>
                    <a:gd name="T28" fmla="*/ 597 w 857"/>
                    <a:gd name="T29" fmla="*/ 743 h 785"/>
                    <a:gd name="T30" fmla="*/ 450 w 857"/>
                    <a:gd name="T31" fmla="*/ 785 h 785"/>
                    <a:gd name="T32" fmla="*/ 313 w 857"/>
                    <a:gd name="T33" fmla="*/ 777 h 785"/>
                    <a:gd name="T34" fmla="*/ 207 w 857"/>
                    <a:gd name="T35" fmla="*/ 748 h 785"/>
                    <a:gd name="T36" fmla="*/ 134 w 857"/>
                    <a:gd name="T37" fmla="*/ 708 h 785"/>
                    <a:gd name="T38" fmla="*/ 83 w 857"/>
                    <a:gd name="T39" fmla="*/ 646 h 785"/>
                    <a:gd name="T40" fmla="*/ 36 w 857"/>
                    <a:gd name="T41" fmla="*/ 562 h 785"/>
                    <a:gd name="T42" fmla="*/ 6 w 857"/>
                    <a:gd name="T43" fmla="*/ 480 h 785"/>
                    <a:gd name="T44" fmla="*/ 0 w 857"/>
                    <a:gd name="T45" fmla="*/ 382 h 785"/>
                    <a:gd name="T46" fmla="*/ 15 w 857"/>
                    <a:gd name="T47" fmla="*/ 289 h 785"/>
                    <a:gd name="T48" fmla="*/ 59 w 857"/>
                    <a:gd name="T49" fmla="*/ 211 h 785"/>
                    <a:gd name="T50" fmla="*/ 137 w 857"/>
                    <a:gd name="T51" fmla="*/ 132 h 785"/>
                    <a:gd name="T52" fmla="*/ 178 w 857"/>
                    <a:gd name="T53" fmla="*/ 106 h 7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857" h="785">
                      <a:moveTo>
                        <a:pt x="178" y="106"/>
                      </a:moveTo>
                      <a:lnTo>
                        <a:pt x="259" y="59"/>
                      </a:lnTo>
                      <a:lnTo>
                        <a:pt x="377" y="10"/>
                      </a:lnTo>
                      <a:lnTo>
                        <a:pt x="475" y="0"/>
                      </a:lnTo>
                      <a:lnTo>
                        <a:pt x="573" y="15"/>
                      </a:lnTo>
                      <a:lnTo>
                        <a:pt x="656" y="52"/>
                      </a:lnTo>
                      <a:lnTo>
                        <a:pt x="744" y="101"/>
                      </a:lnTo>
                      <a:lnTo>
                        <a:pt x="803" y="160"/>
                      </a:lnTo>
                      <a:lnTo>
                        <a:pt x="834" y="243"/>
                      </a:lnTo>
                      <a:lnTo>
                        <a:pt x="853" y="328"/>
                      </a:lnTo>
                      <a:lnTo>
                        <a:pt x="857" y="421"/>
                      </a:lnTo>
                      <a:lnTo>
                        <a:pt x="827" y="527"/>
                      </a:lnTo>
                      <a:lnTo>
                        <a:pt x="764" y="615"/>
                      </a:lnTo>
                      <a:lnTo>
                        <a:pt x="680" y="689"/>
                      </a:lnTo>
                      <a:lnTo>
                        <a:pt x="597" y="743"/>
                      </a:lnTo>
                      <a:lnTo>
                        <a:pt x="450" y="785"/>
                      </a:lnTo>
                      <a:lnTo>
                        <a:pt x="313" y="777"/>
                      </a:lnTo>
                      <a:lnTo>
                        <a:pt x="207" y="748"/>
                      </a:lnTo>
                      <a:lnTo>
                        <a:pt x="134" y="708"/>
                      </a:lnTo>
                      <a:lnTo>
                        <a:pt x="83" y="646"/>
                      </a:lnTo>
                      <a:lnTo>
                        <a:pt x="36" y="562"/>
                      </a:lnTo>
                      <a:lnTo>
                        <a:pt x="6" y="480"/>
                      </a:lnTo>
                      <a:lnTo>
                        <a:pt x="0" y="382"/>
                      </a:lnTo>
                      <a:lnTo>
                        <a:pt x="15" y="289"/>
                      </a:lnTo>
                      <a:lnTo>
                        <a:pt x="59" y="211"/>
                      </a:lnTo>
                      <a:lnTo>
                        <a:pt x="137" y="132"/>
                      </a:lnTo>
                      <a:lnTo>
                        <a:pt x="178" y="106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4" name="Freeform 128"/>
                <p:cNvSpPr>
                  <a:spLocks/>
                </p:cNvSpPr>
                <p:nvPr/>
              </p:nvSpPr>
              <p:spPr bwMode="auto">
                <a:xfrm>
                  <a:off x="4536" y="3037"/>
                  <a:ext cx="235" cy="227"/>
                </a:xfrm>
                <a:custGeom>
                  <a:avLst/>
                  <a:gdLst>
                    <a:gd name="T0" fmla="*/ 49 w 470"/>
                    <a:gd name="T1" fmla="*/ 96 h 454"/>
                    <a:gd name="T2" fmla="*/ 103 w 470"/>
                    <a:gd name="T3" fmla="*/ 44 h 454"/>
                    <a:gd name="T4" fmla="*/ 163 w 470"/>
                    <a:gd name="T5" fmla="*/ 13 h 454"/>
                    <a:gd name="T6" fmla="*/ 250 w 470"/>
                    <a:gd name="T7" fmla="*/ 0 h 454"/>
                    <a:gd name="T8" fmla="*/ 348 w 470"/>
                    <a:gd name="T9" fmla="*/ 5 h 454"/>
                    <a:gd name="T10" fmla="*/ 421 w 470"/>
                    <a:gd name="T11" fmla="*/ 44 h 454"/>
                    <a:gd name="T12" fmla="*/ 451 w 470"/>
                    <a:gd name="T13" fmla="*/ 86 h 454"/>
                    <a:gd name="T14" fmla="*/ 470 w 470"/>
                    <a:gd name="T15" fmla="*/ 214 h 454"/>
                    <a:gd name="T16" fmla="*/ 457 w 470"/>
                    <a:gd name="T17" fmla="*/ 308 h 454"/>
                    <a:gd name="T18" fmla="*/ 411 w 470"/>
                    <a:gd name="T19" fmla="*/ 382 h 454"/>
                    <a:gd name="T20" fmla="*/ 348 w 470"/>
                    <a:gd name="T21" fmla="*/ 424 h 454"/>
                    <a:gd name="T22" fmla="*/ 261 w 470"/>
                    <a:gd name="T23" fmla="*/ 454 h 454"/>
                    <a:gd name="T24" fmla="*/ 167 w 470"/>
                    <a:gd name="T25" fmla="*/ 454 h 454"/>
                    <a:gd name="T26" fmla="*/ 83 w 470"/>
                    <a:gd name="T27" fmla="*/ 426 h 454"/>
                    <a:gd name="T28" fmla="*/ 34 w 470"/>
                    <a:gd name="T29" fmla="*/ 380 h 454"/>
                    <a:gd name="T30" fmla="*/ 10 w 470"/>
                    <a:gd name="T31" fmla="*/ 307 h 454"/>
                    <a:gd name="T32" fmla="*/ 0 w 470"/>
                    <a:gd name="T33" fmla="*/ 220 h 454"/>
                    <a:gd name="T34" fmla="*/ 20 w 470"/>
                    <a:gd name="T35" fmla="*/ 140 h 454"/>
                    <a:gd name="T36" fmla="*/ 49 w 470"/>
                    <a:gd name="T37" fmla="*/ 96 h 4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470" h="454">
                      <a:moveTo>
                        <a:pt x="49" y="96"/>
                      </a:moveTo>
                      <a:lnTo>
                        <a:pt x="103" y="44"/>
                      </a:lnTo>
                      <a:lnTo>
                        <a:pt x="163" y="13"/>
                      </a:lnTo>
                      <a:lnTo>
                        <a:pt x="250" y="0"/>
                      </a:lnTo>
                      <a:lnTo>
                        <a:pt x="348" y="5"/>
                      </a:lnTo>
                      <a:lnTo>
                        <a:pt x="421" y="44"/>
                      </a:lnTo>
                      <a:lnTo>
                        <a:pt x="451" y="86"/>
                      </a:lnTo>
                      <a:lnTo>
                        <a:pt x="470" y="214"/>
                      </a:lnTo>
                      <a:lnTo>
                        <a:pt x="457" y="308"/>
                      </a:lnTo>
                      <a:lnTo>
                        <a:pt x="411" y="382"/>
                      </a:lnTo>
                      <a:lnTo>
                        <a:pt x="348" y="424"/>
                      </a:lnTo>
                      <a:lnTo>
                        <a:pt x="261" y="454"/>
                      </a:lnTo>
                      <a:lnTo>
                        <a:pt x="167" y="454"/>
                      </a:lnTo>
                      <a:lnTo>
                        <a:pt x="83" y="426"/>
                      </a:lnTo>
                      <a:lnTo>
                        <a:pt x="34" y="380"/>
                      </a:lnTo>
                      <a:lnTo>
                        <a:pt x="10" y="307"/>
                      </a:lnTo>
                      <a:lnTo>
                        <a:pt x="0" y="220"/>
                      </a:lnTo>
                      <a:lnTo>
                        <a:pt x="20" y="140"/>
                      </a:lnTo>
                      <a:lnTo>
                        <a:pt x="49" y="96"/>
                      </a:lnTo>
                      <a:close/>
                    </a:path>
                  </a:pathLst>
                </a:custGeom>
                <a:solidFill>
                  <a:srgbClr val="FF00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grpSp>
              <p:nvGrpSpPr>
                <p:cNvPr id="25" name="Group 131"/>
                <p:cNvGrpSpPr>
                  <a:grpSpLocks/>
                </p:cNvGrpSpPr>
                <p:nvPr/>
              </p:nvGrpSpPr>
              <p:grpSpPr bwMode="auto">
                <a:xfrm>
                  <a:off x="4529" y="3030"/>
                  <a:ext cx="251" cy="240"/>
                  <a:chOff x="4529" y="3030"/>
                  <a:chExt cx="251" cy="240"/>
                </a:xfrm>
              </p:grpSpPr>
              <p:sp>
                <p:nvSpPr>
                  <p:cNvPr id="31" name="Freeform 129"/>
                  <p:cNvSpPr>
                    <a:spLocks/>
                  </p:cNvSpPr>
                  <p:nvPr/>
                </p:nvSpPr>
                <p:spPr bwMode="auto">
                  <a:xfrm>
                    <a:off x="4550" y="3030"/>
                    <a:ext cx="230" cy="240"/>
                  </a:xfrm>
                  <a:custGeom>
                    <a:avLst/>
                    <a:gdLst>
                      <a:gd name="T0" fmla="*/ 107 w 460"/>
                      <a:gd name="T1" fmla="*/ 28 h 480"/>
                      <a:gd name="T2" fmla="*/ 161 w 460"/>
                      <a:gd name="T3" fmla="*/ 8 h 480"/>
                      <a:gd name="T4" fmla="*/ 230 w 460"/>
                      <a:gd name="T5" fmla="*/ 0 h 480"/>
                      <a:gd name="T6" fmla="*/ 295 w 460"/>
                      <a:gd name="T7" fmla="*/ 4 h 480"/>
                      <a:gd name="T8" fmla="*/ 357 w 460"/>
                      <a:gd name="T9" fmla="*/ 15 h 480"/>
                      <a:gd name="T10" fmla="*/ 398 w 460"/>
                      <a:gd name="T11" fmla="*/ 43 h 480"/>
                      <a:gd name="T12" fmla="*/ 427 w 460"/>
                      <a:gd name="T13" fmla="*/ 77 h 480"/>
                      <a:gd name="T14" fmla="*/ 445 w 460"/>
                      <a:gd name="T15" fmla="*/ 128 h 480"/>
                      <a:gd name="T16" fmla="*/ 457 w 460"/>
                      <a:gd name="T17" fmla="*/ 181 h 480"/>
                      <a:gd name="T18" fmla="*/ 460 w 460"/>
                      <a:gd name="T19" fmla="*/ 243 h 480"/>
                      <a:gd name="T20" fmla="*/ 455 w 460"/>
                      <a:gd name="T21" fmla="*/ 287 h 480"/>
                      <a:gd name="T22" fmla="*/ 440 w 460"/>
                      <a:gd name="T23" fmla="*/ 336 h 480"/>
                      <a:gd name="T24" fmla="*/ 412 w 460"/>
                      <a:gd name="T25" fmla="*/ 377 h 480"/>
                      <a:gd name="T26" fmla="*/ 383 w 460"/>
                      <a:gd name="T27" fmla="*/ 415 h 480"/>
                      <a:gd name="T28" fmla="*/ 347 w 460"/>
                      <a:gd name="T29" fmla="*/ 444 h 480"/>
                      <a:gd name="T30" fmla="*/ 298 w 460"/>
                      <a:gd name="T31" fmla="*/ 465 h 480"/>
                      <a:gd name="T32" fmla="*/ 244 w 460"/>
                      <a:gd name="T33" fmla="*/ 478 h 480"/>
                      <a:gd name="T34" fmla="*/ 176 w 460"/>
                      <a:gd name="T35" fmla="*/ 480 h 480"/>
                      <a:gd name="T36" fmla="*/ 117 w 460"/>
                      <a:gd name="T37" fmla="*/ 475 h 480"/>
                      <a:gd name="T38" fmla="*/ 73 w 460"/>
                      <a:gd name="T39" fmla="*/ 456 h 480"/>
                      <a:gd name="T40" fmla="*/ 24 w 460"/>
                      <a:gd name="T41" fmla="*/ 426 h 480"/>
                      <a:gd name="T42" fmla="*/ 0 w 460"/>
                      <a:gd name="T43" fmla="*/ 392 h 480"/>
                      <a:gd name="T44" fmla="*/ 78 w 460"/>
                      <a:gd name="T45" fmla="*/ 434 h 480"/>
                      <a:gd name="T46" fmla="*/ 161 w 460"/>
                      <a:gd name="T47" fmla="*/ 456 h 480"/>
                      <a:gd name="T48" fmla="*/ 226 w 460"/>
                      <a:gd name="T49" fmla="*/ 451 h 480"/>
                      <a:gd name="T50" fmla="*/ 288 w 460"/>
                      <a:gd name="T51" fmla="*/ 434 h 480"/>
                      <a:gd name="T52" fmla="*/ 337 w 460"/>
                      <a:gd name="T53" fmla="*/ 412 h 480"/>
                      <a:gd name="T54" fmla="*/ 378 w 460"/>
                      <a:gd name="T55" fmla="*/ 372 h 480"/>
                      <a:gd name="T56" fmla="*/ 411 w 460"/>
                      <a:gd name="T57" fmla="*/ 327 h 480"/>
                      <a:gd name="T58" fmla="*/ 422 w 460"/>
                      <a:gd name="T59" fmla="*/ 270 h 480"/>
                      <a:gd name="T60" fmla="*/ 425 w 460"/>
                      <a:gd name="T61" fmla="*/ 206 h 480"/>
                      <a:gd name="T62" fmla="*/ 416 w 460"/>
                      <a:gd name="T63" fmla="*/ 142 h 480"/>
                      <a:gd name="T64" fmla="*/ 398 w 460"/>
                      <a:gd name="T65" fmla="*/ 88 h 480"/>
                      <a:gd name="T66" fmla="*/ 357 w 460"/>
                      <a:gd name="T67" fmla="*/ 52 h 480"/>
                      <a:gd name="T68" fmla="*/ 293 w 460"/>
                      <a:gd name="T69" fmla="*/ 30 h 480"/>
                      <a:gd name="T70" fmla="*/ 230 w 460"/>
                      <a:gd name="T71" fmla="*/ 28 h 480"/>
                      <a:gd name="T72" fmla="*/ 151 w 460"/>
                      <a:gd name="T73" fmla="*/ 35 h 480"/>
                      <a:gd name="T74" fmla="*/ 78 w 460"/>
                      <a:gd name="T75" fmla="*/ 57 h 480"/>
                      <a:gd name="T76" fmla="*/ 107 w 460"/>
                      <a:gd name="T77" fmla="*/ 28 h 4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</a:cxnLst>
                    <a:rect l="0" t="0" r="r" b="b"/>
                    <a:pathLst>
                      <a:path w="460" h="480">
                        <a:moveTo>
                          <a:pt x="107" y="28"/>
                        </a:moveTo>
                        <a:lnTo>
                          <a:pt x="161" y="8"/>
                        </a:lnTo>
                        <a:lnTo>
                          <a:pt x="230" y="0"/>
                        </a:lnTo>
                        <a:lnTo>
                          <a:pt x="295" y="4"/>
                        </a:lnTo>
                        <a:lnTo>
                          <a:pt x="357" y="15"/>
                        </a:lnTo>
                        <a:lnTo>
                          <a:pt x="398" y="43"/>
                        </a:lnTo>
                        <a:lnTo>
                          <a:pt x="427" y="77"/>
                        </a:lnTo>
                        <a:lnTo>
                          <a:pt x="445" y="128"/>
                        </a:lnTo>
                        <a:lnTo>
                          <a:pt x="457" y="181"/>
                        </a:lnTo>
                        <a:lnTo>
                          <a:pt x="460" y="243"/>
                        </a:lnTo>
                        <a:lnTo>
                          <a:pt x="455" y="287"/>
                        </a:lnTo>
                        <a:lnTo>
                          <a:pt x="440" y="336"/>
                        </a:lnTo>
                        <a:lnTo>
                          <a:pt x="412" y="377"/>
                        </a:lnTo>
                        <a:lnTo>
                          <a:pt x="383" y="415"/>
                        </a:lnTo>
                        <a:lnTo>
                          <a:pt x="347" y="444"/>
                        </a:lnTo>
                        <a:lnTo>
                          <a:pt x="298" y="465"/>
                        </a:lnTo>
                        <a:lnTo>
                          <a:pt x="244" y="478"/>
                        </a:lnTo>
                        <a:lnTo>
                          <a:pt x="176" y="480"/>
                        </a:lnTo>
                        <a:lnTo>
                          <a:pt x="117" y="475"/>
                        </a:lnTo>
                        <a:lnTo>
                          <a:pt x="73" y="456"/>
                        </a:lnTo>
                        <a:lnTo>
                          <a:pt x="24" y="426"/>
                        </a:lnTo>
                        <a:lnTo>
                          <a:pt x="0" y="392"/>
                        </a:lnTo>
                        <a:lnTo>
                          <a:pt x="78" y="434"/>
                        </a:lnTo>
                        <a:lnTo>
                          <a:pt x="161" y="456"/>
                        </a:lnTo>
                        <a:lnTo>
                          <a:pt x="226" y="451"/>
                        </a:lnTo>
                        <a:lnTo>
                          <a:pt x="288" y="434"/>
                        </a:lnTo>
                        <a:lnTo>
                          <a:pt x="337" y="412"/>
                        </a:lnTo>
                        <a:lnTo>
                          <a:pt x="378" y="372"/>
                        </a:lnTo>
                        <a:lnTo>
                          <a:pt x="411" y="327"/>
                        </a:lnTo>
                        <a:lnTo>
                          <a:pt x="422" y="270"/>
                        </a:lnTo>
                        <a:lnTo>
                          <a:pt x="425" y="206"/>
                        </a:lnTo>
                        <a:lnTo>
                          <a:pt x="416" y="142"/>
                        </a:lnTo>
                        <a:lnTo>
                          <a:pt x="398" y="88"/>
                        </a:lnTo>
                        <a:lnTo>
                          <a:pt x="357" y="52"/>
                        </a:lnTo>
                        <a:lnTo>
                          <a:pt x="293" y="30"/>
                        </a:lnTo>
                        <a:lnTo>
                          <a:pt x="230" y="28"/>
                        </a:lnTo>
                        <a:lnTo>
                          <a:pt x="151" y="35"/>
                        </a:lnTo>
                        <a:lnTo>
                          <a:pt x="78" y="57"/>
                        </a:lnTo>
                        <a:lnTo>
                          <a:pt x="107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2" name="Freeform 130"/>
                  <p:cNvSpPr>
                    <a:spLocks/>
                  </p:cNvSpPr>
                  <p:nvPr/>
                </p:nvSpPr>
                <p:spPr bwMode="auto">
                  <a:xfrm>
                    <a:off x="4529" y="3037"/>
                    <a:ext cx="107" cy="218"/>
                  </a:xfrm>
                  <a:custGeom>
                    <a:avLst/>
                    <a:gdLst>
                      <a:gd name="T0" fmla="*/ 214 w 214"/>
                      <a:gd name="T1" fmla="*/ 0 h 436"/>
                      <a:gd name="T2" fmla="*/ 145 w 214"/>
                      <a:gd name="T3" fmla="*/ 13 h 436"/>
                      <a:gd name="T4" fmla="*/ 93 w 214"/>
                      <a:gd name="T5" fmla="*/ 42 h 436"/>
                      <a:gd name="T6" fmla="*/ 49 w 214"/>
                      <a:gd name="T7" fmla="*/ 82 h 436"/>
                      <a:gd name="T8" fmla="*/ 23 w 214"/>
                      <a:gd name="T9" fmla="*/ 127 h 436"/>
                      <a:gd name="T10" fmla="*/ 10 w 214"/>
                      <a:gd name="T11" fmla="*/ 181 h 436"/>
                      <a:gd name="T12" fmla="*/ 0 w 214"/>
                      <a:gd name="T13" fmla="*/ 230 h 436"/>
                      <a:gd name="T14" fmla="*/ 3 w 214"/>
                      <a:gd name="T15" fmla="*/ 277 h 436"/>
                      <a:gd name="T16" fmla="*/ 13 w 214"/>
                      <a:gd name="T17" fmla="*/ 323 h 436"/>
                      <a:gd name="T18" fmla="*/ 23 w 214"/>
                      <a:gd name="T19" fmla="*/ 357 h 436"/>
                      <a:gd name="T20" fmla="*/ 44 w 214"/>
                      <a:gd name="T21" fmla="*/ 395 h 436"/>
                      <a:gd name="T22" fmla="*/ 82 w 214"/>
                      <a:gd name="T23" fmla="*/ 421 h 436"/>
                      <a:gd name="T24" fmla="*/ 132 w 214"/>
                      <a:gd name="T25" fmla="*/ 436 h 436"/>
                      <a:gd name="T26" fmla="*/ 126 w 214"/>
                      <a:gd name="T27" fmla="*/ 436 h 436"/>
                      <a:gd name="T28" fmla="*/ 77 w 214"/>
                      <a:gd name="T29" fmla="*/ 390 h 436"/>
                      <a:gd name="T30" fmla="*/ 47 w 214"/>
                      <a:gd name="T31" fmla="*/ 343 h 436"/>
                      <a:gd name="T32" fmla="*/ 34 w 214"/>
                      <a:gd name="T33" fmla="*/ 287 h 436"/>
                      <a:gd name="T34" fmla="*/ 34 w 214"/>
                      <a:gd name="T35" fmla="*/ 219 h 436"/>
                      <a:gd name="T36" fmla="*/ 44 w 214"/>
                      <a:gd name="T37" fmla="*/ 160 h 436"/>
                      <a:gd name="T38" fmla="*/ 62 w 214"/>
                      <a:gd name="T39" fmla="*/ 116 h 436"/>
                      <a:gd name="T40" fmla="*/ 88 w 214"/>
                      <a:gd name="T41" fmla="*/ 78 h 436"/>
                      <a:gd name="T42" fmla="*/ 126 w 214"/>
                      <a:gd name="T43" fmla="*/ 52 h 436"/>
                      <a:gd name="T44" fmla="*/ 204 w 214"/>
                      <a:gd name="T45" fmla="*/ 5 h 436"/>
                      <a:gd name="T46" fmla="*/ 214 w 214"/>
                      <a:gd name="T47" fmla="*/ 0 h 4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</a:cxnLst>
                    <a:rect l="0" t="0" r="r" b="b"/>
                    <a:pathLst>
                      <a:path w="214" h="436">
                        <a:moveTo>
                          <a:pt x="214" y="0"/>
                        </a:moveTo>
                        <a:lnTo>
                          <a:pt x="145" y="13"/>
                        </a:lnTo>
                        <a:lnTo>
                          <a:pt x="93" y="42"/>
                        </a:lnTo>
                        <a:lnTo>
                          <a:pt x="49" y="82"/>
                        </a:lnTo>
                        <a:lnTo>
                          <a:pt x="23" y="127"/>
                        </a:lnTo>
                        <a:lnTo>
                          <a:pt x="10" y="181"/>
                        </a:lnTo>
                        <a:lnTo>
                          <a:pt x="0" y="230"/>
                        </a:lnTo>
                        <a:lnTo>
                          <a:pt x="3" y="277"/>
                        </a:lnTo>
                        <a:lnTo>
                          <a:pt x="13" y="323"/>
                        </a:lnTo>
                        <a:lnTo>
                          <a:pt x="23" y="357"/>
                        </a:lnTo>
                        <a:lnTo>
                          <a:pt x="44" y="395"/>
                        </a:lnTo>
                        <a:lnTo>
                          <a:pt x="82" y="421"/>
                        </a:lnTo>
                        <a:lnTo>
                          <a:pt x="132" y="436"/>
                        </a:lnTo>
                        <a:lnTo>
                          <a:pt x="126" y="436"/>
                        </a:lnTo>
                        <a:lnTo>
                          <a:pt x="77" y="390"/>
                        </a:lnTo>
                        <a:lnTo>
                          <a:pt x="47" y="343"/>
                        </a:lnTo>
                        <a:lnTo>
                          <a:pt x="34" y="287"/>
                        </a:lnTo>
                        <a:lnTo>
                          <a:pt x="34" y="219"/>
                        </a:lnTo>
                        <a:lnTo>
                          <a:pt x="44" y="160"/>
                        </a:lnTo>
                        <a:lnTo>
                          <a:pt x="62" y="116"/>
                        </a:lnTo>
                        <a:lnTo>
                          <a:pt x="88" y="78"/>
                        </a:lnTo>
                        <a:lnTo>
                          <a:pt x="126" y="52"/>
                        </a:lnTo>
                        <a:lnTo>
                          <a:pt x="204" y="5"/>
                        </a:lnTo>
                        <a:lnTo>
                          <a:pt x="21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</p:grpSp>
            <p:sp>
              <p:nvSpPr>
                <p:cNvPr id="26" name="Freeform 132"/>
                <p:cNvSpPr>
                  <a:spLocks/>
                </p:cNvSpPr>
                <p:nvPr/>
              </p:nvSpPr>
              <p:spPr bwMode="auto">
                <a:xfrm>
                  <a:off x="4607" y="3110"/>
                  <a:ext cx="90" cy="84"/>
                </a:xfrm>
                <a:custGeom>
                  <a:avLst/>
                  <a:gdLst>
                    <a:gd name="T0" fmla="*/ 30 w 181"/>
                    <a:gd name="T1" fmla="*/ 20 h 168"/>
                    <a:gd name="T2" fmla="*/ 56 w 181"/>
                    <a:gd name="T3" fmla="*/ 2 h 168"/>
                    <a:gd name="T4" fmla="*/ 103 w 181"/>
                    <a:gd name="T5" fmla="*/ 0 h 168"/>
                    <a:gd name="T6" fmla="*/ 144 w 181"/>
                    <a:gd name="T7" fmla="*/ 12 h 168"/>
                    <a:gd name="T8" fmla="*/ 176 w 181"/>
                    <a:gd name="T9" fmla="*/ 41 h 168"/>
                    <a:gd name="T10" fmla="*/ 181 w 181"/>
                    <a:gd name="T11" fmla="*/ 88 h 168"/>
                    <a:gd name="T12" fmla="*/ 172 w 181"/>
                    <a:gd name="T13" fmla="*/ 129 h 168"/>
                    <a:gd name="T14" fmla="*/ 147 w 181"/>
                    <a:gd name="T15" fmla="*/ 157 h 168"/>
                    <a:gd name="T16" fmla="*/ 103 w 181"/>
                    <a:gd name="T17" fmla="*/ 168 h 168"/>
                    <a:gd name="T18" fmla="*/ 64 w 181"/>
                    <a:gd name="T19" fmla="*/ 168 h 168"/>
                    <a:gd name="T20" fmla="*/ 30 w 181"/>
                    <a:gd name="T21" fmla="*/ 154 h 168"/>
                    <a:gd name="T22" fmla="*/ 7 w 181"/>
                    <a:gd name="T23" fmla="*/ 129 h 168"/>
                    <a:gd name="T24" fmla="*/ 0 w 181"/>
                    <a:gd name="T25" fmla="*/ 98 h 168"/>
                    <a:gd name="T26" fmla="*/ 12 w 181"/>
                    <a:gd name="T27" fmla="*/ 61 h 168"/>
                    <a:gd name="T28" fmla="*/ 21 w 181"/>
                    <a:gd name="T29" fmla="*/ 34 h 168"/>
                    <a:gd name="T30" fmla="*/ 30 w 181"/>
                    <a:gd name="T31" fmla="*/ 20 h 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81" h="168">
                      <a:moveTo>
                        <a:pt x="30" y="20"/>
                      </a:moveTo>
                      <a:lnTo>
                        <a:pt x="56" y="2"/>
                      </a:lnTo>
                      <a:lnTo>
                        <a:pt x="103" y="0"/>
                      </a:lnTo>
                      <a:lnTo>
                        <a:pt x="144" y="12"/>
                      </a:lnTo>
                      <a:lnTo>
                        <a:pt x="176" y="41"/>
                      </a:lnTo>
                      <a:lnTo>
                        <a:pt x="181" y="88"/>
                      </a:lnTo>
                      <a:lnTo>
                        <a:pt x="172" y="129"/>
                      </a:lnTo>
                      <a:lnTo>
                        <a:pt x="147" y="157"/>
                      </a:lnTo>
                      <a:lnTo>
                        <a:pt x="103" y="168"/>
                      </a:lnTo>
                      <a:lnTo>
                        <a:pt x="64" y="168"/>
                      </a:lnTo>
                      <a:lnTo>
                        <a:pt x="30" y="154"/>
                      </a:lnTo>
                      <a:lnTo>
                        <a:pt x="7" y="129"/>
                      </a:lnTo>
                      <a:lnTo>
                        <a:pt x="0" y="98"/>
                      </a:lnTo>
                      <a:lnTo>
                        <a:pt x="12" y="61"/>
                      </a:lnTo>
                      <a:lnTo>
                        <a:pt x="21" y="34"/>
                      </a:lnTo>
                      <a:lnTo>
                        <a:pt x="30" y="2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grpSp>
              <p:nvGrpSpPr>
                <p:cNvPr id="27" name="Group 135"/>
                <p:cNvGrpSpPr>
                  <a:grpSpLocks/>
                </p:cNvGrpSpPr>
                <p:nvPr/>
              </p:nvGrpSpPr>
              <p:grpSpPr bwMode="auto">
                <a:xfrm>
                  <a:off x="4600" y="3104"/>
                  <a:ext cx="104" cy="97"/>
                  <a:chOff x="4600" y="3104"/>
                  <a:chExt cx="104" cy="97"/>
                </a:xfrm>
              </p:grpSpPr>
              <p:sp>
                <p:nvSpPr>
                  <p:cNvPr id="29" name="Freeform 133"/>
                  <p:cNvSpPr>
                    <a:spLocks/>
                  </p:cNvSpPr>
                  <p:nvPr/>
                </p:nvSpPr>
                <p:spPr bwMode="auto">
                  <a:xfrm>
                    <a:off x="4607" y="3106"/>
                    <a:ext cx="97" cy="95"/>
                  </a:xfrm>
                  <a:custGeom>
                    <a:avLst/>
                    <a:gdLst>
                      <a:gd name="T0" fmla="*/ 93 w 194"/>
                      <a:gd name="T1" fmla="*/ 0 h 191"/>
                      <a:gd name="T2" fmla="*/ 137 w 194"/>
                      <a:gd name="T3" fmla="*/ 3 h 191"/>
                      <a:gd name="T4" fmla="*/ 171 w 194"/>
                      <a:gd name="T5" fmla="*/ 20 h 191"/>
                      <a:gd name="T6" fmla="*/ 186 w 194"/>
                      <a:gd name="T7" fmla="*/ 44 h 191"/>
                      <a:gd name="T8" fmla="*/ 194 w 194"/>
                      <a:gd name="T9" fmla="*/ 82 h 191"/>
                      <a:gd name="T10" fmla="*/ 189 w 194"/>
                      <a:gd name="T11" fmla="*/ 118 h 191"/>
                      <a:gd name="T12" fmla="*/ 179 w 194"/>
                      <a:gd name="T13" fmla="*/ 147 h 191"/>
                      <a:gd name="T14" fmla="*/ 160 w 194"/>
                      <a:gd name="T15" fmla="*/ 171 h 191"/>
                      <a:gd name="T16" fmla="*/ 127 w 194"/>
                      <a:gd name="T17" fmla="*/ 186 h 191"/>
                      <a:gd name="T18" fmla="*/ 81 w 194"/>
                      <a:gd name="T19" fmla="*/ 191 h 191"/>
                      <a:gd name="T20" fmla="*/ 47 w 194"/>
                      <a:gd name="T21" fmla="*/ 184 h 191"/>
                      <a:gd name="T22" fmla="*/ 18 w 194"/>
                      <a:gd name="T23" fmla="*/ 171 h 191"/>
                      <a:gd name="T24" fmla="*/ 0 w 194"/>
                      <a:gd name="T25" fmla="*/ 152 h 191"/>
                      <a:gd name="T26" fmla="*/ 3 w 194"/>
                      <a:gd name="T27" fmla="*/ 101 h 191"/>
                      <a:gd name="T28" fmla="*/ 23 w 194"/>
                      <a:gd name="T29" fmla="*/ 137 h 191"/>
                      <a:gd name="T30" fmla="*/ 59 w 194"/>
                      <a:gd name="T31" fmla="*/ 160 h 191"/>
                      <a:gd name="T32" fmla="*/ 96 w 194"/>
                      <a:gd name="T33" fmla="*/ 165 h 191"/>
                      <a:gd name="T34" fmla="*/ 125 w 194"/>
                      <a:gd name="T35" fmla="*/ 157 h 191"/>
                      <a:gd name="T36" fmla="*/ 155 w 194"/>
                      <a:gd name="T37" fmla="*/ 140 h 191"/>
                      <a:gd name="T38" fmla="*/ 166 w 194"/>
                      <a:gd name="T39" fmla="*/ 111 h 191"/>
                      <a:gd name="T40" fmla="*/ 166 w 194"/>
                      <a:gd name="T41" fmla="*/ 77 h 191"/>
                      <a:gd name="T42" fmla="*/ 152 w 194"/>
                      <a:gd name="T43" fmla="*/ 47 h 191"/>
                      <a:gd name="T44" fmla="*/ 125 w 194"/>
                      <a:gd name="T45" fmla="*/ 25 h 191"/>
                      <a:gd name="T46" fmla="*/ 101 w 194"/>
                      <a:gd name="T47" fmla="*/ 18 h 191"/>
                      <a:gd name="T48" fmla="*/ 67 w 194"/>
                      <a:gd name="T49" fmla="*/ 5 h 191"/>
                      <a:gd name="T50" fmla="*/ 93 w 194"/>
                      <a:gd name="T51" fmla="*/ 0 h 1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</a:cxnLst>
                    <a:rect l="0" t="0" r="r" b="b"/>
                    <a:pathLst>
                      <a:path w="194" h="191">
                        <a:moveTo>
                          <a:pt x="93" y="0"/>
                        </a:moveTo>
                        <a:lnTo>
                          <a:pt x="137" y="3"/>
                        </a:lnTo>
                        <a:lnTo>
                          <a:pt x="171" y="20"/>
                        </a:lnTo>
                        <a:lnTo>
                          <a:pt x="186" y="44"/>
                        </a:lnTo>
                        <a:lnTo>
                          <a:pt x="194" y="82"/>
                        </a:lnTo>
                        <a:lnTo>
                          <a:pt x="189" y="118"/>
                        </a:lnTo>
                        <a:lnTo>
                          <a:pt x="179" y="147"/>
                        </a:lnTo>
                        <a:lnTo>
                          <a:pt x="160" y="171"/>
                        </a:lnTo>
                        <a:lnTo>
                          <a:pt x="127" y="186"/>
                        </a:lnTo>
                        <a:lnTo>
                          <a:pt x="81" y="191"/>
                        </a:lnTo>
                        <a:lnTo>
                          <a:pt x="47" y="184"/>
                        </a:lnTo>
                        <a:lnTo>
                          <a:pt x="18" y="171"/>
                        </a:lnTo>
                        <a:lnTo>
                          <a:pt x="0" y="152"/>
                        </a:lnTo>
                        <a:lnTo>
                          <a:pt x="3" y="101"/>
                        </a:lnTo>
                        <a:lnTo>
                          <a:pt x="23" y="137"/>
                        </a:lnTo>
                        <a:lnTo>
                          <a:pt x="59" y="160"/>
                        </a:lnTo>
                        <a:lnTo>
                          <a:pt x="96" y="165"/>
                        </a:lnTo>
                        <a:lnTo>
                          <a:pt x="125" y="157"/>
                        </a:lnTo>
                        <a:lnTo>
                          <a:pt x="155" y="140"/>
                        </a:lnTo>
                        <a:lnTo>
                          <a:pt x="166" y="111"/>
                        </a:lnTo>
                        <a:lnTo>
                          <a:pt x="166" y="77"/>
                        </a:lnTo>
                        <a:lnTo>
                          <a:pt x="152" y="47"/>
                        </a:lnTo>
                        <a:lnTo>
                          <a:pt x="125" y="25"/>
                        </a:lnTo>
                        <a:lnTo>
                          <a:pt x="101" y="18"/>
                        </a:lnTo>
                        <a:lnTo>
                          <a:pt x="67" y="5"/>
                        </a:lnTo>
                        <a:lnTo>
                          <a:pt x="9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0" name="Freeform 134"/>
                  <p:cNvSpPr>
                    <a:spLocks/>
                  </p:cNvSpPr>
                  <p:nvPr/>
                </p:nvSpPr>
                <p:spPr bwMode="auto">
                  <a:xfrm>
                    <a:off x="4600" y="3104"/>
                    <a:ext cx="90" cy="89"/>
                  </a:xfrm>
                  <a:custGeom>
                    <a:avLst/>
                    <a:gdLst>
                      <a:gd name="T0" fmla="*/ 150 w 180"/>
                      <a:gd name="T1" fmla="*/ 13 h 180"/>
                      <a:gd name="T2" fmla="*/ 126 w 180"/>
                      <a:gd name="T3" fmla="*/ 0 h 180"/>
                      <a:gd name="T4" fmla="*/ 87 w 180"/>
                      <a:gd name="T5" fmla="*/ 0 h 180"/>
                      <a:gd name="T6" fmla="*/ 62 w 180"/>
                      <a:gd name="T7" fmla="*/ 5 h 180"/>
                      <a:gd name="T8" fmla="*/ 33 w 180"/>
                      <a:gd name="T9" fmla="*/ 25 h 180"/>
                      <a:gd name="T10" fmla="*/ 18 w 180"/>
                      <a:gd name="T11" fmla="*/ 49 h 180"/>
                      <a:gd name="T12" fmla="*/ 5 w 180"/>
                      <a:gd name="T13" fmla="*/ 82 h 180"/>
                      <a:gd name="T14" fmla="*/ 0 w 180"/>
                      <a:gd name="T15" fmla="*/ 111 h 180"/>
                      <a:gd name="T16" fmla="*/ 5 w 180"/>
                      <a:gd name="T17" fmla="*/ 142 h 180"/>
                      <a:gd name="T18" fmla="*/ 23 w 180"/>
                      <a:gd name="T19" fmla="*/ 160 h 180"/>
                      <a:gd name="T20" fmla="*/ 64 w 180"/>
                      <a:gd name="T21" fmla="*/ 180 h 180"/>
                      <a:gd name="T22" fmla="*/ 39 w 180"/>
                      <a:gd name="T23" fmla="*/ 142 h 180"/>
                      <a:gd name="T24" fmla="*/ 33 w 180"/>
                      <a:gd name="T25" fmla="*/ 101 h 180"/>
                      <a:gd name="T26" fmla="*/ 39 w 180"/>
                      <a:gd name="T27" fmla="*/ 67 h 180"/>
                      <a:gd name="T28" fmla="*/ 52 w 180"/>
                      <a:gd name="T29" fmla="*/ 44 h 180"/>
                      <a:gd name="T30" fmla="*/ 77 w 180"/>
                      <a:gd name="T31" fmla="*/ 28 h 180"/>
                      <a:gd name="T32" fmla="*/ 98 w 180"/>
                      <a:gd name="T33" fmla="*/ 23 h 180"/>
                      <a:gd name="T34" fmla="*/ 137 w 180"/>
                      <a:gd name="T35" fmla="*/ 30 h 180"/>
                      <a:gd name="T36" fmla="*/ 180 w 180"/>
                      <a:gd name="T37" fmla="*/ 49 h 180"/>
                      <a:gd name="T38" fmla="*/ 150 w 180"/>
                      <a:gd name="T39" fmla="*/ 13 h 1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180" h="180">
                        <a:moveTo>
                          <a:pt x="150" y="13"/>
                        </a:moveTo>
                        <a:lnTo>
                          <a:pt x="126" y="0"/>
                        </a:lnTo>
                        <a:lnTo>
                          <a:pt x="87" y="0"/>
                        </a:lnTo>
                        <a:lnTo>
                          <a:pt x="62" y="5"/>
                        </a:lnTo>
                        <a:lnTo>
                          <a:pt x="33" y="25"/>
                        </a:lnTo>
                        <a:lnTo>
                          <a:pt x="18" y="49"/>
                        </a:lnTo>
                        <a:lnTo>
                          <a:pt x="5" y="82"/>
                        </a:lnTo>
                        <a:lnTo>
                          <a:pt x="0" y="111"/>
                        </a:lnTo>
                        <a:lnTo>
                          <a:pt x="5" y="142"/>
                        </a:lnTo>
                        <a:lnTo>
                          <a:pt x="23" y="160"/>
                        </a:lnTo>
                        <a:lnTo>
                          <a:pt x="64" y="180"/>
                        </a:lnTo>
                        <a:lnTo>
                          <a:pt x="39" y="142"/>
                        </a:lnTo>
                        <a:lnTo>
                          <a:pt x="33" y="101"/>
                        </a:lnTo>
                        <a:lnTo>
                          <a:pt x="39" y="67"/>
                        </a:lnTo>
                        <a:lnTo>
                          <a:pt x="52" y="44"/>
                        </a:lnTo>
                        <a:lnTo>
                          <a:pt x="77" y="28"/>
                        </a:lnTo>
                        <a:lnTo>
                          <a:pt x="98" y="23"/>
                        </a:lnTo>
                        <a:lnTo>
                          <a:pt x="137" y="30"/>
                        </a:lnTo>
                        <a:lnTo>
                          <a:pt x="180" y="49"/>
                        </a:lnTo>
                        <a:lnTo>
                          <a:pt x="150" y="1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</p:grpSp>
            <p:sp>
              <p:nvSpPr>
                <p:cNvPr id="28" name="Freeform 136"/>
                <p:cNvSpPr>
                  <a:spLocks/>
                </p:cNvSpPr>
                <p:nvPr/>
              </p:nvSpPr>
              <p:spPr bwMode="auto">
                <a:xfrm>
                  <a:off x="4931" y="3289"/>
                  <a:ext cx="187" cy="533"/>
                </a:xfrm>
                <a:custGeom>
                  <a:avLst/>
                  <a:gdLst>
                    <a:gd name="T0" fmla="*/ 101 w 375"/>
                    <a:gd name="T1" fmla="*/ 0 h 1065"/>
                    <a:gd name="T2" fmla="*/ 145 w 375"/>
                    <a:gd name="T3" fmla="*/ 184 h 1065"/>
                    <a:gd name="T4" fmla="*/ 181 w 375"/>
                    <a:gd name="T5" fmla="*/ 346 h 1065"/>
                    <a:gd name="T6" fmla="*/ 224 w 375"/>
                    <a:gd name="T7" fmla="*/ 519 h 1065"/>
                    <a:gd name="T8" fmla="*/ 279 w 375"/>
                    <a:gd name="T9" fmla="*/ 700 h 1065"/>
                    <a:gd name="T10" fmla="*/ 338 w 375"/>
                    <a:gd name="T11" fmla="*/ 884 h 1065"/>
                    <a:gd name="T12" fmla="*/ 375 w 375"/>
                    <a:gd name="T13" fmla="*/ 998 h 1065"/>
                    <a:gd name="T14" fmla="*/ 375 w 375"/>
                    <a:gd name="T15" fmla="*/ 1023 h 1065"/>
                    <a:gd name="T16" fmla="*/ 353 w 375"/>
                    <a:gd name="T17" fmla="*/ 1051 h 1065"/>
                    <a:gd name="T18" fmla="*/ 313 w 375"/>
                    <a:gd name="T19" fmla="*/ 1065 h 1065"/>
                    <a:gd name="T20" fmla="*/ 260 w 375"/>
                    <a:gd name="T21" fmla="*/ 1065 h 1065"/>
                    <a:gd name="T22" fmla="*/ 228 w 375"/>
                    <a:gd name="T23" fmla="*/ 1042 h 1065"/>
                    <a:gd name="T24" fmla="*/ 209 w 375"/>
                    <a:gd name="T25" fmla="*/ 998 h 1065"/>
                    <a:gd name="T26" fmla="*/ 145 w 375"/>
                    <a:gd name="T27" fmla="*/ 747 h 1065"/>
                    <a:gd name="T28" fmla="*/ 96 w 375"/>
                    <a:gd name="T29" fmla="*/ 572 h 1065"/>
                    <a:gd name="T30" fmla="*/ 52 w 375"/>
                    <a:gd name="T31" fmla="*/ 391 h 1065"/>
                    <a:gd name="T32" fmla="*/ 0 w 375"/>
                    <a:gd name="T33" fmla="*/ 195 h 1065"/>
                    <a:gd name="T34" fmla="*/ 25 w 375"/>
                    <a:gd name="T35" fmla="*/ 156 h 1065"/>
                    <a:gd name="T36" fmla="*/ 72 w 375"/>
                    <a:gd name="T37" fmla="*/ 357 h 1065"/>
                    <a:gd name="T38" fmla="*/ 111 w 375"/>
                    <a:gd name="T39" fmla="*/ 512 h 1065"/>
                    <a:gd name="T40" fmla="*/ 162 w 375"/>
                    <a:gd name="T41" fmla="*/ 710 h 1065"/>
                    <a:gd name="T42" fmla="*/ 201 w 375"/>
                    <a:gd name="T43" fmla="*/ 861 h 1065"/>
                    <a:gd name="T44" fmla="*/ 240 w 375"/>
                    <a:gd name="T45" fmla="*/ 1007 h 1065"/>
                    <a:gd name="T46" fmla="*/ 264 w 375"/>
                    <a:gd name="T47" fmla="*/ 1028 h 1065"/>
                    <a:gd name="T48" fmla="*/ 297 w 375"/>
                    <a:gd name="T49" fmla="*/ 1041 h 1065"/>
                    <a:gd name="T50" fmla="*/ 323 w 375"/>
                    <a:gd name="T51" fmla="*/ 1031 h 1065"/>
                    <a:gd name="T52" fmla="*/ 348 w 375"/>
                    <a:gd name="T53" fmla="*/ 1003 h 1065"/>
                    <a:gd name="T54" fmla="*/ 307 w 375"/>
                    <a:gd name="T55" fmla="*/ 884 h 1065"/>
                    <a:gd name="T56" fmla="*/ 260 w 375"/>
                    <a:gd name="T57" fmla="*/ 739 h 1065"/>
                    <a:gd name="T58" fmla="*/ 214 w 375"/>
                    <a:gd name="T59" fmla="*/ 582 h 1065"/>
                    <a:gd name="T60" fmla="*/ 166 w 375"/>
                    <a:gd name="T61" fmla="*/ 404 h 1065"/>
                    <a:gd name="T62" fmla="*/ 127 w 375"/>
                    <a:gd name="T63" fmla="*/ 220 h 1065"/>
                    <a:gd name="T64" fmla="*/ 78 w 375"/>
                    <a:gd name="T65" fmla="*/ 34 h 1065"/>
                    <a:gd name="T66" fmla="*/ 101 w 375"/>
                    <a:gd name="T67" fmla="*/ 0 h 10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375" h="1065">
                      <a:moveTo>
                        <a:pt x="101" y="0"/>
                      </a:moveTo>
                      <a:lnTo>
                        <a:pt x="145" y="184"/>
                      </a:lnTo>
                      <a:lnTo>
                        <a:pt x="181" y="346"/>
                      </a:lnTo>
                      <a:lnTo>
                        <a:pt x="224" y="519"/>
                      </a:lnTo>
                      <a:lnTo>
                        <a:pt x="279" y="700"/>
                      </a:lnTo>
                      <a:lnTo>
                        <a:pt x="338" y="884"/>
                      </a:lnTo>
                      <a:lnTo>
                        <a:pt x="375" y="998"/>
                      </a:lnTo>
                      <a:lnTo>
                        <a:pt x="375" y="1023"/>
                      </a:lnTo>
                      <a:lnTo>
                        <a:pt x="353" y="1051"/>
                      </a:lnTo>
                      <a:lnTo>
                        <a:pt x="313" y="1065"/>
                      </a:lnTo>
                      <a:lnTo>
                        <a:pt x="260" y="1065"/>
                      </a:lnTo>
                      <a:lnTo>
                        <a:pt x="228" y="1042"/>
                      </a:lnTo>
                      <a:lnTo>
                        <a:pt x="209" y="998"/>
                      </a:lnTo>
                      <a:lnTo>
                        <a:pt x="145" y="747"/>
                      </a:lnTo>
                      <a:lnTo>
                        <a:pt x="96" y="572"/>
                      </a:lnTo>
                      <a:lnTo>
                        <a:pt x="52" y="391"/>
                      </a:lnTo>
                      <a:lnTo>
                        <a:pt x="0" y="195"/>
                      </a:lnTo>
                      <a:lnTo>
                        <a:pt x="25" y="156"/>
                      </a:lnTo>
                      <a:lnTo>
                        <a:pt x="72" y="357"/>
                      </a:lnTo>
                      <a:lnTo>
                        <a:pt x="111" y="512"/>
                      </a:lnTo>
                      <a:lnTo>
                        <a:pt x="162" y="710"/>
                      </a:lnTo>
                      <a:lnTo>
                        <a:pt x="201" y="861"/>
                      </a:lnTo>
                      <a:lnTo>
                        <a:pt x="240" y="1007"/>
                      </a:lnTo>
                      <a:lnTo>
                        <a:pt x="264" y="1028"/>
                      </a:lnTo>
                      <a:lnTo>
                        <a:pt x="297" y="1041"/>
                      </a:lnTo>
                      <a:lnTo>
                        <a:pt x="323" y="1031"/>
                      </a:lnTo>
                      <a:lnTo>
                        <a:pt x="348" y="1003"/>
                      </a:lnTo>
                      <a:lnTo>
                        <a:pt x="307" y="884"/>
                      </a:lnTo>
                      <a:lnTo>
                        <a:pt x="260" y="739"/>
                      </a:lnTo>
                      <a:lnTo>
                        <a:pt x="214" y="582"/>
                      </a:lnTo>
                      <a:lnTo>
                        <a:pt x="166" y="404"/>
                      </a:lnTo>
                      <a:lnTo>
                        <a:pt x="127" y="220"/>
                      </a:lnTo>
                      <a:lnTo>
                        <a:pt x="78" y="34"/>
                      </a:lnTo>
                      <a:lnTo>
                        <a:pt x="10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grpSp>
            <p:nvGrpSpPr>
              <p:cNvPr id="12" name="Group 141"/>
              <p:cNvGrpSpPr>
                <a:grpSpLocks/>
              </p:cNvGrpSpPr>
              <p:nvPr/>
            </p:nvGrpSpPr>
            <p:grpSpPr bwMode="auto">
              <a:xfrm>
                <a:off x="4083" y="2882"/>
                <a:ext cx="569" cy="293"/>
                <a:chOff x="4083" y="2882"/>
                <a:chExt cx="569" cy="293"/>
              </a:xfrm>
            </p:grpSpPr>
            <p:sp>
              <p:nvSpPr>
                <p:cNvPr id="13" name="Freeform 138"/>
                <p:cNvSpPr>
                  <a:spLocks/>
                </p:cNvSpPr>
                <p:nvPr/>
              </p:nvSpPr>
              <p:spPr bwMode="auto">
                <a:xfrm>
                  <a:off x="4102" y="2888"/>
                  <a:ext cx="141" cy="118"/>
                </a:xfrm>
                <a:custGeom>
                  <a:avLst/>
                  <a:gdLst>
                    <a:gd name="T0" fmla="*/ 276 w 284"/>
                    <a:gd name="T1" fmla="*/ 186 h 237"/>
                    <a:gd name="T2" fmla="*/ 284 w 284"/>
                    <a:gd name="T3" fmla="*/ 98 h 237"/>
                    <a:gd name="T4" fmla="*/ 49 w 284"/>
                    <a:gd name="T5" fmla="*/ 0 h 237"/>
                    <a:gd name="T6" fmla="*/ 46 w 284"/>
                    <a:gd name="T7" fmla="*/ 88 h 237"/>
                    <a:gd name="T8" fmla="*/ 39 w 284"/>
                    <a:gd name="T9" fmla="*/ 88 h 237"/>
                    <a:gd name="T10" fmla="*/ 0 w 284"/>
                    <a:gd name="T11" fmla="*/ 164 h 237"/>
                    <a:gd name="T12" fmla="*/ 183 w 284"/>
                    <a:gd name="T13" fmla="*/ 237 h 237"/>
                    <a:gd name="T14" fmla="*/ 276 w 284"/>
                    <a:gd name="T15" fmla="*/ 186 h 2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84" h="237">
                      <a:moveTo>
                        <a:pt x="276" y="186"/>
                      </a:moveTo>
                      <a:lnTo>
                        <a:pt x="284" y="98"/>
                      </a:lnTo>
                      <a:lnTo>
                        <a:pt x="49" y="0"/>
                      </a:lnTo>
                      <a:lnTo>
                        <a:pt x="46" y="88"/>
                      </a:lnTo>
                      <a:lnTo>
                        <a:pt x="39" y="88"/>
                      </a:lnTo>
                      <a:lnTo>
                        <a:pt x="0" y="164"/>
                      </a:lnTo>
                      <a:lnTo>
                        <a:pt x="183" y="237"/>
                      </a:lnTo>
                      <a:lnTo>
                        <a:pt x="276" y="186"/>
                      </a:lnTo>
                      <a:close/>
                    </a:path>
                  </a:pathLst>
                </a:custGeom>
                <a:solidFill>
                  <a:srgbClr val="99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4" name="Freeform 139"/>
                <p:cNvSpPr>
                  <a:spLocks/>
                </p:cNvSpPr>
                <p:nvPr/>
              </p:nvSpPr>
              <p:spPr bwMode="auto">
                <a:xfrm>
                  <a:off x="4083" y="2886"/>
                  <a:ext cx="51" cy="86"/>
                </a:xfrm>
                <a:custGeom>
                  <a:avLst/>
                  <a:gdLst>
                    <a:gd name="T0" fmla="*/ 84 w 103"/>
                    <a:gd name="T1" fmla="*/ 0 h 173"/>
                    <a:gd name="T2" fmla="*/ 72 w 103"/>
                    <a:gd name="T3" fmla="*/ 80 h 173"/>
                    <a:gd name="T4" fmla="*/ 10 w 103"/>
                    <a:gd name="T5" fmla="*/ 51 h 173"/>
                    <a:gd name="T6" fmla="*/ 0 w 103"/>
                    <a:gd name="T7" fmla="*/ 66 h 173"/>
                    <a:gd name="T8" fmla="*/ 59 w 103"/>
                    <a:gd name="T9" fmla="*/ 103 h 173"/>
                    <a:gd name="T10" fmla="*/ 25 w 103"/>
                    <a:gd name="T11" fmla="*/ 173 h 173"/>
                    <a:gd name="T12" fmla="*/ 54 w 103"/>
                    <a:gd name="T13" fmla="*/ 172 h 173"/>
                    <a:gd name="T14" fmla="*/ 92 w 103"/>
                    <a:gd name="T15" fmla="*/ 93 h 173"/>
                    <a:gd name="T16" fmla="*/ 103 w 103"/>
                    <a:gd name="T17" fmla="*/ 15 h 173"/>
                    <a:gd name="T18" fmla="*/ 84 w 103"/>
                    <a:gd name="T19" fmla="*/ 0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03" h="173">
                      <a:moveTo>
                        <a:pt x="84" y="0"/>
                      </a:moveTo>
                      <a:lnTo>
                        <a:pt x="72" y="80"/>
                      </a:lnTo>
                      <a:lnTo>
                        <a:pt x="10" y="51"/>
                      </a:lnTo>
                      <a:lnTo>
                        <a:pt x="0" y="66"/>
                      </a:lnTo>
                      <a:lnTo>
                        <a:pt x="59" y="103"/>
                      </a:lnTo>
                      <a:lnTo>
                        <a:pt x="25" y="173"/>
                      </a:lnTo>
                      <a:lnTo>
                        <a:pt x="54" y="172"/>
                      </a:lnTo>
                      <a:lnTo>
                        <a:pt x="92" y="93"/>
                      </a:lnTo>
                      <a:lnTo>
                        <a:pt x="103" y="15"/>
                      </a:lnTo>
                      <a:lnTo>
                        <a:pt x="8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5" name="Freeform 140"/>
                <p:cNvSpPr>
                  <a:spLocks/>
                </p:cNvSpPr>
                <p:nvPr/>
              </p:nvSpPr>
              <p:spPr bwMode="auto">
                <a:xfrm>
                  <a:off x="4093" y="2882"/>
                  <a:ext cx="559" cy="293"/>
                </a:xfrm>
                <a:custGeom>
                  <a:avLst/>
                  <a:gdLst>
                    <a:gd name="T0" fmla="*/ 402 w 1120"/>
                    <a:gd name="T1" fmla="*/ 229 h 588"/>
                    <a:gd name="T2" fmla="*/ 1102 w 1120"/>
                    <a:gd name="T3" fmla="*/ 539 h 588"/>
                    <a:gd name="T4" fmla="*/ 1120 w 1120"/>
                    <a:gd name="T5" fmla="*/ 542 h 588"/>
                    <a:gd name="T6" fmla="*/ 1115 w 1120"/>
                    <a:gd name="T7" fmla="*/ 567 h 588"/>
                    <a:gd name="T8" fmla="*/ 1095 w 1120"/>
                    <a:gd name="T9" fmla="*/ 588 h 588"/>
                    <a:gd name="T10" fmla="*/ 1072 w 1120"/>
                    <a:gd name="T11" fmla="*/ 588 h 588"/>
                    <a:gd name="T12" fmla="*/ 1066 w 1120"/>
                    <a:gd name="T13" fmla="*/ 576 h 588"/>
                    <a:gd name="T14" fmla="*/ 279 w 1120"/>
                    <a:gd name="T15" fmla="*/ 219 h 588"/>
                    <a:gd name="T16" fmla="*/ 211 w 1120"/>
                    <a:gd name="T17" fmla="*/ 265 h 588"/>
                    <a:gd name="T18" fmla="*/ 0 w 1120"/>
                    <a:gd name="T19" fmla="*/ 180 h 588"/>
                    <a:gd name="T20" fmla="*/ 25 w 1120"/>
                    <a:gd name="T21" fmla="*/ 165 h 588"/>
                    <a:gd name="T22" fmla="*/ 201 w 1120"/>
                    <a:gd name="T23" fmla="*/ 239 h 588"/>
                    <a:gd name="T24" fmla="*/ 273 w 1120"/>
                    <a:gd name="T25" fmla="*/ 196 h 588"/>
                    <a:gd name="T26" fmla="*/ 78 w 1120"/>
                    <a:gd name="T27" fmla="*/ 108 h 588"/>
                    <a:gd name="T28" fmla="*/ 284 w 1120"/>
                    <a:gd name="T29" fmla="*/ 181 h 588"/>
                    <a:gd name="T30" fmla="*/ 287 w 1120"/>
                    <a:gd name="T31" fmla="*/ 118 h 588"/>
                    <a:gd name="T32" fmla="*/ 78 w 1120"/>
                    <a:gd name="T33" fmla="*/ 30 h 588"/>
                    <a:gd name="T34" fmla="*/ 64 w 1120"/>
                    <a:gd name="T35" fmla="*/ 0 h 588"/>
                    <a:gd name="T36" fmla="*/ 313 w 1120"/>
                    <a:gd name="T37" fmla="*/ 106 h 588"/>
                    <a:gd name="T38" fmla="*/ 312 w 1120"/>
                    <a:gd name="T39" fmla="*/ 185 h 588"/>
                    <a:gd name="T40" fmla="*/ 402 w 1120"/>
                    <a:gd name="T41" fmla="*/ 229 h 5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120" h="588">
                      <a:moveTo>
                        <a:pt x="402" y="229"/>
                      </a:moveTo>
                      <a:lnTo>
                        <a:pt x="1102" y="539"/>
                      </a:lnTo>
                      <a:lnTo>
                        <a:pt x="1120" y="542"/>
                      </a:lnTo>
                      <a:lnTo>
                        <a:pt x="1115" y="567"/>
                      </a:lnTo>
                      <a:lnTo>
                        <a:pt x="1095" y="588"/>
                      </a:lnTo>
                      <a:lnTo>
                        <a:pt x="1072" y="588"/>
                      </a:lnTo>
                      <a:lnTo>
                        <a:pt x="1066" y="576"/>
                      </a:lnTo>
                      <a:lnTo>
                        <a:pt x="279" y="219"/>
                      </a:lnTo>
                      <a:lnTo>
                        <a:pt x="211" y="265"/>
                      </a:lnTo>
                      <a:lnTo>
                        <a:pt x="0" y="180"/>
                      </a:lnTo>
                      <a:lnTo>
                        <a:pt x="25" y="165"/>
                      </a:lnTo>
                      <a:lnTo>
                        <a:pt x="201" y="239"/>
                      </a:lnTo>
                      <a:lnTo>
                        <a:pt x="273" y="196"/>
                      </a:lnTo>
                      <a:lnTo>
                        <a:pt x="78" y="108"/>
                      </a:lnTo>
                      <a:lnTo>
                        <a:pt x="284" y="181"/>
                      </a:lnTo>
                      <a:lnTo>
                        <a:pt x="287" y="118"/>
                      </a:lnTo>
                      <a:lnTo>
                        <a:pt x="78" y="30"/>
                      </a:lnTo>
                      <a:lnTo>
                        <a:pt x="64" y="0"/>
                      </a:lnTo>
                      <a:lnTo>
                        <a:pt x="313" y="106"/>
                      </a:lnTo>
                      <a:lnTo>
                        <a:pt x="312" y="185"/>
                      </a:lnTo>
                      <a:lnTo>
                        <a:pt x="402" y="229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</p:grpSp>
      </p:grpSp>
      <p:grpSp>
        <p:nvGrpSpPr>
          <p:cNvPr id="149" name="Group 148"/>
          <p:cNvGrpSpPr/>
          <p:nvPr/>
        </p:nvGrpSpPr>
        <p:grpSpPr>
          <a:xfrm>
            <a:off x="684213" y="4198938"/>
            <a:ext cx="1082675" cy="2028826"/>
            <a:chOff x="684213" y="4198938"/>
            <a:chExt cx="1082675" cy="2028826"/>
          </a:xfrm>
        </p:grpSpPr>
        <p:sp>
          <p:nvSpPr>
            <p:cNvPr id="101" name="Freeform 41"/>
            <p:cNvSpPr>
              <a:spLocks/>
            </p:cNvSpPr>
            <p:nvPr/>
          </p:nvSpPr>
          <p:spPr bwMode="auto">
            <a:xfrm>
              <a:off x="901701" y="4713288"/>
              <a:ext cx="368300" cy="319088"/>
            </a:xfrm>
            <a:custGeom>
              <a:avLst/>
              <a:gdLst>
                <a:gd name="T0" fmla="*/ 303 w 464"/>
                <a:gd name="T1" fmla="*/ 174 h 401"/>
                <a:gd name="T2" fmla="*/ 275 w 464"/>
                <a:gd name="T3" fmla="*/ 127 h 401"/>
                <a:gd name="T4" fmla="*/ 246 w 464"/>
                <a:gd name="T5" fmla="*/ 88 h 401"/>
                <a:gd name="T6" fmla="*/ 210 w 464"/>
                <a:gd name="T7" fmla="*/ 50 h 401"/>
                <a:gd name="T8" fmla="*/ 176 w 464"/>
                <a:gd name="T9" fmla="*/ 29 h 401"/>
                <a:gd name="T10" fmla="*/ 143 w 464"/>
                <a:gd name="T11" fmla="*/ 9 h 401"/>
                <a:gd name="T12" fmla="*/ 110 w 464"/>
                <a:gd name="T13" fmla="*/ 0 h 401"/>
                <a:gd name="T14" fmla="*/ 78 w 464"/>
                <a:gd name="T15" fmla="*/ 0 h 401"/>
                <a:gd name="T16" fmla="*/ 49 w 464"/>
                <a:gd name="T17" fmla="*/ 12 h 401"/>
                <a:gd name="T18" fmla="*/ 28 w 464"/>
                <a:gd name="T19" fmla="*/ 38 h 401"/>
                <a:gd name="T20" fmla="*/ 11 w 464"/>
                <a:gd name="T21" fmla="*/ 71 h 401"/>
                <a:gd name="T22" fmla="*/ 0 w 464"/>
                <a:gd name="T23" fmla="*/ 117 h 401"/>
                <a:gd name="T24" fmla="*/ 0 w 464"/>
                <a:gd name="T25" fmla="*/ 177 h 401"/>
                <a:gd name="T26" fmla="*/ 4 w 464"/>
                <a:gd name="T27" fmla="*/ 230 h 401"/>
                <a:gd name="T28" fmla="*/ 18 w 464"/>
                <a:gd name="T29" fmla="*/ 274 h 401"/>
                <a:gd name="T30" fmla="*/ 42 w 464"/>
                <a:gd name="T31" fmla="*/ 318 h 401"/>
                <a:gd name="T32" fmla="*/ 75 w 464"/>
                <a:gd name="T33" fmla="*/ 357 h 401"/>
                <a:gd name="T34" fmla="*/ 105 w 464"/>
                <a:gd name="T35" fmla="*/ 376 h 401"/>
                <a:gd name="T36" fmla="*/ 140 w 464"/>
                <a:gd name="T37" fmla="*/ 392 h 401"/>
                <a:gd name="T38" fmla="*/ 186 w 464"/>
                <a:gd name="T39" fmla="*/ 401 h 401"/>
                <a:gd name="T40" fmla="*/ 223 w 464"/>
                <a:gd name="T41" fmla="*/ 398 h 401"/>
                <a:gd name="T42" fmla="*/ 248 w 464"/>
                <a:gd name="T43" fmla="*/ 386 h 401"/>
                <a:gd name="T44" fmla="*/ 271 w 464"/>
                <a:gd name="T45" fmla="*/ 370 h 401"/>
                <a:gd name="T46" fmla="*/ 293 w 464"/>
                <a:gd name="T47" fmla="*/ 345 h 401"/>
                <a:gd name="T48" fmla="*/ 307 w 464"/>
                <a:gd name="T49" fmla="*/ 306 h 401"/>
                <a:gd name="T50" fmla="*/ 312 w 464"/>
                <a:gd name="T51" fmla="*/ 264 h 401"/>
                <a:gd name="T52" fmla="*/ 317 w 464"/>
                <a:gd name="T53" fmla="*/ 230 h 401"/>
                <a:gd name="T54" fmla="*/ 372 w 464"/>
                <a:gd name="T55" fmla="*/ 241 h 401"/>
                <a:gd name="T56" fmla="*/ 421 w 464"/>
                <a:gd name="T57" fmla="*/ 264 h 401"/>
                <a:gd name="T58" fmla="*/ 450 w 464"/>
                <a:gd name="T59" fmla="*/ 273 h 401"/>
                <a:gd name="T60" fmla="*/ 464 w 464"/>
                <a:gd name="T61" fmla="*/ 256 h 401"/>
                <a:gd name="T62" fmla="*/ 464 w 464"/>
                <a:gd name="T63" fmla="*/ 235 h 401"/>
                <a:gd name="T64" fmla="*/ 452 w 464"/>
                <a:gd name="T65" fmla="*/ 217 h 401"/>
                <a:gd name="T66" fmla="*/ 431 w 464"/>
                <a:gd name="T67" fmla="*/ 206 h 401"/>
                <a:gd name="T68" fmla="*/ 424 w 464"/>
                <a:gd name="T69" fmla="*/ 208 h 401"/>
                <a:gd name="T70" fmla="*/ 384 w 464"/>
                <a:gd name="T71" fmla="*/ 208 h 401"/>
                <a:gd name="T72" fmla="*/ 327 w 464"/>
                <a:gd name="T73" fmla="*/ 197 h 401"/>
                <a:gd name="T74" fmla="*/ 303 w 464"/>
                <a:gd name="T75" fmla="*/ 174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64" h="401">
                  <a:moveTo>
                    <a:pt x="303" y="174"/>
                  </a:moveTo>
                  <a:lnTo>
                    <a:pt x="275" y="127"/>
                  </a:lnTo>
                  <a:lnTo>
                    <a:pt x="246" y="88"/>
                  </a:lnTo>
                  <a:lnTo>
                    <a:pt x="210" y="50"/>
                  </a:lnTo>
                  <a:lnTo>
                    <a:pt x="176" y="29"/>
                  </a:lnTo>
                  <a:lnTo>
                    <a:pt x="143" y="9"/>
                  </a:lnTo>
                  <a:lnTo>
                    <a:pt x="110" y="0"/>
                  </a:lnTo>
                  <a:lnTo>
                    <a:pt x="78" y="0"/>
                  </a:lnTo>
                  <a:lnTo>
                    <a:pt x="49" y="12"/>
                  </a:lnTo>
                  <a:lnTo>
                    <a:pt x="28" y="38"/>
                  </a:lnTo>
                  <a:lnTo>
                    <a:pt x="11" y="71"/>
                  </a:lnTo>
                  <a:lnTo>
                    <a:pt x="0" y="117"/>
                  </a:lnTo>
                  <a:lnTo>
                    <a:pt x="0" y="177"/>
                  </a:lnTo>
                  <a:lnTo>
                    <a:pt x="4" y="230"/>
                  </a:lnTo>
                  <a:lnTo>
                    <a:pt x="18" y="274"/>
                  </a:lnTo>
                  <a:lnTo>
                    <a:pt x="42" y="318"/>
                  </a:lnTo>
                  <a:lnTo>
                    <a:pt x="75" y="357"/>
                  </a:lnTo>
                  <a:lnTo>
                    <a:pt x="105" y="376"/>
                  </a:lnTo>
                  <a:lnTo>
                    <a:pt x="140" y="392"/>
                  </a:lnTo>
                  <a:lnTo>
                    <a:pt x="186" y="401"/>
                  </a:lnTo>
                  <a:lnTo>
                    <a:pt x="223" y="398"/>
                  </a:lnTo>
                  <a:lnTo>
                    <a:pt x="248" y="386"/>
                  </a:lnTo>
                  <a:lnTo>
                    <a:pt x="271" y="370"/>
                  </a:lnTo>
                  <a:lnTo>
                    <a:pt x="293" y="345"/>
                  </a:lnTo>
                  <a:lnTo>
                    <a:pt x="307" y="306"/>
                  </a:lnTo>
                  <a:lnTo>
                    <a:pt x="312" y="264"/>
                  </a:lnTo>
                  <a:lnTo>
                    <a:pt x="317" y="230"/>
                  </a:lnTo>
                  <a:lnTo>
                    <a:pt x="372" y="241"/>
                  </a:lnTo>
                  <a:lnTo>
                    <a:pt x="421" y="264"/>
                  </a:lnTo>
                  <a:lnTo>
                    <a:pt x="450" y="273"/>
                  </a:lnTo>
                  <a:lnTo>
                    <a:pt x="464" y="256"/>
                  </a:lnTo>
                  <a:lnTo>
                    <a:pt x="464" y="235"/>
                  </a:lnTo>
                  <a:lnTo>
                    <a:pt x="452" y="217"/>
                  </a:lnTo>
                  <a:lnTo>
                    <a:pt x="431" y="206"/>
                  </a:lnTo>
                  <a:lnTo>
                    <a:pt x="424" y="208"/>
                  </a:lnTo>
                  <a:lnTo>
                    <a:pt x="384" y="208"/>
                  </a:lnTo>
                  <a:lnTo>
                    <a:pt x="327" y="197"/>
                  </a:lnTo>
                  <a:lnTo>
                    <a:pt x="303" y="17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" name="Freeform 42"/>
            <p:cNvSpPr>
              <a:spLocks/>
            </p:cNvSpPr>
            <p:nvPr/>
          </p:nvSpPr>
          <p:spPr bwMode="auto">
            <a:xfrm>
              <a:off x="1035051" y="5070476"/>
              <a:ext cx="263525" cy="542925"/>
            </a:xfrm>
            <a:custGeom>
              <a:avLst/>
              <a:gdLst>
                <a:gd name="T0" fmla="*/ 28 w 332"/>
                <a:gd name="T1" fmla="*/ 20 h 684"/>
                <a:gd name="T2" fmla="*/ 56 w 332"/>
                <a:gd name="T3" fmla="*/ 12 h 684"/>
                <a:gd name="T4" fmla="*/ 89 w 332"/>
                <a:gd name="T5" fmla="*/ 0 h 684"/>
                <a:gd name="T6" fmla="*/ 126 w 332"/>
                <a:gd name="T7" fmla="*/ 0 h 684"/>
                <a:gd name="T8" fmla="*/ 155 w 332"/>
                <a:gd name="T9" fmla="*/ 3 h 684"/>
                <a:gd name="T10" fmla="*/ 184 w 332"/>
                <a:gd name="T11" fmla="*/ 20 h 684"/>
                <a:gd name="T12" fmla="*/ 211 w 332"/>
                <a:gd name="T13" fmla="*/ 45 h 684"/>
                <a:gd name="T14" fmla="*/ 240 w 332"/>
                <a:gd name="T15" fmla="*/ 80 h 684"/>
                <a:gd name="T16" fmla="*/ 261 w 332"/>
                <a:gd name="T17" fmla="*/ 118 h 684"/>
                <a:gd name="T18" fmla="*/ 287 w 332"/>
                <a:gd name="T19" fmla="*/ 163 h 684"/>
                <a:gd name="T20" fmla="*/ 306 w 332"/>
                <a:gd name="T21" fmla="*/ 215 h 684"/>
                <a:gd name="T22" fmla="*/ 319 w 332"/>
                <a:gd name="T23" fmla="*/ 263 h 684"/>
                <a:gd name="T24" fmla="*/ 330 w 332"/>
                <a:gd name="T25" fmla="*/ 319 h 684"/>
                <a:gd name="T26" fmla="*/ 332 w 332"/>
                <a:gd name="T27" fmla="*/ 372 h 684"/>
                <a:gd name="T28" fmla="*/ 330 w 332"/>
                <a:gd name="T29" fmla="*/ 432 h 684"/>
                <a:gd name="T30" fmla="*/ 324 w 332"/>
                <a:gd name="T31" fmla="*/ 485 h 684"/>
                <a:gd name="T32" fmla="*/ 306 w 332"/>
                <a:gd name="T33" fmla="*/ 542 h 684"/>
                <a:gd name="T34" fmla="*/ 278 w 332"/>
                <a:gd name="T35" fmla="*/ 586 h 684"/>
                <a:gd name="T36" fmla="*/ 248 w 332"/>
                <a:gd name="T37" fmla="*/ 625 h 684"/>
                <a:gd name="T38" fmla="*/ 221 w 332"/>
                <a:gd name="T39" fmla="*/ 656 h 684"/>
                <a:gd name="T40" fmla="*/ 192 w 332"/>
                <a:gd name="T41" fmla="*/ 672 h 684"/>
                <a:gd name="T42" fmla="*/ 184 w 332"/>
                <a:gd name="T43" fmla="*/ 677 h 684"/>
                <a:gd name="T44" fmla="*/ 154 w 332"/>
                <a:gd name="T45" fmla="*/ 684 h 684"/>
                <a:gd name="T46" fmla="*/ 146 w 332"/>
                <a:gd name="T47" fmla="*/ 684 h 684"/>
                <a:gd name="T48" fmla="*/ 116 w 332"/>
                <a:gd name="T49" fmla="*/ 678 h 684"/>
                <a:gd name="T50" fmla="*/ 80 w 332"/>
                <a:gd name="T51" fmla="*/ 671 h 684"/>
                <a:gd name="T52" fmla="*/ 51 w 332"/>
                <a:gd name="T53" fmla="*/ 648 h 684"/>
                <a:gd name="T54" fmla="*/ 27 w 332"/>
                <a:gd name="T55" fmla="*/ 615 h 684"/>
                <a:gd name="T56" fmla="*/ 13 w 332"/>
                <a:gd name="T57" fmla="*/ 569 h 684"/>
                <a:gd name="T58" fmla="*/ 0 w 332"/>
                <a:gd name="T59" fmla="*/ 501 h 684"/>
                <a:gd name="T60" fmla="*/ 5 w 332"/>
                <a:gd name="T61" fmla="*/ 454 h 684"/>
                <a:gd name="T62" fmla="*/ 19 w 332"/>
                <a:gd name="T63" fmla="*/ 409 h 684"/>
                <a:gd name="T64" fmla="*/ 42 w 332"/>
                <a:gd name="T65" fmla="*/ 376 h 684"/>
                <a:gd name="T66" fmla="*/ 56 w 332"/>
                <a:gd name="T67" fmla="*/ 348 h 684"/>
                <a:gd name="T68" fmla="*/ 66 w 332"/>
                <a:gd name="T69" fmla="*/ 310 h 684"/>
                <a:gd name="T70" fmla="*/ 61 w 332"/>
                <a:gd name="T71" fmla="*/ 277 h 684"/>
                <a:gd name="T72" fmla="*/ 47 w 332"/>
                <a:gd name="T73" fmla="*/ 254 h 684"/>
                <a:gd name="T74" fmla="*/ 19 w 332"/>
                <a:gd name="T75" fmla="*/ 213 h 684"/>
                <a:gd name="T76" fmla="*/ 5 w 332"/>
                <a:gd name="T77" fmla="*/ 174 h 684"/>
                <a:gd name="T78" fmla="*/ 0 w 332"/>
                <a:gd name="T79" fmla="*/ 135 h 684"/>
                <a:gd name="T80" fmla="*/ 0 w 332"/>
                <a:gd name="T81" fmla="*/ 86 h 684"/>
                <a:gd name="T82" fmla="*/ 13 w 332"/>
                <a:gd name="T83" fmla="*/ 56 h 684"/>
                <a:gd name="T84" fmla="*/ 19 w 332"/>
                <a:gd name="T85" fmla="*/ 39 h 684"/>
                <a:gd name="T86" fmla="*/ 28 w 332"/>
                <a:gd name="T87" fmla="*/ 20 h 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32" h="684">
                  <a:moveTo>
                    <a:pt x="28" y="20"/>
                  </a:moveTo>
                  <a:lnTo>
                    <a:pt x="56" y="12"/>
                  </a:lnTo>
                  <a:lnTo>
                    <a:pt x="89" y="0"/>
                  </a:lnTo>
                  <a:lnTo>
                    <a:pt x="126" y="0"/>
                  </a:lnTo>
                  <a:lnTo>
                    <a:pt x="155" y="3"/>
                  </a:lnTo>
                  <a:lnTo>
                    <a:pt x="184" y="20"/>
                  </a:lnTo>
                  <a:lnTo>
                    <a:pt x="211" y="45"/>
                  </a:lnTo>
                  <a:lnTo>
                    <a:pt x="240" y="80"/>
                  </a:lnTo>
                  <a:lnTo>
                    <a:pt x="261" y="118"/>
                  </a:lnTo>
                  <a:lnTo>
                    <a:pt x="287" y="163"/>
                  </a:lnTo>
                  <a:lnTo>
                    <a:pt x="306" y="215"/>
                  </a:lnTo>
                  <a:lnTo>
                    <a:pt x="319" y="263"/>
                  </a:lnTo>
                  <a:lnTo>
                    <a:pt x="330" y="319"/>
                  </a:lnTo>
                  <a:lnTo>
                    <a:pt x="332" y="372"/>
                  </a:lnTo>
                  <a:lnTo>
                    <a:pt x="330" y="432"/>
                  </a:lnTo>
                  <a:lnTo>
                    <a:pt x="324" y="485"/>
                  </a:lnTo>
                  <a:lnTo>
                    <a:pt x="306" y="542"/>
                  </a:lnTo>
                  <a:lnTo>
                    <a:pt x="278" y="586"/>
                  </a:lnTo>
                  <a:lnTo>
                    <a:pt x="248" y="625"/>
                  </a:lnTo>
                  <a:lnTo>
                    <a:pt x="221" y="656"/>
                  </a:lnTo>
                  <a:lnTo>
                    <a:pt x="192" y="672"/>
                  </a:lnTo>
                  <a:lnTo>
                    <a:pt x="184" y="677"/>
                  </a:lnTo>
                  <a:lnTo>
                    <a:pt x="154" y="684"/>
                  </a:lnTo>
                  <a:lnTo>
                    <a:pt x="146" y="684"/>
                  </a:lnTo>
                  <a:lnTo>
                    <a:pt x="116" y="678"/>
                  </a:lnTo>
                  <a:lnTo>
                    <a:pt x="80" y="671"/>
                  </a:lnTo>
                  <a:lnTo>
                    <a:pt x="51" y="648"/>
                  </a:lnTo>
                  <a:lnTo>
                    <a:pt x="27" y="615"/>
                  </a:lnTo>
                  <a:lnTo>
                    <a:pt x="13" y="569"/>
                  </a:lnTo>
                  <a:lnTo>
                    <a:pt x="0" y="501"/>
                  </a:lnTo>
                  <a:lnTo>
                    <a:pt x="5" y="454"/>
                  </a:lnTo>
                  <a:lnTo>
                    <a:pt x="19" y="409"/>
                  </a:lnTo>
                  <a:lnTo>
                    <a:pt x="42" y="376"/>
                  </a:lnTo>
                  <a:lnTo>
                    <a:pt x="56" y="348"/>
                  </a:lnTo>
                  <a:lnTo>
                    <a:pt x="66" y="310"/>
                  </a:lnTo>
                  <a:lnTo>
                    <a:pt x="61" y="277"/>
                  </a:lnTo>
                  <a:lnTo>
                    <a:pt x="47" y="254"/>
                  </a:lnTo>
                  <a:lnTo>
                    <a:pt x="19" y="213"/>
                  </a:lnTo>
                  <a:lnTo>
                    <a:pt x="5" y="174"/>
                  </a:lnTo>
                  <a:lnTo>
                    <a:pt x="0" y="135"/>
                  </a:lnTo>
                  <a:lnTo>
                    <a:pt x="0" y="86"/>
                  </a:lnTo>
                  <a:lnTo>
                    <a:pt x="13" y="56"/>
                  </a:lnTo>
                  <a:lnTo>
                    <a:pt x="19" y="39"/>
                  </a:lnTo>
                  <a:lnTo>
                    <a:pt x="28" y="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" name="Freeform 43"/>
            <p:cNvSpPr>
              <a:spLocks/>
            </p:cNvSpPr>
            <p:nvPr/>
          </p:nvSpPr>
          <p:spPr bwMode="auto">
            <a:xfrm>
              <a:off x="684213" y="5049838"/>
              <a:ext cx="425450" cy="220663"/>
            </a:xfrm>
            <a:custGeom>
              <a:avLst/>
              <a:gdLst>
                <a:gd name="T0" fmla="*/ 483 w 536"/>
                <a:gd name="T1" fmla="*/ 46 h 277"/>
                <a:gd name="T2" fmla="*/ 536 w 536"/>
                <a:gd name="T3" fmla="*/ 74 h 277"/>
                <a:gd name="T4" fmla="*/ 487 w 536"/>
                <a:gd name="T5" fmla="*/ 146 h 277"/>
                <a:gd name="T6" fmla="*/ 427 w 536"/>
                <a:gd name="T7" fmla="*/ 155 h 277"/>
                <a:gd name="T8" fmla="*/ 303 w 536"/>
                <a:gd name="T9" fmla="*/ 89 h 277"/>
                <a:gd name="T10" fmla="*/ 151 w 536"/>
                <a:gd name="T11" fmla="*/ 55 h 277"/>
                <a:gd name="T12" fmla="*/ 94 w 536"/>
                <a:gd name="T13" fmla="*/ 53 h 277"/>
                <a:gd name="T14" fmla="*/ 67 w 536"/>
                <a:gd name="T15" fmla="*/ 65 h 277"/>
                <a:gd name="T16" fmla="*/ 86 w 536"/>
                <a:gd name="T17" fmla="*/ 105 h 277"/>
                <a:gd name="T18" fmla="*/ 200 w 536"/>
                <a:gd name="T19" fmla="*/ 133 h 277"/>
                <a:gd name="T20" fmla="*/ 252 w 536"/>
                <a:gd name="T21" fmla="*/ 133 h 277"/>
                <a:gd name="T22" fmla="*/ 267 w 536"/>
                <a:gd name="T23" fmla="*/ 129 h 277"/>
                <a:gd name="T24" fmla="*/ 283 w 536"/>
                <a:gd name="T25" fmla="*/ 124 h 277"/>
                <a:gd name="T26" fmla="*/ 295 w 536"/>
                <a:gd name="T27" fmla="*/ 111 h 277"/>
                <a:gd name="T28" fmla="*/ 312 w 536"/>
                <a:gd name="T29" fmla="*/ 108 h 277"/>
                <a:gd name="T30" fmla="*/ 330 w 536"/>
                <a:gd name="T31" fmla="*/ 97 h 277"/>
                <a:gd name="T32" fmla="*/ 346 w 536"/>
                <a:gd name="T33" fmla="*/ 99 h 277"/>
                <a:gd name="T34" fmla="*/ 361 w 536"/>
                <a:gd name="T35" fmla="*/ 105 h 277"/>
                <a:gd name="T36" fmla="*/ 366 w 536"/>
                <a:gd name="T37" fmla="*/ 121 h 277"/>
                <a:gd name="T38" fmla="*/ 366 w 536"/>
                <a:gd name="T39" fmla="*/ 138 h 277"/>
                <a:gd name="T40" fmla="*/ 350 w 536"/>
                <a:gd name="T41" fmla="*/ 141 h 277"/>
                <a:gd name="T42" fmla="*/ 336 w 536"/>
                <a:gd name="T43" fmla="*/ 142 h 277"/>
                <a:gd name="T44" fmla="*/ 350 w 536"/>
                <a:gd name="T45" fmla="*/ 150 h 277"/>
                <a:gd name="T46" fmla="*/ 364 w 536"/>
                <a:gd name="T47" fmla="*/ 161 h 277"/>
                <a:gd name="T48" fmla="*/ 374 w 536"/>
                <a:gd name="T49" fmla="*/ 179 h 277"/>
                <a:gd name="T50" fmla="*/ 370 w 536"/>
                <a:gd name="T51" fmla="*/ 196 h 277"/>
                <a:gd name="T52" fmla="*/ 356 w 536"/>
                <a:gd name="T53" fmla="*/ 211 h 277"/>
                <a:gd name="T54" fmla="*/ 341 w 536"/>
                <a:gd name="T55" fmla="*/ 209 h 277"/>
                <a:gd name="T56" fmla="*/ 352 w 536"/>
                <a:gd name="T57" fmla="*/ 221 h 277"/>
                <a:gd name="T58" fmla="*/ 356 w 536"/>
                <a:gd name="T59" fmla="*/ 241 h 277"/>
                <a:gd name="T60" fmla="*/ 354 w 536"/>
                <a:gd name="T61" fmla="*/ 258 h 277"/>
                <a:gd name="T62" fmla="*/ 343 w 536"/>
                <a:gd name="T63" fmla="*/ 273 h 277"/>
                <a:gd name="T64" fmla="*/ 328 w 536"/>
                <a:gd name="T65" fmla="*/ 277 h 277"/>
                <a:gd name="T66" fmla="*/ 316 w 536"/>
                <a:gd name="T67" fmla="*/ 274 h 277"/>
                <a:gd name="T68" fmla="*/ 302 w 536"/>
                <a:gd name="T69" fmla="*/ 268 h 277"/>
                <a:gd name="T70" fmla="*/ 289 w 536"/>
                <a:gd name="T71" fmla="*/ 259 h 277"/>
                <a:gd name="T72" fmla="*/ 276 w 536"/>
                <a:gd name="T73" fmla="*/ 244 h 277"/>
                <a:gd name="T74" fmla="*/ 267 w 536"/>
                <a:gd name="T75" fmla="*/ 229 h 277"/>
                <a:gd name="T76" fmla="*/ 260 w 536"/>
                <a:gd name="T77" fmla="*/ 211 h 277"/>
                <a:gd name="T78" fmla="*/ 248 w 536"/>
                <a:gd name="T79" fmla="*/ 197 h 277"/>
                <a:gd name="T80" fmla="*/ 139 w 536"/>
                <a:gd name="T81" fmla="*/ 165 h 277"/>
                <a:gd name="T82" fmla="*/ 72 w 536"/>
                <a:gd name="T83" fmla="*/ 149 h 277"/>
                <a:gd name="T84" fmla="*/ 10 w 536"/>
                <a:gd name="T85" fmla="*/ 102 h 277"/>
                <a:gd name="T86" fmla="*/ 10 w 536"/>
                <a:gd name="T87" fmla="*/ 52 h 277"/>
                <a:gd name="T88" fmla="*/ 53 w 536"/>
                <a:gd name="T89" fmla="*/ 11 h 277"/>
                <a:gd name="T90" fmla="*/ 189 w 536"/>
                <a:gd name="T91" fmla="*/ 5 h 277"/>
                <a:gd name="T92" fmla="*/ 328 w 536"/>
                <a:gd name="T93" fmla="*/ 26 h 277"/>
                <a:gd name="T94" fmla="*/ 417 w 536"/>
                <a:gd name="T95" fmla="*/ 36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36" h="277">
                  <a:moveTo>
                    <a:pt x="449" y="43"/>
                  </a:moveTo>
                  <a:lnTo>
                    <a:pt x="483" y="46"/>
                  </a:lnTo>
                  <a:lnTo>
                    <a:pt x="520" y="53"/>
                  </a:lnTo>
                  <a:lnTo>
                    <a:pt x="536" y="74"/>
                  </a:lnTo>
                  <a:lnTo>
                    <a:pt x="523" y="106"/>
                  </a:lnTo>
                  <a:lnTo>
                    <a:pt x="487" y="146"/>
                  </a:lnTo>
                  <a:lnTo>
                    <a:pt x="454" y="164"/>
                  </a:lnTo>
                  <a:lnTo>
                    <a:pt x="427" y="155"/>
                  </a:lnTo>
                  <a:lnTo>
                    <a:pt x="370" y="121"/>
                  </a:lnTo>
                  <a:lnTo>
                    <a:pt x="303" y="89"/>
                  </a:lnTo>
                  <a:lnTo>
                    <a:pt x="221" y="65"/>
                  </a:lnTo>
                  <a:lnTo>
                    <a:pt x="151" y="55"/>
                  </a:lnTo>
                  <a:lnTo>
                    <a:pt x="141" y="53"/>
                  </a:lnTo>
                  <a:lnTo>
                    <a:pt x="94" y="53"/>
                  </a:lnTo>
                  <a:lnTo>
                    <a:pt x="89" y="52"/>
                  </a:lnTo>
                  <a:lnTo>
                    <a:pt x="67" y="65"/>
                  </a:lnTo>
                  <a:lnTo>
                    <a:pt x="66" y="85"/>
                  </a:lnTo>
                  <a:lnTo>
                    <a:pt x="86" y="105"/>
                  </a:lnTo>
                  <a:lnTo>
                    <a:pt x="134" y="118"/>
                  </a:lnTo>
                  <a:lnTo>
                    <a:pt x="200" y="133"/>
                  </a:lnTo>
                  <a:lnTo>
                    <a:pt x="245" y="133"/>
                  </a:lnTo>
                  <a:lnTo>
                    <a:pt x="252" y="133"/>
                  </a:lnTo>
                  <a:lnTo>
                    <a:pt x="260" y="130"/>
                  </a:lnTo>
                  <a:lnTo>
                    <a:pt x="267" y="129"/>
                  </a:lnTo>
                  <a:lnTo>
                    <a:pt x="274" y="129"/>
                  </a:lnTo>
                  <a:lnTo>
                    <a:pt x="283" y="124"/>
                  </a:lnTo>
                  <a:lnTo>
                    <a:pt x="288" y="115"/>
                  </a:lnTo>
                  <a:lnTo>
                    <a:pt x="295" y="111"/>
                  </a:lnTo>
                  <a:lnTo>
                    <a:pt x="303" y="111"/>
                  </a:lnTo>
                  <a:lnTo>
                    <a:pt x="312" y="108"/>
                  </a:lnTo>
                  <a:lnTo>
                    <a:pt x="321" y="105"/>
                  </a:lnTo>
                  <a:lnTo>
                    <a:pt x="330" y="97"/>
                  </a:lnTo>
                  <a:lnTo>
                    <a:pt x="336" y="97"/>
                  </a:lnTo>
                  <a:lnTo>
                    <a:pt x="346" y="99"/>
                  </a:lnTo>
                  <a:lnTo>
                    <a:pt x="354" y="100"/>
                  </a:lnTo>
                  <a:lnTo>
                    <a:pt x="361" y="105"/>
                  </a:lnTo>
                  <a:lnTo>
                    <a:pt x="368" y="111"/>
                  </a:lnTo>
                  <a:lnTo>
                    <a:pt x="366" y="121"/>
                  </a:lnTo>
                  <a:lnTo>
                    <a:pt x="364" y="129"/>
                  </a:lnTo>
                  <a:lnTo>
                    <a:pt x="366" y="138"/>
                  </a:lnTo>
                  <a:lnTo>
                    <a:pt x="359" y="141"/>
                  </a:lnTo>
                  <a:lnTo>
                    <a:pt x="350" y="141"/>
                  </a:lnTo>
                  <a:lnTo>
                    <a:pt x="343" y="139"/>
                  </a:lnTo>
                  <a:lnTo>
                    <a:pt x="336" y="142"/>
                  </a:lnTo>
                  <a:lnTo>
                    <a:pt x="342" y="149"/>
                  </a:lnTo>
                  <a:lnTo>
                    <a:pt x="350" y="150"/>
                  </a:lnTo>
                  <a:lnTo>
                    <a:pt x="355" y="153"/>
                  </a:lnTo>
                  <a:lnTo>
                    <a:pt x="364" y="161"/>
                  </a:lnTo>
                  <a:lnTo>
                    <a:pt x="368" y="170"/>
                  </a:lnTo>
                  <a:lnTo>
                    <a:pt x="374" y="179"/>
                  </a:lnTo>
                  <a:lnTo>
                    <a:pt x="373" y="186"/>
                  </a:lnTo>
                  <a:lnTo>
                    <a:pt x="370" y="196"/>
                  </a:lnTo>
                  <a:lnTo>
                    <a:pt x="366" y="203"/>
                  </a:lnTo>
                  <a:lnTo>
                    <a:pt x="356" y="211"/>
                  </a:lnTo>
                  <a:lnTo>
                    <a:pt x="347" y="209"/>
                  </a:lnTo>
                  <a:lnTo>
                    <a:pt x="341" y="209"/>
                  </a:lnTo>
                  <a:lnTo>
                    <a:pt x="346" y="212"/>
                  </a:lnTo>
                  <a:lnTo>
                    <a:pt x="352" y="221"/>
                  </a:lnTo>
                  <a:lnTo>
                    <a:pt x="356" y="233"/>
                  </a:lnTo>
                  <a:lnTo>
                    <a:pt x="356" y="241"/>
                  </a:lnTo>
                  <a:lnTo>
                    <a:pt x="355" y="250"/>
                  </a:lnTo>
                  <a:lnTo>
                    <a:pt x="354" y="258"/>
                  </a:lnTo>
                  <a:lnTo>
                    <a:pt x="350" y="265"/>
                  </a:lnTo>
                  <a:lnTo>
                    <a:pt x="343" y="273"/>
                  </a:lnTo>
                  <a:lnTo>
                    <a:pt x="336" y="276"/>
                  </a:lnTo>
                  <a:lnTo>
                    <a:pt x="328" y="277"/>
                  </a:lnTo>
                  <a:lnTo>
                    <a:pt x="321" y="276"/>
                  </a:lnTo>
                  <a:lnTo>
                    <a:pt x="316" y="274"/>
                  </a:lnTo>
                  <a:lnTo>
                    <a:pt x="308" y="273"/>
                  </a:lnTo>
                  <a:lnTo>
                    <a:pt x="302" y="268"/>
                  </a:lnTo>
                  <a:lnTo>
                    <a:pt x="294" y="265"/>
                  </a:lnTo>
                  <a:lnTo>
                    <a:pt x="289" y="259"/>
                  </a:lnTo>
                  <a:lnTo>
                    <a:pt x="281" y="256"/>
                  </a:lnTo>
                  <a:lnTo>
                    <a:pt x="276" y="244"/>
                  </a:lnTo>
                  <a:lnTo>
                    <a:pt x="274" y="236"/>
                  </a:lnTo>
                  <a:lnTo>
                    <a:pt x="267" y="229"/>
                  </a:lnTo>
                  <a:lnTo>
                    <a:pt x="262" y="218"/>
                  </a:lnTo>
                  <a:lnTo>
                    <a:pt x="260" y="211"/>
                  </a:lnTo>
                  <a:lnTo>
                    <a:pt x="255" y="205"/>
                  </a:lnTo>
                  <a:lnTo>
                    <a:pt x="248" y="197"/>
                  </a:lnTo>
                  <a:lnTo>
                    <a:pt x="222" y="179"/>
                  </a:lnTo>
                  <a:lnTo>
                    <a:pt x="139" y="165"/>
                  </a:lnTo>
                  <a:lnTo>
                    <a:pt x="133" y="165"/>
                  </a:lnTo>
                  <a:lnTo>
                    <a:pt x="72" y="149"/>
                  </a:lnTo>
                  <a:lnTo>
                    <a:pt x="28" y="129"/>
                  </a:lnTo>
                  <a:lnTo>
                    <a:pt x="10" y="102"/>
                  </a:lnTo>
                  <a:lnTo>
                    <a:pt x="0" y="76"/>
                  </a:lnTo>
                  <a:lnTo>
                    <a:pt x="10" y="52"/>
                  </a:lnTo>
                  <a:lnTo>
                    <a:pt x="20" y="29"/>
                  </a:lnTo>
                  <a:lnTo>
                    <a:pt x="53" y="11"/>
                  </a:lnTo>
                  <a:lnTo>
                    <a:pt x="118" y="0"/>
                  </a:lnTo>
                  <a:lnTo>
                    <a:pt x="189" y="5"/>
                  </a:lnTo>
                  <a:lnTo>
                    <a:pt x="269" y="14"/>
                  </a:lnTo>
                  <a:lnTo>
                    <a:pt x="328" y="26"/>
                  </a:lnTo>
                  <a:lnTo>
                    <a:pt x="375" y="33"/>
                  </a:lnTo>
                  <a:lnTo>
                    <a:pt x="417" y="36"/>
                  </a:lnTo>
                  <a:lnTo>
                    <a:pt x="449" y="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" name="Freeform 44"/>
            <p:cNvSpPr>
              <a:spLocks/>
            </p:cNvSpPr>
            <p:nvPr/>
          </p:nvSpPr>
          <p:spPr bwMode="auto">
            <a:xfrm>
              <a:off x="1120776" y="5008563"/>
              <a:ext cx="539750" cy="220663"/>
            </a:xfrm>
            <a:custGeom>
              <a:avLst/>
              <a:gdLst>
                <a:gd name="T0" fmla="*/ 66 w 679"/>
                <a:gd name="T1" fmla="*/ 104 h 277"/>
                <a:gd name="T2" fmla="*/ 188 w 679"/>
                <a:gd name="T3" fmla="*/ 147 h 277"/>
                <a:gd name="T4" fmla="*/ 318 w 679"/>
                <a:gd name="T5" fmla="*/ 181 h 277"/>
                <a:gd name="T6" fmla="*/ 446 w 679"/>
                <a:gd name="T7" fmla="*/ 169 h 277"/>
                <a:gd name="T8" fmla="*/ 568 w 679"/>
                <a:gd name="T9" fmla="*/ 124 h 277"/>
                <a:gd name="T10" fmla="*/ 605 w 679"/>
                <a:gd name="T11" fmla="*/ 113 h 277"/>
                <a:gd name="T12" fmla="*/ 611 w 679"/>
                <a:gd name="T13" fmla="*/ 97 h 277"/>
                <a:gd name="T14" fmla="*/ 609 w 679"/>
                <a:gd name="T15" fmla="*/ 78 h 277"/>
                <a:gd name="T16" fmla="*/ 600 w 679"/>
                <a:gd name="T17" fmla="*/ 62 h 277"/>
                <a:gd name="T18" fmla="*/ 592 w 679"/>
                <a:gd name="T19" fmla="*/ 47 h 277"/>
                <a:gd name="T20" fmla="*/ 592 w 679"/>
                <a:gd name="T21" fmla="*/ 30 h 277"/>
                <a:gd name="T22" fmla="*/ 597 w 679"/>
                <a:gd name="T23" fmla="*/ 13 h 277"/>
                <a:gd name="T24" fmla="*/ 611 w 679"/>
                <a:gd name="T25" fmla="*/ 3 h 277"/>
                <a:gd name="T26" fmla="*/ 625 w 679"/>
                <a:gd name="T27" fmla="*/ 0 h 277"/>
                <a:gd name="T28" fmla="*/ 639 w 679"/>
                <a:gd name="T29" fmla="*/ 6 h 277"/>
                <a:gd name="T30" fmla="*/ 652 w 679"/>
                <a:gd name="T31" fmla="*/ 18 h 277"/>
                <a:gd name="T32" fmla="*/ 653 w 679"/>
                <a:gd name="T33" fmla="*/ 34 h 277"/>
                <a:gd name="T34" fmla="*/ 660 w 679"/>
                <a:gd name="T35" fmla="*/ 51 h 277"/>
                <a:gd name="T36" fmla="*/ 660 w 679"/>
                <a:gd name="T37" fmla="*/ 68 h 277"/>
                <a:gd name="T38" fmla="*/ 658 w 679"/>
                <a:gd name="T39" fmla="*/ 84 h 277"/>
                <a:gd name="T40" fmla="*/ 648 w 679"/>
                <a:gd name="T41" fmla="*/ 101 h 277"/>
                <a:gd name="T42" fmla="*/ 653 w 679"/>
                <a:gd name="T43" fmla="*/ 118 h 277"/>
                <a:gd name="T44" fmla="*/ 666 w 679"/>
                <a:gd name="T45" fmla="*/ 136 h 277"/>
                <a:gd name="T46" fmla="*/ 674 w 679"/>
                <a:gd name="T47" fmla="*/ 148 h 277"/>
                <a:gd name="T48" fmla="*/ 679 w 679"/>
                <a:gd name="T49" fmla="*/ 165 h 277"/>
                <a:gd name="T50" fmla="*/ 677 w 679"/>
                <a:gd name="T51" fmla="*/ 181 h 277"/>
                <a:gd name="T52" fmla="*/ 672 w 679"/>
                <a:gd name="T53" fmla="*/ 200 h 277"/>
                <a:gd name="T54" fmla="*/ 666 w 679"/>
                <a:gd name="T55" fmla="*/ 216 h 277"/>
                <a:gd name="T56" fmla="*/ 655 w 679"/>
                <a:gd name="T57" fmla="*/ 227 h 277"/>
                <a:gd name="T58" fmla="*/ 644 w 679"/>
                <a:gd name="T59" fmla="*/ 248 h 277"/>
                <a:gd name="T60" fmla="*/ 625 w 679"/>
                <a:gd name="T61" fmla="*/ 265 h 277"/>
                <a:gd name="T62" fmla="*/ 611 w 679"/>
                <a:gd name="T63" fmla="*/ 275 h 277"/>
                <a:gd name="T64" fmla="*/ 595 w 679"/>
                <a:gd name="T65" fmla="*/ 277 h 277"/>
                <a:gd name="T66" fmla="*/ 578 w 679"/>
                <a:gd name="T67" fmla="*/ 272 h 277"/>
                <a:gd name="T68" fmla="*/ 572 w 679"/>
                <a:gd name="T69" fmla="*/ 259 h 277"/>
                <a:gd name="T70" fmla="*/ 576 w 679"/>
                <a:gd name="T71" fmla="*/ 239 h 277"/>
                <a:gd name="T72" fmla="*/ 591 w 679"/>
                <a:gd name="T73" fmla="*/ 231 h 277"/>
                <a:gd name="T74" fmla="*/ 587 w 679"/>
                <a:gd name="T75" fmla="*/ 216 h 277"/>
                <a:gd name="T76" fmla="*/ 582 w 679"/>
                <a:gd name="T77" fmla="*/ 200 h 277"/>
                <a:gd name="T78" fmla="*/ 587 w 679"/>
                <a:gd name="T79" fmla="*/ 181 h 277"/>
                <a:gd name="T80" fmla="*/ 540 w 679"/>
                <a:gd name="T81" fmla="*/ 187 h 277"/>
                <a:gd name="T82" fmla="*/ 404 w 679"/>
                <a:gd name="T83" fmla="*/ 236 h 277"/>
                <a:gd name="T84" fmla="*/ 306 w 679"/>
                <a:gd name="T85" fmla="*/ 236 h 277"/>
                <a:gd name="T86" fmla="*/ 193 w 679"/>
                <a:gd name="T87" fmla="*/ 204 h 277"/>
                <a:gd name="T88" fmla="*/ 66 w 679"/>
                <a:gd name="T89" fmla="*/ 197 h 277"/>
                <a:gd name="T90" fmla="*/ 13 w 679"/>
                <a:gd name="T91" fmla="*/ 165 h 277"/>
                <a:gd name="T92" fmla="*/ 8 w 679"/>
                <a:gd name="T93" fmla="*/ 118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79" h="277">
                  <a:moveTo>
                    <a:pt x="22" y="98"/>
                  </a:moveTo>
                  <a:lnTo>
                    <a:pt x="66" y="104"/>
                  </a:lnTo>
                  <a:lnTo>
                    <a:pt x="113" y="118"/>
                  </a:lnTo>
                  <a:lnTo>
                    <a:pt x="188" y="147"/>
                  </a:lnTo>
                  <a:lnTo>
                    <a:pt x="268" y="165"/>
                  </a:lnTo>
                  <a:lnTo>
                    <a:pt x="318" y="181"/>
                  </a:lnTo>
                  <a:lnTo>
                    <a:pt x="380" y="181"/>
                  </a:lnTo>
                  <a:lnTo>
                    <a:pt x="446" y="169"/>
                  </a:lnTo>
                  <a:lnTo>
                    <a:pt x="501" y="148"/>
                  </a:lnTo>
                  <a:lnTo>
                    <a:pt x="568" y="124"/>
                  </a:lnTo>
                  <a:lnTo>
                    <a:pt x="597" y="115"/>
                  </a:lnTo>
                  <a:lnTo>
                    <a:pt x="605" y="113"/>
                  </a:lnTo>
                  <a:lnTo>
                    <a:pt x="609" y="104"/>
                  </a:lnTo>
                  <a:lnTo>
                    <a:pt x="611" y="97"/>
                  </a:lnTo>
                  <a:lnTo>
                    <a:pt x="611" y="86"/>
                  </a:lnTo>
                  <a:lnTo>
                    <a:pt x="609" y="78"/>
                  </a:lnTo>
                  <a:lnTo>
                    <a:pt x="601" y="69"/>
                  </a:lnTo>
                  <a:lnTo>
                    <a:pt x="600" y="62"/>
                  </a:lnTo>
                  <a:lnTo>
                    <a:pt x="592" y="57"/>
                  </a:lnTo>
                  <a:lnTo>
                    <a:pt x="592" y="47"/>
                  </a:lnTo>
                  <a:lnTo>
                    <a:pt x="592" y="39"/>
                  </a:lnTo>
                  <a:lnTo>
                    <a:pt x="592" y="30"/>
                  </a:lnTo>
                  <a:lnTo>
                    <a:pt x="592" y="22"/>
                  </a:lnTo>
                  <a:lnTo>
                    <a:pt x="597" y="13"/>
                  </a:lnTo>
                  <a:lnTo>
                    <a:pt x="605" y="7"/>
                  </a:lnTo>
                  <a:lnTo>
                    <a:pt x="611" y="3"/>
                  </a:lnTo>
                  <a:lnTo>
                    <a:pt x="619" y="3"/>
                  </a:lnTo>
                  <a:lnTo>
                    <a:pt x="625" y="0"/>
                  </a:lnTo>
                  <a:lnTo>
                    <a:pt x="633" y="3"/>
                  </a:lnTo>
                  <a:lnTo>
                    <a:pt x="639" y="6"/>
                  </a:lnTo>
                  <a:lnTo>
                    <a:pt x="644" y="13"/>
                  </a:lnTo>
                  <a:lnTo>
                    <a:pt x="652" y="18"/>
                  </a:lnTo>
                  <a:lnTo>
                    <a:pt x="653" y="25"/>
                  </a:lnTo>
                  <a:lnTo>
                    <a:pt x="653" y="34"/>
                  </a:lnTo>
                  <a:lnTo>
                    <a:pt x="655" y="42"/>
                  </a:lnTo>
                  <a:lnTo>
                    <a:pt x="660" y="51"/>
                  </a:lnTo>
                  <a:lnTo>
                    <a:pt x="660" y="59"/>
                  </a:lnTo>
                  <a:lnTo>
                    <a:pt x="660" y="68"/>
                  </a:lnTo>
                  <a:lnTo>
                    <a:pt x="660" y="75"/>
                  </a:lnTo>
                  <a:lnTo>
                    <a:pt x="658" y="84"/>
                  </a:lnTo>
                  <a:lnTo>
                    <a:pt x="653" y="92"/>
                  </a:lnTo>
                  <a:lnTo>
                    <a:pt x="648" y="101"/>
                  </a:lnTo>
                  <a:lnTo>
                    <a:pt x="652" y="109"/>
                  </a:lnTo>
                  <a:lnTo>
                    <a:pt x="653" y="118"/>
                  </a:lnTo>
                  <a:lnTo>
                    <a:pt x="658" y="125"/>
                  </a:lnTo>
                  <a:lnTo>
                    <a:pt x="666" y="136"/>
                  </a:lnTo>
                  <a:lnTo>
                    <a:pt x="672" y="140"/>
                  </a:lnTo>
                  <a:lnTo>
                    <a:pt x="674" y="148"/>
                  </a:lnTo>
                  <a:lnTo>
                    <a:pt x="679" y="157"/>
                  </a:lnTo>
                  <a:lnTo>
                    <a:pt x="679" y="165"/>
                  </a:lnTo>
                  <a:lnTo>
                    <a:pt x="677" y="174"/>
                  </a:lnTo>
                  <a:lnTo>
                    <a:pt x="677" y="181"/>
                  </a:lnTo>
                  <a:lnTo>
                    <a:pt x="674" y="192"/>
                  </a:lnTo>
                  <a:lnTo>
                    <a:pt x="672" y="200"/>
                  </a:lnTo>
                  <a:lnTo>
                    <a:pt x="667" y="209"/>
                  </a:lnTo>
                  <a:lnTo>
                    <a:pt x="666" y="216"/>
                  </a:lnTo>
                  <a:lnTo>
                    <a:pt x="662" y="225"/>
                  </a:lnTo>
                  <a:lnTo>
                    <a:pt x="655" y="227"/>
                  </a:lnTo>
                  <a:lnTo>
                    <a:pt x="653" y="236"/>
                  </a:lnTo>
                  <a:lnTo>
                    <a:pt x="644" y="248"/>
                  </a:lnTo>
                  <a:lnTo>
                    <a:pt x="634" y="259"/>
                  </a:lnTo>
                  <a:lnTo>
                    <a:pt x="625" y="265"/>
                  </a:lnTo>
                  <a:lnTo>
                    <a:pt x="619" y="271"/>
                  </a:lnTo>
                  <a:lnTo>
                    <a:pt x="611" y="275"/>
                  </a:lnTo>
                  <a:lnTo>
                    <a:pt x="601" y="277"/>
                  </a:lnTo>
                  <a:lnTo>
                    <a:pt x="595" y="277"/>
                  </a:lnTo>
                  <a:lnTo>
                    <a:pt x="587" y="277"/>
                  </a:lnTo>
                  <a:lnTo>
                    <a:pt x="578" y="272"/>
                  </a:lnTo>
                  <a:lnTo>
                    <a:pt x="572" y="266"/>
                  </a:lnTo>
                  <a:lnTo>
                    <a:pt x="572" y="259"/>
                  </a:lnTo>
                  <a:lnTo>
                    <a:pt x="572" y="250"/>
                  </a:lnTo>
                  <a:lnTo>
                    <a:pt x="576" y="239"/>
                  </a:lnTo>
                  <a:lnTo>
                    <a:pt x="582" y="236"/>
                  </a:lnTo>
                  <a:lnTo>
                    <a:pt x="591" y="231"/>
                  </a:lnTo>
                  <a:lnTo>
                    <a:pt x="595" y="221"/>
                  </a:lnTo>
                  <a:lnTo>
                    <a:pt x="587" y="216"/>
                  </a:lnTo>
                  <a:lnTo>
                    <a:pt x="582" y="209"/>
                  </a:lnTo>
                  <a:lnTo>
                    <a:pt x="582" y="200"/>
                  </a:lnTo>
                  <a:lnTo>
                    <a:pt x="582" y="192"/>
                  </a:lnTo>
                  <a:lnTo>
                    <a:pt x="587" y="181"/>
                  </a:lnTo>
                  <a:lnTo>
                    <a:pt x="591" y="174"/>
                  </a:lnTo>
                  <a:lnTo>
                    <a:pt x="540" y="187"/>
                  </a:lnTo>
                  <a:lnTo>
                    <a:pt x="454" y="221"/>
                  </a:lnTo>
                  <a:lnTo>
                    <a:pt x="404" y="236"/>
                  </a:lnTo>
                  <a:lnTo>
                    <a:pt x="352" y="239"/>
                  </a:lnTo>
                  <a:lnTo>
                    <a:pt x="306" y="236"/>
                  </a:lnTo>
                  <a:lnTo>
                    <a:pt x="249" y="219"/>
                  </a:lnTo>
                  <a:lnTo>
                    <a:pt x="193" y="204"/>
                  </a:lnTo>
                  <a:lnTo>
                    <a:pt x="134" y="200"/>
                  </a:lnTo>
                  <a:lnTo>
                    <a:pt x="66" y="197"/>
                  </a:lnTo>
                  <a:lnTo>
                    <a:pt x="36" y="187"/>
                  </a:lnTo>
                  <a:lnTo>
                    <a:pt x="13" y="165"/>
                  </a:lnTo>
                  <a:lnTo>
                    <a:pt x="0" y="140"/>
                  </a:lnTo>
                  <a:lnTo>
                    <a:pt x="8" y="118"/>
                  </a:lnTo>
                  <a:lnTo>
                    <a:pt x="22" y="9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" name="Freeform 45"/>
            <p:cNvSpPr>
              <a:spLocks/>
            </p:cNvSpPr>
            <p:nvPr/>
          </p:nvSpPr>
          <p:spPr bwMode="auto">
            <a:xfrm>
              <a:off x="1157288" y="5499101"/>
              <a:ext cx="295275" cy="728663"/>
            </a:xfrm>
            <a:custGeom>
              <a:avLst/>
              <a:gdLst>
                <a:gd name="T0" fmla="*/ 47 w 371"/>
                <a:gd name="T1" fmla="*/ 6 h 917"/>
                <a:gd name="T2" fmla="*/ 71 w 371"/>
                <a:gd name="T3" fmla="*/ 25 h 917"/>
                <a:gd name="T4" fmla="*/ 99 w 371"/>
                <a:gd name="T5" fmla="*/ 62 h 917"/>
                <a:gd name="T6" fmla="*/ 131 w 371"/>
                <a:gd name="T7" fmla="*/ 109 h 917"/>
                <a:gd name="T8" fmla="*/ 174 w 371"/>
                <a:gd name="T9" fmla="*/ 169 h 917"/>
                <a:gd name="T10" fmla="*/ 212 w 371"/>
                <a:gd name="T11" fmla="*/ 225 h 917"/>
                <a:gd name="T12" fmla="*/ 236 w 371"/>
                <a:gd name="T13" fmla="*/ 260 h 917"/>
                <a:gd name="T14" fmla="*/ 250 w 371"/>
                <a:gd name="T15" fmla="*/ 289 h 917"/>
                <a:gd name="T16" fmla="*/ 254 w 371"/>
                <a:gd name="T17" fmla="*/ 310 h 917"/>
                <a:gd name="T18" fmla="*/ 254 w 371"/>
                <a:gd name="T19" fmla="*/ 342 h 917"/>
                <a:gd name="T20" fmla="*/ 245 w 371"/>
                <a:gd name="T21" fmla="*/ 365 h 917"/>
                <a:gd name="T22" fmla="*/ 226 w 371"/>
                <a:gd name="T23" fmla="*/ 401 h 917"/>
                <a:gd name="T24" fmla="*/ 193 w 371"/>
                <a:gd name="T25" fmla="*/ 456 h 917"/>
                <a:gd name="T26" fmla="*/ 158 w 371"/>
                <a:gd name="T27" fmla="*/ 513 h 917"/>
                <a:gd name="T28" fmla="*/ 134 w 371"/>
                <a:gd name="T29" fmla="*/ 569 h 917"/>
                <a:gd name="T30" fmla="*/ 120 w 371"/>
                <a:gd name="T31" fmla="*/ 618 h 917"/>
                <a:gd name="T32" fmla="*/ 113 w 371"/>
                <a:gd name="T33" fmla="*/ 665 h 917"/>
                <a:gd name="T34" fmla="*/ 113 w 371"/>
                <a:gd name="T35" fmla="*/ 708 h 917"/>
                <a:gd name="T36" fmla="*/ 118 w 371"/>
                <a:gd name="T37" fmla="*/ 740 h 917"/>
                <a:gd name="T38" fmla="*/ 141 w 371"/>
                <a:gd name="T39" fmla="*/ 758 h 917"/>
                <a:gd name="T40" fmla="*/ 170 w 371"/>
                <a:gd name="T41" fmla="*/ 763 h 917"/>
                <a:gd name="T42" fmla="*/ 217 w 371"/>
                <a:gd name="T43" fmla="*/ 765 h 917"/>
                <a:gd name="T44" fmla="*/ 273 w 371"/>
                <a:gd name="T45" fmla="*/ 775 h 917"/>
                <a:gd name="T46" fmla="*/ 316 w 371"/>
                <a:gd name="T47" fmla="*/ 793 h 917"/>
                <a:gd name="T48" fmla="*/ 351 w 371"/>
                <a:gd name="T49" fmla="*/ 819 h 917"/>
                <a:gd name="T50" fmla="*/ 370 w 371"/>
                <a:gd name="T51" fmla="*/ 843 h 917"/>
                <a:gd name="T52" fmla="*/ 371 w 371"/>
                <a:gd name="T53" fmla="*/ 866 h 917"/>
                <a:gd name="T54" fmla="*/ 357 w 371"/>
                <a:gd name="T55" fmla="*/ 895 h 917"/>
                <a:gd name="T56" fmla="*/ 330 w 371"/>
                <a:gd name="T57" fmla="*/ 917 h 917"/>
                <a:gd name="T58" fmla="*/ 311 w 371"/>
                <a:gd name="T59" fmla="*/ 914 h 917"/>
                <a:gd name="T60" fmla="*/ 300 w 371"/>
                <a:gd name="T61" fmla="*/ 892 h 917"/>
                <a:gd name="T62" fmla="*/ 285 w 371"/>
                <a:gd name="T63" fmla="*/ 860 h 917"/>
                <a:gd name="T64" fmla="*/ 250 w 371"/>
                <a:gd name="T65" fmla="*/ 836 h 917"/>
                <a:gd name="T66" fmla="*/ 205 w 371"/>
                <a:gd name="T67" fmla="*/ 816 h 917"/>
                <a:gd name="T68" fmla="*/ 160 w 371"/>
                <a:gd name="T69" fmla="*/ 814 h 917"/>
                <a:gd name="T70" fmla="*/ 118 w 371"/>
                <a:gd name="T71" fmla="*/ 827 h 917"/>
                <a:gd name="T72" fmla="*/ 99 w 371"/>
                <a:gd name="T73" fmla="*/ 831 h 917"/>
                <a:gd name="T74" fmla="*/ 74 w 371"/>
                <a:gd name="T75" fmla="*/ 827 h 917"/>
                <a:gd name="T76" fmla="*/ 60 w 371"/>
                <a:gd name="T77" fmla="*/ 808 h 917"/>
                <a:gd name="T78" fmla="*/ 52 w 371"/>
                <a:gd name="T79" fmla="*/ 786 h 917"/>
                <a:gd name="T80" fmla="*/ 57 w 371"/>
                <a:gd name="T81" fmla="*/ 760 h 917"/>
                <a:gd name="T82" fmla="*/ 70 w 371"/>
                <a:gd name="T83" fmla="*/ 704 h 917"/>
                <a:gd name="T84" fmla="*/ 79 w 371"/>
                <a:gd name="T85" fmla="*/ 631 h 917"/>
                <a:gd name="T86" fmla="*/ 94 w 371"/>
                <a:gd name="T87" fmla="*/ 545 h 917"/>
                <a:gd name="T88" fmla="*/ 108 w 371"/>
                <a:gd name="T89" fmla="*/ 477 h 917"/>
                <a:gd name="T90" fmla="*/ 127 w 371"/>
                <a:gd name="T91" fmla="*/ 424 h 917"/>
                <a:gd name="T92" fmla="*/ 153 w 371"/>
                <a:gd name="T93" fmla="*/ 377 h 917"/>
                <a:gd name="T94" fmla="*/ 172 w 371"/>
                <a:gd name="T95" fmla="*/ 339 h 917"/>
                <a:gd name="T96" fmla="*/ 184 w 371"/>
                <a:gd name="T97" fmla="*/ 316 h 917"/>
                <a:gd name="T98" fmla="*/ 179 w 371"/>
                <a:gd name="T99" fmla="*/ 298 h 917"/>
                <a:gd name="T100" fmla="*/ 146 w 371"/>
                <a:gd name="T101" fmla="*/ 260 h 917"/>
                <a:gd name="T102" fmla="*/ 99 w 371"/>
                <a:gd name="T103" fmla="*/ 219 h 917"/>
                <a:gd name="T104" fmla="*/ 66 w 371"/>
                <a:gd name="T105" fmla="*/ 181 h 917"/>
                <a:gd name="T106" fmla="*/ 38 w 371"/>
                <a:gd name="T107" fmla="*/ 148 h 917"/>
                <a:gd name="T108" fmla="*/ 14 w 371"/>
                <a:gd name="T109" fmla="*/ 103 h 917"/>
                <a:gd name="T110" fmla="*/ 0 w 371"/>
                <a:gd name="T111" fmla="*/ 51 h 917"/>
                <a:gd name="T112" fmla="*/ 13 w 371"/>
                <a:gd name="T113" fmla="*/ 13 h 917"/>
                <a:gd name="T114" fmla="*/ 24 w 371"/>
                <a:gd name="T115" fmla="*/ 0 h 917"/>
                <a:gd name="T116" fmla="*/ 47 w 371"/>
                <a:gd name="T117" fmla="*/ 6 h 9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71" h="917">
                  <a:moveTo>
                    <a:pt x="47" y="6"/>
                  </a:moveTo>
                  <a:lnTo>
                    <a:pt x="71" y="25"/>
                  </a:lnTo>
                  <a:lnTo>
                    <a:pt x="99" y="62"/>
                  </a:lnTo>
                  <a:lnTo>
                    <a:pt x="131" y="109"/>
                  </a:lnTo>
                  <a:lnTo>
                    <a:pt x="174" y="169"/>
                  </a:lnTo>
                  <a:lnTo>
                    <a:pt x="212" y="225"/>
                  </a:lnTo>
                  <a:lnTo>
                    <a:pt x="236" y="260"/>
                  </a:lnTo>
                  <a:lnTo>
                    <a:pt x="250" y="289"/>
                  </a:lnTo>
                  <a:lnTo>
                    <a:pt x="254" y="310"/>
                  </a:lnTo>
                  <a:lnTo>
                    <a:pt x="254" y="342"/>
                  </a:lnTo>
                  <a:lnTo>
                    <a:pt x="245" y="365"/>
                  </a:lnTo>
                  <a:lnTo>
                    <a:pt x="226" y="401"/>
                  </a:lnTo>
                  <a:lnTo>
                    <a:pt x="193" y="456"/>
                  </a:lnTo>
                  <a:lnTo>
                    <a:pt x="158" y="513"/>
                  </a:lnTo>
                  <a:lnTo>
                    <a:pt x="134" y="569"/>
                  </a:lnTo>
                  <a:lnTo>
                    <a:pt x="120" y="618"/>
                  </a:lnTo>
                  <a:lnTo>
                    <a:pt x="113" y="665"/>
                  </a:lnTo>
                  <a:lnTo>
                    <a:pt x="113" y="708"/>
                  </a:lnTo>
                  <a:lnTo>
                    <a:pt x="118" y="740"/>
                  </a:lnTo>
                  <a:lnTo>
                    <a:pt x="141" y="758"/>
                  </a:lnTo>
                  <a:lnTo>
                    <a:pt x="170" y="763"/>
                  </a:lnTo>
                  <a:lnTo>
                    <a:pt x="217" y="765"/>
                  </a:lnTo>
                  <a:lnTo>
                    <a:pt x="273" y="775"/>
                  </a:lnTo>
                  <a:lnTo>
                    <a:pt x="316" y="793"/>
                  </a:lnTo>
                  <a:lnTo>
                    <a:pt x="351" y="819"/>
                  </a:lnTo>
                  <a:lnTo>
                    <a:pt x="370" y="843"/>
                  </a:lnTo>
                  <a:lnTo>
                    <a:pt x="371" y="866"/>
                  </a:lnTo>
                  <a:lnTo>
                    <a:pt x="357" y="895"/>
                  </a:lnTo>
                  <a:lnTo>
                    <a:pt x="330" y="917"/>
                  </a:lnTo>
                  <a:lnTo>
                    <a:pt x="311" y="914"/>
                  </a:lnTo>
                  <a:lnTo>
                    <a:pt x="300" y="892"/>
                  </a:lnTo>
                  <a:lnTo>
                    <a:pt x="285" y="860"/>
                  </a:lnTo>
                  <a:lnTo>
                    <a:pt x="250" y="836"/>
                  </a:lnTo>
                  <a:lnTo>
                    <a:pt x="205" y="816"/>
                  </a:lnTo>
                  <a:lnTo>
                    <a:pt x="160" y="814"/>
                  </a:lnTo>
                  <a:lnTo>
                    <a:pt x="118" y="827"/>
                  </a:lnTo>
                  <a:lnTo>
                    <a:pt x="99" y="831"/>
                  </a:lnTo>
                  <a:lnTo>
                    <a:pt x="74" y="827"/>
                  </a:lnTo>
                  <a:lnTo>
                    <a:pt x="60" y="808"/>
                  </a:lnTo>
                  <a:lnTo>
                    <a:pt x="52" y="786"/>
                  </a:lnTo>
                  <a:lnTo>
                    <a:pt x="57" y="760"/>
                  </a:lnTo>
                  <a:lnTo>
                    <a:pt x="70" y="704"/>
                  </a:lnTo>
                  <a:lnTo>
                    <a:pt x="79" y="631"/>
                  </a:lnTo>
                  <a:lnTo>
                    <a:pt x="94" y="545"/>
                  </a:lnTo>
                  <a:lnTo>
                    <a:pt x="108" y="477"/>
                  </a:lnTo>
                  <a:lnTo>
                    <a:pt x="127" y="424"/>
                  </a:lnTo>
                  <a:lnTo>
                    <a:pt x="153" y="377"/>
                  </a:lnTo>
                  <a:lnTo>
                    <a:pt x="172" y="339"/>
                  </a:lnTo>
                  <a:lnTo>
                    <a:pt x="184" y="316"/>
                  </a:lnTo>
                  <a:lnTo>
                    <a:pt x="179" y="298"/>
                  </a:lnTo>
                  <a:lnTo>
                    <a:pt x="146" y="260"/>
                  </a:lnTo>
                  <a:lnTo>
                    <a:pt x="99" y="219"/>
                  </a:lnTo>
                  <a:lnTo>
                    <a:pt x="66" y="181"/>
                  </a:lnTo>
                  <a:lnTo>
                    <a:pt x="38" y="148"/>
                  </a:lnTo>
                  <a:lnTo>
                    <a:pt x="14" y="103"/>
                  </a:lnTo>
                  <a:lnTo>
                    <a:pt x="0" y="51"/>
                  </a:lnTo>
                  <a:lnTo>
                    <a:pt x="13" y="13"/>
                  </a:lnTo>
                  <a:lnTo>
                    <a:pt x="24" y="0"/>
                  </a:lnTo>
                  <a:lnTo>
                    <a:pt x="47" y="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" name="Freeform 46"/>
            <p:cNvSpPr>
              <a:spLocks/>
            </p:cNvSpPr>
            <p:nvPr/>
          </p:nvSpPr>
          <p:spPr bwMode="auto">
            <a:xfrm>
              <a:off x="863601" y="5470526"/>
              <a:ext cx="263525" cy="722313"/>
            </a:xfrm>
            <a:custGeom>
              <a:avLst/>
              <a:gdLst>
                <a:gd name="T0" fmla="*/ 248 w 333"/>
                <a:gd name="T1" fmla="*/ 35 h 909"/>
                <a:gd name="T2" fmla="*/ 273 w 333"/>
                <a:gd name="T3" fmla="*/ 11 h 909"/>
                <a:gd name="T4" fmla="*/ 300 w 333"/>
                <a:gd name="T5" fmla="*/ 0 h 909"/>
                <a:gd name="T6" fmla="*/ 325 w 333"/>
                <a:gd name="T7" fmla="*/ 18 h 909"/>
                <a:gd name="T8" fmla="*/ 333 w 333"/>
                <a:gd name="T9" fmla="*/ 50 h 909"/>
                <a:gd name="T10" fmla="*/ 330 w 333"/>
                <a:gd name="T11" fmla="*/ 91 h 909"/>
                <a:gd name="T12" fmla="*/ 314 w 333"/>
                <a:gd name="T13" fmla="*/ 118 h 909"/>
                <a:gd name="T14" fmla="*/ 272 w 333"/>
                <a:gd name="T15" fmla="*/ 158 h 909"/>
                <a:gd name="T16" fmla="*/ 239 w 333"/>
                <a:gd name="T17" fmla="*/ 196 h 909"/>
                <a:gd name="T18" fmla="*/ 211 w 333"/>
                <a:gd name="T19" fmla="*/ 237 h 909"/>
                <a:gd name="T20" fmla="*/ 190 w 333"/>
                <a:gd name="T21" fmla="*/ 285 h 909"/>
                <a:gd name="T22" fmla="*/ 180 w 333"/>
                <a:gd name="T23" fmla="*/ 329 h 909"/>
                <a:gd name="T24" fmla="*/ 185 w 333"/>
                <a:gd name="T25" fmla="*/ 371 h 909"/>
                <a:gd name="T26" fmla="*/ 204 w 333"/>
                <a:gd name="T27" fmla="*/ 408 h 909"/>
                <a:gd name="T28" fmla="*/ 239 w 333"/>
                <a:gd name="T29" fmla="*/ 455 h 909"/>
                <a:gd name="T30" fmla="*/ 272 w 333"/>
                <a:gd name="T31" fmla="*/ 503 h 909"/>
                <a:gd name="T32" fmla="*/ 287 w 333"/>
                <a:gd name="T33" fmla="*/ 538 h 909"/>
                <a:gd name="T34" fmla="*/ 297 w 333"/>
                <a:gd name="T35" fmla="*/ 599 h 909"/>
                <a:gd name="T36" fmla="*/ 305 w 333"/>
                <a:gd name="T37" fmla="*/ 671 h 909"/>
                <a:gd name="T38" fmla="*/ 301 w 333"/>
                <a:gd name="T39" fmla="*/ 735 h 909"/>
                <a:gd name="T40" fmla="*/ 297 w 333"/>
                <a:gd name="T41" fmla="*/ 785 h 909"/>
                <a:gd name="T42" fmla="*/ 292 w 333"/>
                <a:gd name="T43" fmla="*/ 818 h 909"/>
                <a:gd name="T44" fmla="*/ 278 w 333"/>
                <a:gd name="T45" fmla="*/ 835 h 909"/>
                <a:gd name="T46" fmla="*/ 272 w 333"/>
                <a:gd name="T47" fmla="*/ 835 h 909"/>
                <a:gd name="T48" fmla="*/ 258 w 333"/>
                <a:gd name="T49" fmla="*/ 841 h 909"/>
                <a:gd name="T50" fmla="*/ 220 w 333"/>
                <a:gd name="T51" fmla="*/ 835 h 909"/>
                <a:gd name="T52" fmla="*/ 185 w 333"/>
                <a:gd name="T53" fmla="*/ 835 h 909"/>
                <a:gd name="T54" fmla="*/ 178 w 333"/>
                <a:gd name="T55" fmla="*/ 839 h 909"/>
                <a:gd name="T56" fmla="*/ 133 w 333"/>
                <a:gd name="T57" fmla="*/ 850 h 909"/>
                <a:gd name="T58" fmla="*/ 93 w 333"/>
                <a:gd name="T59" fmla="*/ 879 h 909"/>
                <a:gd name="T60" fmla="*/ 67 w 333"/>
                <a:gd name="T61" fmla="*/ 909 h 909"/>
                <a:gd name="T62" fmla="*/ 48 w 333"/>
                <a:gd name="T63" fmla="*/ 906 h 909"/>
                <a:gd name="T64" fmla="*/ 19 w 333"/>
                <a:gd name="T65" fmla="*/ 879 h 909"/>
                <a:gd name="T66" fmla="*/ 0 w 333"/>
                <a:gd name="T67" fmla="*/ 830 h 909"/>
                <a:gd name="T68" fmla="*/ 10 w 333"/>
                <a:gd name="T69" fmla="*/ 814 h 909"/>
                <a:gd name="T70" fmla="*/ 63 w 333"/>
                <a:gd name="T71" fmla="*/ 789 h 909"/>
                <a:gd name="T72" fmla="*/ 152 w 333"/>
                <a:gd name="T73" fmla="*/ 774 h 909"/>
                <a:gd name="T74" fmla="*/ 221 w 333"/>
                <a:gd name="T75" fmla="*/ 773 h 909"/>
                <a:gd name="T76" fmla="*/ 246 w 333"/>
                <a:gd name="T77" fmla="*/ 761 h 909"/>
                <a:gd name="T78" fmla="*/ 259 w 333"/>
                <a:gd name="T79" fmla="*/ 735 h 909"/>
                <a:gd name="T80" fmla="*/ 267 w 333"/>
                <a:gd name="T81" fmla="*/ 695 h 909"/>
                <a:gd name="T82" fmla="*/ 267 w 333"/>
                <a:gd name="T83" fmla="*/ 642 h 909"/>
                <a:gd name="T84" fmla="*/ 253 w 333"/>
                <a:gd name="T85" fmla="*/ 589 h 909"/>
                <a:gd name="T86" fmla="*/ 221 w 333"/>
                <a:gd name="T87" fmla="*/ 536 h 909"/>
                <a:gd name="T88" fmla="*/ 192 w 333"/>
                <a:gd name="T89" fmla="*/ 494 h 909"/>
                <a:gd name="T90" fmla="*/ 166 w 333"/>
                <a:gd name="T91" fmla="*/ 458 h 909"/>
                <a:gd name="T92" fmla="*/ 142 w 333"/>
                <a:gd name="T93" fmla="*/ 420 h 909"/>
                <a:gd name="T94" fmla="*/ 128 w 333"/>
                <a:gd name="T95" fmla="*/ 376 h 909"/>
                <a:gd name="T96" fmla="*/ 126 w 333"/>
                <a:gd name="T97" fmla="*/ 341 h 909"/>
                <a:gd name="T98" fmla="*/ 128 w 333"/>
                <a:gd name="T99" fmla="*/ 291 h 909"/>
                <a:gd name="T100" fmla="*/ 140 w 333"/>
                <a:gd name="T101" fmla="*/ 246 h 909"/>
                <a:gd name="T102" fmla="*/ 157 w 333"/>
                <a:gd name="T103" fmla="*/ 203 h 909"/>
                <a:gd name="T104" fmla="*/ 175 w 333"/>
                <a:gd name="T105" fmla="*/ 156 h 909"/>
                <a:gd name="T106" fmla="*/ 199 w 333"/>
                <a:gd name="T107" fmla="*/ 111 h 909"/>
                <a:gd name="T108" fmla="*/ 225 w 333"/>
                <a:gd name="T109" fmla="*/ 71 h 909"/>
                <a:gd name="T110" fmla="*/ 248 w 333"/>
                <a:gd name="T111" fmla="*/ 35 h 9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33" h="909">
                  <a:moveTo>
                    <a:pt x="248" y="35"/>
                  </a:moveTo>
                  <a:lnTo>
                    <a:pt x="273" y="11"/>
                  </a:lnTo>
                  <a:lnTo>
                    <a:pt x="300" y="0"/>
                  </a:lnTo>
                  <a:lnTo>
                    <a:pt x="325" y="18"/>
                  </a:lnTo>
                  <a:lnTo>
                    <a:pt x="333" y="50"/>
                  </a:lnTo>
                  <a:lnTo>
                    <a:pt x="330" y="91"/>
                  </a:lnTo>
                  <a:lnTo>
                    <a:pt x="314" y="118"/>
                  </a:lnTo>
                  <a:lnTo>
                    <a:pt x="272" y="158"/>
                  </a:lnTo>
                  <a:lnTo>
                    <a:pt x="239" y="196"/>
                  </a:lnTo>
                  <a:lnTo>
                    <a:pt x="211" y="237"/>
                  </a:lnTo>
                  <a:lnTo>
                    <a:pt x="190" y="285"/>
                  </a:lnTo>
                  <a:lnTo>
                    <a:pt x="180" y="329"/>
                  </a:lnTo>
                  <a:lnTo>
                    <a:pt x="185" y="371"/>
                  </a:lnTo>
                  <a:lnTo>
                    <a:pt x="204" y="408"/>
                  </a:lnTo>
                  <a:lnTo>
                    <a:pt x="239" y="455"/>
                  </a:lnTo>
                  <a:lnTo>
                    <a:pt x="272" y="503"/>
                  </a:lnTo>
                  <a:lnTo>
                    <a:pt x="287" y="538"/>
                  </a:lnTo>
                  <a:lnTo>
                    <a:pt x="297" y="599"/>
                  </a:lnTo>
                  <a:lnTo>
                    <a:pt x="305" y="671"/>
                  </a:lnTo>
                  <a:lnTo>
                    <a:pt x="301" y="735"/>
                  </a:lnTo>
                  <a:lnTo>
                    <a:pt x="297" y="785"/>
                  </a:lnTo>
                  <a:lnTo>
                    <a:pt x="292" y="818"/>
                  </a:lnTo>
                  <a:lnTo>
                    <a:pt x="278" y="835"/>
                  </a:lnTo>
                  <a:lnTo>
                    <a:pt x="272" y="835"/>
                  </a:lnTo>
                  <a:lnTo>
                    <a:pt x="258" y="841"/>
                  </a:lnTo>
                  <a:lnTo>
                    <a:pt x="220" y="835"/>
                  </a:lnTo>
                  <a:lnTo>
                    <a:pt x="185" y="835"/>
                  </a:lnTo>
                  <a:lnTo>
                    <a:pt x="178" y="839"/>
                  </a:lnTo>
                  <a:lnTo>
                    <a:pt x="133" y="850"/>
                  </a:lnTo>
                  <a:lnTo>
                    <a:pt x="93" y="879"/>
                  </a:lnTo>
                  <a:lnTo>
                    <a:pt x="67" y="909"/>
                  </a:lnTo>
                  <a:lnTo>
                    <a:pt x="48" y="906"/>
                  </a:lnTo>
                  <a:lnTo>
                    <a:pt x="19" y="879"/>
                  </a:lnTo>
                  <a:lnTo>
                    <a:pt x="0" y="830"/>
                  </a:lnTo>
                  <a:lnTo>
                    <a:pt x="10" y="814"/>
                  </a:lnTo>
                  <a:lnTo>
                    <a:pt x="63" y="789"/>
                  </a:lnTo>
                  <a:lnTo>
                    <a:pt x="152" y="774"/>
                  </a:lnTo>
                  <a:lnTo>
                    <a:pt x="221" y="773"/>
                  </a:lnTo>
                  <a:lnTo>
                    <a:pt x="246" y="761"/>
                  </a:lnTo>
                  <a:lnTo>
                    <a:pt x="259" y="735"/>
                  </a:lnTo>
                  <a:lnTo>
                    <a:pt x="267" y="695"/>
                  </a:lnTo>
                  <a:lnTo>
                    <a:pt x="267" y="642"/>
                  </a:lnTo>
                  <a:lnTo>
                    <a:pt x="253" y="589"/>
                  </a:lnTo>
                  <a:lnTo>
                    <a:pt x="221" y="536"/>
                  </a:lnTo>
                  <a:lnTo>
                    <a:pt x="192" y="494"/>
                  </a:lnTo>
                  <a:lnTo>
                    <a:pt x="166" y="458"/>
                  </a:lnTo>
                  <a:lnTo>
                    <a:pt x="142" y="420"/>
                  </a:lnTo>
                  <a:lnTo>
                    <a:pt x="128" y="376"/>
                  </a:lnTo>
                  <a:lnTo>
                    <a:pt x="126" y="341"/>
                  </a:lnTo>
                  <a:lnTo>
                    <a:pt x="128" y="291"/>
                  </a:lnTo>
                  <a:lnTo>
                    <a:pt x="140" y="246"/>
                  </a:lnTo>
                  <a:lnTo>
                    <a:pt x="157" y="203"/>
                  </a:lnTo>
                  <a:lnTo>
                    <a:pt x="175" y="156"/>
                  </a:lnTo>
                  <a:lnTo>
                    <a:pt x="199" y="111"/>
                  </a:lnTo>
                  <a:lnTo>
                    <a:pt x="225" y="71"/>
                  </a:lnTo>
                  <a:lnTo>
                    <a:pt x="248" y="3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7" name="Freeform 47"/>
            <p:cNvSpPr>
              <a:spLocks/>
            </p:cNvSpPr>
            <p:nvPr/>
          </p:nvSpPr>
          <p:spPr bwMode="auto">
            <a:xfrm>
              <a:off x="925513" y="4313238"/>
              <a:ext cx="290513" cy="1487488"/>
            </a:xfrm>
            <a:custGeom>
              <a:avLst/>
              <a:gdLst>
                <a:gd name="T0" fmla="*/ 28 w 365"/>
                <a:gd name="T1" fmla="*/ 1139 h 1875"/>
                <a:gd name="T2" fmla="*/ 365 w 365"/>
                <a:gd name="T3" fmla="*/ 1849 h 1875"/>
                <a:gd name="T4" fmla="*/ 348 w 365"/>
                <a:gd name="T5" fmla="*/ 1875 h 1875"/>
                <a:gd name="T6" fmla="*/ 0 w 365"/>
                <a:gd name="T7" fmla="*/ 1136 h 1875"/>
                <a:gd name="T8" fmla="*/ 249 w 365"/>
                <a:gd name="T9" fmla="*/ 0 h 1875"/>
                <a:gd name="T10" fmla="*/ 270 w 365"/>
                <a:gd name="T11" fmla="*/ 19 h 1875"/>
                <a:gd name="T12" fmla="*/ 28 w 365"/>
                <a:gd name="T13" fmla="*/ 1139 h 18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5" h="1875">
                  <a:moveTo>
                    <a:pt x="28" y="1139"/>
                  </a:moveTo>
                  <a:lnTo>
                    <a:pt x="365" y="1849"/>
                  </a:lnTo>
                  <a:lnTo>
                    <a:pt x="348" y="1875"/>
                  </a:lnTo>
                  <a:lnTo>
                    <a:pt x="0" y="1136"/>
                  </a:lnTo>
                  <a:lnTo>
                    <a:pt x="249" y="0"/>
                  </a:lnTo>
                  <a:lnTo>
                    <a:pt x="270" y="19"/>
                  </a:lnTo>
                  <a:lnTo>
                    <a:pt x="28" y="1139"/>
                  </a:lnTo>
                  <a:close/>
                </a:path>
              </a:pathLst>
            </a:cu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8" name="Freeform 48"/>
            <p:cNvSpPr>
              <a:spLocks/>
            </p:cNvSpPr>
            <p:nvPr/>
          </p:nvSpPr>
          <p:spPr bwMode="auto">
            <a:xfrm>
              <a:off x="1081088" y="4198938"/>
              <a:ext cx="554038" cy="1706563"/>
            </a:xfrm>
            <a:custGeom>
              <a:avLst/>
              <a:gdLst>
                <a:gd name="T0" fmla="*/ 12 w 697"/>
                <a:gd name="T1" fmla="*/ 127 h 2151"/>
                <a:gd name="T2" fmla="*/ 0 w 697"/>
                <a:gd name="T3" fmla="*/ 68 h 2151"/>
                <a:gd name="T4" fmla="*/ 52 w 697"/>
                <a:gd name="T5" fmla="*/ 21 h 2151"/>
                <a:gd name="T6" fmla="*/ 93 w 697"/>
                <a:gd name="T7" fmla="*/ 6 h 2151"/>
                <a:gd name="T8" fmla="*/ 64 w 697"/>
                <a:gd name="T9" fmla="*/ 50 h 2151"/>
                <a:gd name="T10" fmla="*/ 52 w 697"/>
                <a:gd name="T11" fmla="*/ 101 h 2151"/>
                <a:gd name="T12" fmla="*/ 96 w 697"/>
                <a:gd name="T13" fmla="*/ 150 h 2151"/>
                <a:gd name="T14" fmla="*/ 219 w 697"/>
                <a:gd name="T15" fmla="*/ 230 h 2151"/>
                <a:gd name="T16" fmla="*/ 330 w 697"/>
                <a:gd name="T17" fmla="*/ 324 h 2151"/>
                <a:gd name="T18" fmla="*/ 439 w 697"/>
                <a:gd name="T19" fmla="*/ 494 h 2151"/>
                <a:gd name="T20" fmla="*/ 535 w 697"/>
                <a:gd name="T21" fmla="*/ 651 h 2151"/>
                <a:gd name="T22" fmla="*/ 609 w 697"/>
                <a:gd name="T23" fmla="*/ 818 h 2151"/>
                <a:gd name="T24" fmla="*/ 688 w 697"/>
                <a:gd name="T25" fmla="*/ 1037 h 2151"/>
                <a:gd name="T26" fmla="*/ 694 w 697"/>
                <a:gd name="T27" fmla="*/ 1172 h 2151"/>
                <a:gd name="T28" fmla="*/ 628 w 697"/>
                <a:gd name="T29" fmla="*/ 1357 h 2151"/>
                <a:gd name="T30" fmla="*/ 516 w 697"/>
                <a:gd name="T31" fmla="*/ 1587 h 2151"/>
                <a:gd name="T32" fmla="*/ 393 w 697"/>
                <a:gd name="T33" fmla="*/ 1781 h 2151"/>
                <a:gd name="T34" fmla="*/ 247 w 697"/>
                <a:gd name="T35" fmla="*/ 1937 h 2151"/>
                <a:gd name="T36" fmla="*/ 149 w 697"/>
                <a:gd name="T37" fmla="*/ 2049 h 2151"/>
                <a:gd name="T38" fmla="*/ 139 w 697"/>
                <a:gd name="T39" fmla="*/ 2082 h 2151"/>
                <a:gd name="T40" fmla="*/ 159 w 697"/>
                <a:gd name="T41" fmla="*/ 2116 h 2151"/>
                <a:gd name="T42" fmla="*/ 186 w 697"/>
                <a:gd name="T43" fmla="*/ 2144 h 2151"/>
                <a:gd name="T44" fmla="*/ 135 w 697"/>
                <a:gd name="T45" fmla="*/ 2146 h 2151"/>
                <a:gd name="T46" fmla="*/ 111 w 697"/>
                <a:gd name="T47" fmla="*/ 2088 h 2151"/>
                <a:gd name="T48" fmla="*/ 131 w 697"/>
                <a:gd name="T49" fmla="*/ 2001 h 2151"/>
                <a:gd name="T50" fmla="*/ 252 w 697"/>
                <a:gd name="T51" fmla="*/ 1872 h 2151"/>
                <a:gd name="T52" fmla="*/ 369 w 697"/>
                <a:gd name="T53" fmla="*/ 1731 h 2151"/>
                <a:gd name="T54" fmla="*/ 490 w 697"/>
                <a:gd name="T55" fmla="*/ 1517 h 2151"/>
                <a:gd name="T56" fmla="*/ 568 w 697"/>
                <a:gd name="T57" fmla="*/ 1316 h 2151"/>
                <a:gd name="T58" fmla="*/ 608 w 697"/>
                <a:gd name="T59" fmla="*/ 1181 h 2151"/>
                <a:gd name="T60" fmla="*/ 614 w 697"/>
                <a:gd name="T61" fmla="*/ 1043 h 2151"/>
                <a:gd name="T62" fmla="*/ 568 w 697"/>
                <a:gd name="T63" fmla="*/ 886 h 2151"/>
                <a:gd name="T64" fmla="*/ 491 w 697"/>
                <a:gd name="T65" fmla="*/ 701 h 2151"/>
                <a:gd name="T66" fmla="*/ 375 w 697"/>
                <a:gd name="T67" fmla="*/ 475 h 2151"/>
                <a:gd name="T68" fmla="*/ 223 w 697"/>
                <a:gd name="T69" fmla="*/ 284 h 2151"/>
                <a:gd name="T70" fmla="*/ 78 w 697"/>
                <a:gd name="T71" fmla="*/ 191 h 2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97" h="2151">
                  <a:moveTo>
                    <a:pt x="38" y="157"/>
                  </a:moveTo>
                  <a:lnTo>
                    <a:pt x="12" y="127"/>
                  </a:lnTo>
                  <a:lnTo>
                    <a:pt x="0" y="100"/>
                  </a:lnTo>
                  <a:lnTo>
                    <a:pt x="0" y="68"/>
                  </a:lnTo>
                  <a:lnTo>
                    <a:pt x="14" y="44"/>
                  </a:lnTo>
                  <a:lnTo>
                    <a:pt x="52" y="21"/>
                  </a:lnTo>
                  <a:lnTo>
                    <a:pt x="85" y="0"/>
                  </a:lnTo>
                  <a:lnTo>
                    <a:pt x="93" y="6"/>
                  </a:lnTo>
                  <a:lnTo>
                    <a:pt x="85" y="27"/>
                  </a:lnTo>
                  <a:lnTo>
                    <a:pt x="64" y="50"/>
                  </a:lnTo>
                  <a:lnTo>
                    <a:pt x="47" y="78"/>
                  </a:lnTo>
                  <a:lnTo>
                    <a:pt x="52" y="101"/>
                  </a:lnTo>
                  <a:lnTo>
                    <a:pt x="61" y="124"/>
                  </a:lnTo>
                  <a:lnTo>
                    <a:pt x="96" y="150"/>
                  </a:lnTo>
                  <a:lnTo>
                    <a:pt x="154" y="189"/>
                  </a:lnTo>
                  <a:lnTo>
                    <a:pt x="219" y="230"/>
                  </a:lnTo>
                  <a:lnTo>
                    <a:pt x="276" y="274"/>
                  </a:lnTo>
                  <a:lnTo>
                    <a:pt x="330" y="324"/>
                  </a:lnTo>
                  <a:lnTo>
                    <a:pt x="384" y="403"/>
                  </a:lnTo>
                  <a:lnTo>
                    <a:pt x="439" y="494"/>
                  </a:lnTo>
                  <a:lnTo>
                    <a:pt x="488" y="571"/>
                  </a:lnTo>
                  <a:lnTo>
                    <a:pt x="535" y="651"/>
                  </a:lnTo>
                  <a:lnTo>
                    <a:pt x="570" y="724"/>
                  </a:lnTo>
                  <a:lnTo>
                    <a:pt x="609" y="818"/>
                  </a:lnTo>
                  <a:lnTo>
                    <a:pt x="650" y="925"/>
                  </a:lnTo>
                  <a:lnTo>
                    <a:pt x="688" y="1037"/>
                  </a:lnTo>
                  <a:lnTo>
                    <a:pt x="697" y="1099"/>
                  </a:lnTo>
                  <a:lnTo>
                    <a:pt x="694" y="1172"/>
                  </a:lnTo>
                  <a:lnTo>
                    <a:pt x="675" y="1257"/>
                  </a:lnTo>
                  <a:lnTo>
                    <a:pt x="628" y="1357"/>
                  </a:lnTo>
                  <a:lnTo>
                    <a:pt x="575" y="1480"/>
                  </a:lnTo>
                  <a:lnTo>
                    <a:pt x="516" y="1587"/>
                  </a:lnTo>
                  <a:lnTo>
                    <a:pt x="457" y="1692"/>
                  </a:lnTo>
                  <a:lnTo>
                    <a:pt x="393" y="1781"/>
                  </a:lnTo>
                  <a:lnTo>
                    <a:pt x="323" y="1858"/>
                  </a:lnTo>
                  <a:lnTo>
                    <a:pt x="247" y="1937"/>
                  </a:lnTo>
                  <a:lnTo>
                    <a:pt x="186" y="2001"/>
                  </a:lnTo>
                  <a:lnTo>
                    <a:pt x="149" y="2049"/>
                  </a:lnTo>
                  <a:lnTo>
                    <a:pt x="140" y="2073"/>
                  </a:lnTo>
                  <a:lnTo>
                    <a:pt x="139" y="2082"/>
                  </a:lnTo>
                  <a:lnTo>
                    <a:pt x="143" y="2099"/>
                  </a:lnTo>
                  <a:lnTo>
                    <a:pt x="159" y="2116"/>
                  </a:lnTo>
                  <a:lnTo>
                    <a:pt x="181" y="2122"/>
                  </a:lnTo>
                  <a:lnTo>
                    <a:pt x="186" y="2144"/>
                  </a:lnTo>
                  <a:lnTo>
                    <a:pt x="162" y="2151"/>
                  </a:lnTo>
                  <a:lnTo>
                    <a:pt x="135" y="2146"/>
                  </a:lnTo>
                  <a:lnTo>
                    <a:pt x="112" y="2119"/>
                  </a:lnTo>
                  <a:lnTo>
                    <a:pt x="111" y="2088"/>
                  </a:lnTo>
                  <a:lnTo>
                    <a:pt x="112" y="2045"/>
                  </a:lnTo>
                  <a:lnTo>
                    <a:pt x="131" y="2001"/>
                  </a:lnTo>
                  <a:lnTo>
                    <a:pt x="173" y="1949"/>
                  </a:lnTo>
                  <a:lnTo>
                    <a:pt x="252" y="1872"/>
                  </a:lnTo>
                  <a:lnTo>
                    <a:pt x="319" y="1799"/>
                  </a:lnTo>
                  <a:lnTo>
                    <a:pt x="369" y="1731"/>
                  </a:lnTo>
                  <a:lnTo>
                    <a:pt x="436" y="1625"/>
                  </a:lnTo>
                  <a:lnTo>
                    <a:pt x="490" y="1517"/>
                  </a:lnTo>
                  <a:lnTo>
                    <a:pt x="521" y="1434"/>
                  </a:lnTo>
                  <a:lnTo>
                    <a:pt x="568" y="1316"/>
                  </a:lnTo>
                  <a:lnTo>
                    <a:pt x="589" y="1245"/>
                  </a:lnTo>
                  <a:lnTo>
                    <a:pt x="608" y="1181"/>
                  </a:lnTo>
                  <a:lnTo>
                    <a:pt x="614" y="1110"/>
                  </a:lnTo>
                  <a:lnTo>
                    <a:pt x="614" y="1043"/>
                  </a:lnTo>
                  <a:lnTo>
                    <a:pt x="595" y="965"/>
                  </a:lnTo>
                  <a:lnTo>
                    <a:pt x="568" y="886"/>
                  </a:lnTo>
                  <a:lnTo>
                    <a:pt x="537" y="796"/>
                  </a:lnTo>
                  <a:lnTo>
                    <a:pt x="491" y="701"/>
                  </a:lnTo>
                  <a:lnTo>
                    <a:pt x="436" y="583"/>
                  </a:lnTo>
                  <a:lnTo>
                    <a:pt x="375" y="475"/>
                  </a:lnTo>
                  <a:lnTo>
                    <a:pt x="300" y="357"/>
                  </a:lnTo>
                  <a:lnTo>
                    <a:pt x="223" y="284"/>
                  </a:lnTo>
                  <a:lnTo>
                    <a:pt x="148" y="230"/>
                  </a:lnTo>
                  <a:lnTo>
                    <a:pt x="78" y="191"/>
                  </a:lnTo>
                  <a:lnTo>
                    <a:pt x="38" y="157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grpSp>
          <p:nvGrpSpPr>
            <p:cNvPr id="109" name="Group 51"/>
            <p:cNvGrpSpPr>
              <a:grpSpLocks/>
            </p:cNvGrpSpPr>
            <p:nvPr/>
          </p:nvGrpSpPr>
          <p:grpSpPr bwMode="auto">
            <a:xfrm>
              <a:off x="833438" y="5087938"/>
              <a:ext cx="933450" cy="112713"/>
              <a:chOff x="525" y="3205"/>
              <a:chExt cx="588" cy="71"/>
            </a:xfrm>
          </p:grpSpPr>
          <p:sp>
            <p:nvSpPr>
              <p:cNvPr id="112" name="Freeform 49"/>
              <p:cNvSpPr>
                <a:spLocks/>
              </p:cNvSpPr>
              <p:nvPr/>
            </p:nvSpPr>
            <p:spPr bwMode="auto">
              <a:xfrm>
                <a:off x="525" y="3205"/>
                <a:ext cx="588" cy="71"/>
              </a:xfrm>
              <a:custGeom>
                <a:avLst/>
                <a:gdLst>
                  <a:gd name="T0" fmla="*/ 175 w 1175"/>
                  <a:gd name="T1" fmla="*/ 56 h 140"/>
                  <a:gd name="T2" fmla="*/ 141 w 1175"/>
                  <a:gd name="T3" fmla="*/ 22 h 140"/>
                  <a:gd name="T4" fmla="*/ 0 w 1175"/>
                  <a:gd name="T5" fmla="*/ 22 h 140"/>
                  <a:gd name="T6" fmla="*/ 38 w 1175"/>
                  <a:gd name="T7" fmla="*/ 83 h 140"/>
                  <a:gd name="T8" fmla="*/ 0 w 1175"/>
                  <a:gd name="T9" fmla="*/ 133 h 140"/>
                  <a:gd name="T10" fmla="*/ 154 w 1175"/>
                  <a:gd name="T11" fmla="*/ 127 h 140"/>
                  <a:gd name="T12" fmla="*/ 179 w 1175"/>
                  <a:gd name="T13" fmla="*/ 83 h 140"/>
                  <a:gd name="T14" fmla="*/ 1047 w 1175"/>
                  <a:gd name="T15" fmla="*/ 83 h 140"/>
                  <a:gd name="T16" fmla="*/ 1028 w 1175"/>
                  <a:gd name="T17" fmla="*/ 140 h 140"/>
                  <a:gd name="T18" fmla="*/ 1062 w 1175"/>
                  <a:gd name="T19" fmla="*/ 113 h 140"/>
                  <a:gd name="T20" fmla="*/ 1109 w 1175"/>
                  <a:gd name="T21" fmla="*/ 93 h 140"/>
                  <a:gd name="T22" fmla="*/ 1175 w 1175"/>
                  <a:gd name="T23" fmla="*/ 77 h 140"/>
                  <a:gd name="T24" fmla="*/ 1174 w 1175"/>
                  <a:gd name="T25" fmla="*/ 62 h 140"/>
                  <a:gd name="T26" fmla="*/ 1149 w 1175"/>
                  <a:gd name="T27" fmla="*/ 56 h 140"/>
                  <a:gd name="T28" fmla="*/ 1075 w 1175"/>
                  <a:gd name="T29" fmla="*/ 28 h 140"/>
                  <a:gd name="T30" fmla="*/ 1023 w 1175"/>
                  <a:gd name="T31" fmla="*/ 0 h 140"/>
                  <a:gd name="T32" fmla="*/ 1023 w 1175"/>
                  <a:gd name="T33" fmla="*/ 6 h 140"/>
                  <a:gd name="T34" fmla="*/ 1047 w 1175"/>
                  <a:gd name="T35" fmla="*/ 54 h 140"/>
                  <a:gd name="T36" fmla="*/ 175 w 1175"/>
                  <a:gd name="T37" fmla="*/ 56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75" h="140">
                    <a:moveTo>
                      <a:pt x="175" y="56"/>
                    </a:moveTo>
                    <a:lnTo>
                      <a:pt x="141" y="22"/>
                    </a:lnTo>
                    <a:lnTo>
                      <a:pt x="0" y="22"/>
                    </a:lnTo>
                    <a:lnTo>
                      <a:pt x="38" y="83"/>
                    </a:lnTo>
                    <a:lnTo>
                      <a:pt x="0" y="133"/>
                    </a:lnTo>
                    <a:lnTo>
                      <a:pt x="154" y="127"/>
                    </a:lnTo>
                    <a:lnTo>
                      <a:pt x="179" y="83"/>
                    </a:lnTo>
                    <a:lnTo>
                      <a:pt x="1047" y="83"/>
                    </a:lnTo>
                    <a:lnTo>
                      <a:pt x="1028" y="140"/>
                    </a:lnTo>
                    <a:lnTo>
                      <a:pt x="1062" y="113"/>
                    </a:lnTo>
                    <a:lnTo>
                      <a:pt x="1109" y="93"/>
                    </a:lnTo>
                    <a:lnTo>
                      <a:pt x="1175" y="77"/>
                    </a:lnTo>
                    <a:lnTo>
                      <a:pt x="1174" y="62"/>
                    </a:lnTo>
                    <a:lnTo>
                      <a:pt x="1149" y="56"/>
                    </a:lnTo>
                    <a:lnTo>
                      <a:pt x="1075" y="28"/>
                    </a:lnTo>
                    <a:lnTo>
                      <a:pt x="1023" y="0"/>
                    </a:lnTo>
                    <a:lnTo>
                      <a:pt x="1023" y="6"/>
                    </a:lnTo>
                    <a:lnTo>
                      <a:pt x="1047" y="54"/>
                    </a:lnTo>
                    <a:lnTo>
                      <a:pt x="175" y="56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" name="Freeform 50"/>
              <p:cNvSpPr>
                <a:spLocks/>
              </p:cNvSpPr>
              <p:nvPr/>
            </p:nvSpPr>
            <p:spPr bwMode="auto">
              <a:xfrm>
                <a:off x="541" y="3223"/>
                <a:ext cx="65" cy="40"/>
              </a:xfrm>
              <a:custGeom>
                <a:avLst/>
                <a:gdLst>
                  <a:gd name="T0" fmla="*/ 131 w 131"/>
                  <a:gd name="T1" fmla="*/ 29 h 81"/>
                  <a:gd name="T2" fmla="*/ 93 w 131"/>
                  <a:gd name="T3" fmla="*/ 0 h 81"/>
                  <a:gd name="T4" fmla="*/ 0 w 131"/>
                  <a:gd name="T5" fmla="*/ 0 h 81"/>
                  <a:gd name="T6" fmla="*/ 23 w 131"/>
                  <a:gd name="T7" fmla="*/ 31 h 81"/>
                  <a:gd name="T8" fmla="*/ 107 w 131"/>
                  <a:gd name="T9" fmla="*/ 37 h 81"/>
                  <a:gd name="T10" fmla="*/ 28 w 131"/>
                  <a:gd name="T11" fmla="*/ 47 h 81"/>
                  <a:gd name="T12" fmla="*/ 3 w 131"/>
                  <a:gd name="T13" fmla="*/ 81 h 81"/>
                  <a:gd name="T14" fmla="*/ 114 w 131"/>
                  <a:gd name="T15" fmla="*/ 81 h 81"/>
                  <a:gd name="T16" fmla="*/ 131 w 131"/>
                  <a:gd name="T17" fmla="*/ 29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1" h="81">
                    <a:moveTo>
                      <a:pt x="131" y="29"/>
                    </a:moveTo>
                    <a:lnTo>
                      <a:pt x="93" y="0"/>
                    </a:lnTo>
                    <a:lnTo>
                      <a:pt x="0" y="0"/>
                    </a:lnTo>
                    <a:lnTo>
                      <a:pt x="23" y="31"/>
                    </a:lnTo>
                    <a:lnTo>
                      <a:pt x="107" y="37"/>
                    </a:lnTo>
                    <a:lnTo>
                      <a:pt x="28" y="47"/>
                    </a:lnTo>
                    <a:lnTo>
                      <a:pt x="3" y="81"/>
                    </a:lnTo>
                    <a:lnTo>
                      <a:pt x="114" y="81"/>
                    </a:lnTo>
                    <a:lnTo>
                      <a:pt x="131" y="29"/>
                    </a:lnTo>
                    <a:close/>
                  </a:path>
                </a:pathLst>
              </a:custGeom>
              <a:solidFill>
                <a:srgbClr val="99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110" name="Freeform 52"/>
            <p:cNvSpPr>
              <a:spLocks/>
            </p:cNvSpPr>
            <p:nvPr/>
          </p:nvSpPr>
          <p:spPr bwMode="auto">
            <a:xfrm>
              <a:off x="890588" y="5133976"/>
              <a:ext cx="88900" cy="130175"/>
            </a:xfrm>
            <a:custGeom>
              <a:avLst/>
              <a:gdLst>
                <a:gd name="T0" fmla="*/ 52 w 113"/>
                <a:gd name="T1" fmla="*/ 5 h 164"/>
                <a:gd name="T2" fmla="*/ 66 w 113"/>
                <a:gd name="T3" fmla="*/ 5 h 164"/>
                <a:gd name="T4" fmla="*/ 81 w 113"/>
                <a:gd name="T5" fmla="*/ 0 h 164"/>
                <a:gd name="T6" fmla="*/ 97 w 113"/>
                <a:gd name="T7" fmla="*/ 0 h 164"/>
                <a:gd name="T8" fmla="*/ 104 w 113"/>
                <a:gd name="T9" fmla="*/ 8 h 164"/>
                <a:gd name="T10" fmla="*/ 109 w 113"/>
                <a:gd name="T11" fmla="*/ 24 h 164"/>
                <a:gd name="T12" fmla="*/ 90 w 113"/>
                <a:gd name="T13" fmla="*/ 35 h 164"/>
                <a:gd name="T14" fmla="*/ 76 w 113"/>
                <a:gd name="T15" fmla="*/ 33 h 164"/>
                <a:gd name="T16" fmla="*/ 62 w 113"/>
                <a:gd name="T17" fmla="*/ 29 h 164"/>
                <a:gd name="T18" fmla="*/ 57 w 113"/>
                <a:gd name="T19" fmla="*/ 41 h 164"/>
                <a:gd name="T20" fmla="*/ 71 w 113"/>
                <a:gd name="T21" fmla="*/ 47 h 164"/>
                <a:gd name="T22" fmla="*/ 85 w 113"/>
                <a:gd name="T23" fmla="*/ 50 h 164"/>
                <a:gd name="T24" fmla="*/ 99 w 113"/>
                <a:gd name="T25" fmla="*/ 58 h 164"/>
                <a:gd name="T26" fmla="*/ 109 w 113"/>
                <a:gd name="T27" fmla="*/ 74 h 164"/>
                <a:gd name="T28" fmla="*/ 113 w 113"/>
                <a:gd name="T29" fmla="*/ 91 h 164"/>
                <a:gd name="T30" fmla="*/ 99 w 113"/>
                <a:gd name="T31" fmla="*/ 102 h 164"/>
                <a:gd name="T32" fmla="*/ 85 w 113"/>
                <a:gd name="T33" fmla="*/ 102 h 164"/>
                <a:gd name="T34" fmla="*/ 71 w 113"/>
                <a:gd name="T35" fmla="*/ 102 h 164"/>
                <a:gd name="T36" fmla="*/ 57 w 113"/>
                <a:gd name="T37" fmla="*/ 96 h 164"/>
                <a:gd name="T38" fmla="*/ 43 w 113"/>
                <a:gd name="T39" fmla="*/ 86 h 164"/>
                <a:gd name="T40" fmla="*/ 56 w 113"/>
                <a:gd name="T41" fmla="*/ 96 h 164"/>
                <a:gd name="T42" fmla="*/ 70 w 113"/>
                <a:gd name="T43" fmla="*/ 102 h 164"/>
                <a:gd name="T44" fmla="*/ 83 w 113"/>
                <a:gd name="T45" fmla="*/ 109 h 164"/>
                <a:gd name="T46" fmla="*/ 97 w 113"/>
                <a:gd name="T47" fmla="*/ 120 h 164"/>
                <a:gd name="T48" fmla="*/ 99 w 113"/>
                <a:gd name="T49" fmla="*/ 136 h 164"/>
                <a:gd name="T50" fmla="*/ 92 w 113"/>
                <a:gd name="T51" fmla="*/ 153 h 164"/>
                <a:gd name="T52" fmla="*/ 78 w 113"/>
                <a:gd name="T53" fmla="*/ 164 h 164"/>
                <a:gd name="T54" fmla="*/ 59 w 113"/>
                <a:gd name="T55" fmla="*/ 164 h 164"/>
                <a:gd name="T56" fmla="*/ 43 w 113"/>
                <a:gd name="T57" fmla="*/ 158 h 164"/>
                <a:gd name="T58" fmla="*/ 32 w 113"/>
                <a:gd name="T59" fmla="*/ 141 h 164"/>
                <a:gd name="T60" fmla="*/ 23 w 113"/>
                <a:gd name="T61" fmla="*/ 126 h 164"/>
                <a:gd name="T62" fmla="*/ 10 w 113"/>
                <a:gd name="T63" fmla="*/ 109 h 164"/>
                <a:gd name="T64" fmla="*/ 0 w 113"/>
                <a:gd name="T65" fmla="*/ 91 h 164"/>
                <a:gd name="T66" fmla="*/ 43 w 113"/>
                <a:gd name="T67" fmla="*/ 12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3" h="164">
                  <a:moveTo>
                    <a:pt x="43" y="12"/>
                  </a:moveTo>
                  <a:lnTo>
                    <a:pt x="52" y="5"/>
                  </a:lnTo>
                  <a:lnTo>
                    <a:pt x="59" y="5"/>
                  </a:lnTo>
                  <a:lnTo>
                    <a:pt x="66" y="5"/>
                  </a:lnTo>
                  <a:lnTo>
                    <a:pt x="75" y="2"/>
                  </a:lnTo>
                  <a:lnTo>
                    <a:pt x="81" y="0"/>
                  </a:lnTo>
                  <a:lnTo>
                    <a:pt x="90" y="0"/>
                  </a:lnTo>
                  <a:lnTo>
                    <a:pt x="97" y="0"/>
                  </a:lnTo>
                  <a:lnTo>
                    <a:pt x="104" y="0"/>
                  </a:lnTo>
                  <a:lnTo>
                    <a:pt x="104" y="8"/>
                  </a:lnTo>
                  <a:lnTo>
                    <a:pt x="109" y="17"/>
                  </a:lnTo>
                  <a:lnTo>
                    <a:pt x="109" y="24"/>
                  </a:lnTo>
                  <a:lnTo>
                    <a:pt x="99" y="29"/>
                  </a:lnTo>
                  <a:lnTo>
                    <a:pt x="90" y="35"/>
                  </a:lnTo>
                  <a:lnTo>
                    <a:pt x="83" y="35"/>
                  </a:lnTo>
                  <a:lnTo>
                    <a:pt x="76" y="33"/>
                  </a:lnTo>
                  <a:lnTo>
                    <a:pt x="70" y="29"/>
                  </a:lnTo>
                  <a:lnTo>
                    <a:pt x="62" y="29"/>
                  </a:lnTo>
                  <a:lnTo>
                    <a:pt x="56" y="33"/>
                  </a:lnTo>
                  <a:lnTo>
                    <a:pt x="57" y="41"/>
                  </a:lnTo>
                  <a:lnTo>
                    <a:pt x="64" y="44"/>
                  </a:lnTo>
                  <a:lnTo>
                    <a:pt x="71" y="47"/>
                  </a:lnTo>
                  <a:lnTo>
                    <a:pt x="78" y="47"/>
                  </a:lnTo>
                  <a:lnTo>
                    <a:pt x="85" y="50"/>
                  </a:lnTo>
                  <a:lnTo>
                    <a:pt x="92" y="52"/>
                  </a:lnTo>
                  <a:lnTo>
                    <a:pt x="99" y="58"/>
                  </a:lnTo>
                  <a:lnTo>
                    <a:pt x="104" y="67"/>
                  </a:lnTo>
                  <a:lnTo>
                    <a:pt x="109" y="74"/>
                  </a:lnTo>
                  <a:lnTo>
                    <a:pt x="113" y="83"/>
                  </a:lnTo>
                  <a:lnTo>
                    <a:pt x="113" y="91"/>
                  </a:lnTo>
                  <a:lnTo>
                    <a:pt x="108" y="97"/>
                  </a:lnTo>
                  <a:lnTo>
                    <a:pt x="99" y="102"/>
                  </a:lnTo>
                  <a:lnTo>
                    <a:pt x="92" y="103"/>
                  </a:lnTo>
                  <a:lnTo>
                    <a:pt x="85" y="102"/>
                  </a:lnTo>
                  <a:lnTo>
                    <a:pt x="78" y="102"/>
                  </a:lnTo>
                  <a:lnTo>
                    <a:pt x="71" y="102"/>
                  </a:lnTo>
                  <a:lnTo>
                    <a:pt x="64" y="96"/>
                  </a:lnTo>
                  <a:lnTo>
                    <a:pt x="57" y="96"/>
                  </a:lnTo>
                  <a:lnTo>
                    <a:pt x="51" y="90"/>
                  </a:lnTo>
                  <a:lnTo>
                    <a:pt x="43" y="86"/>
                  </a:lnTo>
                  <a:lnTo>
                    <a:pt x="48" y="96"/>
                  </a:lnTo>
                  <a:lnTo>
                    <a:pt x="56" y="96"/>
                  </a:lnTo>
                  <a:lnTo>
                    <a:pt x="62" y="97"/>
                  </a:lnTo>
                  <a:lnTo>
                    <a:pt x="70" y="102"/>
                  </a:lnTo>
                  <a:lnTo>
                    <a:pt x="76" y="103"/>
                  </a:lnTo>
                  <a:lnTo>
                    <a:pt x="83" y="109"/>
                  </a:lnTo>
                  <a:lnTo>
                    <a:pt x="90" y="114"/>
                  </a:lnTo>
                  <a:lnTo>
                    <a:pt x="97" y="120"/>
                  </a:lnTo>
                  <a:lnTo>
                    <a:pt x="99" y="129"/>
                  </a:lnTo>
                  <a:lnTo>
                    <a:pt x="99" y="136"/>
                  </a:lnTo>
                  <a:lnTo>
                    <a:pt x="97" y="146"/>
                  </a:lnTo>
                  <a:lnTo>
                    <a:pt x="92" y="153"/>
                  </a:lnTo>
                  <a:lnTo>
                    <a:pt x="85" y="158"/>
                  </a:lnTo>
                  <a:lnTo>
                    <a:pt x="78" y="164"/>
                  </a:lnTo>
                  <a:lnTo>
                    <a:pt x="71" y="164"/>
                  </a:lnTo>
                  <a:lnTo>
                    <a:pt x="59" y="164"/>
                  </a:lnTo>
                  <a:lnTo>
                    <a:pt x="52" y="159"/>
                  </a:lnTo>
                  <a:lnTo>
                    <a:pt x="43" y="158"/>
                  </a:lnTo>
                  <a:lnTo>
                    <a:pt x="38" y="149"/>
                  </a:lnTo>
                  <a:lnTo>
                    <a:pt x="32" y="141"/>
                  </a:lnTo>
                  <a:lnTo>
                    <a:pt x="29" y="132"/>
                  </a:lnTo>
                  <a:lnTo>
                    <a:pt x="23" y="126"/>
                  </a:lnTo>
                  <a:lnTo>
                    <a:pt x="15" y="118"/>
                  </a:lnTo>
                  <a:lnTo>
                    <a:pt x="10" y="109"/>
                  </a:lnTo>
                  <a:lnTo>
                    <a:pt x="5" y="102"/>
                  </a:lnTo>
                  <a:lnTo>
                    <a:pt x="0" y="91"/>
                  </a:lnTo>
                  <a:lnTo>
                    <a:pt x="0" y="83"/>
                  </a:lnTo>
                  <a:lnTo>
                    <a:pt x="43" y="1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1" name="Freeform 53"/>
            <p:cNvSpPr>
              <a:spLocks/>
            </p:cNvSpPr>
            <p:nvPr/>
          </p:nvSpPr>
          <p:spPr bwMode="auto">
            <a:xfrm>
              <a:off x="1579563" y="5121276"/>
              <a:ext cx="58738" cy="122238"/>
            </a:xfrm>
            <a:custGeom>
              <a:avLst/>
              <a:gdLst>
                <a:gd name="T0" fmla="*/ 70 w 75"/>
                <a:gd name="T1" fmla="*/ 0 h 155"/>
                <a:gd name="T2" fmla="*/ 75 w 75"/>
                <a:gd name="T3" fmla="*/ 11 h 155"/>
                <a:gd name="T4" fmla="*/ 71 w 75"/>
                <a:gd name="T5" fmla="*/ 19 h 155"/>
                <a:gd name="T6" fmla="*/ 66 w 75"/>
                <a:gd name="T7" fmla="*/ 29 h 155"/>
                <a:gd name="T8" fmla="*/ 62 w 75"/>
                <a:gd name="T9" fmla="*/ 37 h 155"/>
                <a:gd name="T10" fmla="*/ 60 w 75"/>
                <a:gd name="T11" fmla="*/ 46 h 155"/>
                <a:gd name="T12" fmla="*/ 52 w 75"/>
                <a:gd name="T13" fmla="*/ 46 h 155"/>
                <a:gd name="T14" fmla="*/ 43 w 75"/>
                <a:gd name="T15" fmla="*/ 47 h 155"/>
                <a:gd name="T16" fmla="*/ 34 w 75"/>
                <a:gd name="T17" fmla="*/ 46 h 155"/>
                <a:gd name="T18" fmla="*/ 24 w 75"/>
                <a:gd name="T19" fmla="*/ 47 h 155"/>
                <a:gd name="T20" fmla="*/ 18 w 75"/>
                <a:gd name="T21" fmla="*/ 47 h 155"/>
                <a:gd name="T22" fmla="*/ 10 w 75"/>
                <a:gd name="T23" fmla="*/ 52 h 155"/>
                <a:gd name="T24" fmla="*/ 1 w 75"/>
                <a:gd name="T25" fmla="*/ 60 h 155"/>
                <a:gd name="T26" fmla="*/ 0 w 75"/>
                <a:gd name="T27" fmla="*/ 69 h 155"/>
                <a:gd name="T28" fmla="*/ 0 w 75"/>
                <a:gd name="T29" fmla="*/ 76 h 155"/>
                <a:gd name="T30" fmla="*/ 4 w 75"/>
                <a:gd name="T31" fmla="*/ 85 h 155"/>
                <a:gd name="T32" fmla="*/ 10 w 75"/>
                <a:gd name="T33" fmla="*/ 87 h 155"/>
                <a:gd name="T34" fmla="*/ 18 w 75"/>
                <a:gd name="T35" fmla="*/ 91 h 155"/>
                <a:gd name="T36" fmla="*/ 24 w 75"/>
                <a:gd name="T37" fmla="*/ 93 h 155"/>
                <a:gd name="T38" fmla="*/ 15 w 75"/>
                <a:gd name="T39" fmla="*/ 99 h 155"/>
                <a:gd name="T40" fmla="*/ 10 w 75"/>
                <a:gd name="T41" fmla="*/ 108 h 155"/>
                <a:gd name="T42" fmla="*/ 4 w 75"/>
                <a:gd name="T43" fmla="*/ 116 h 155"/>
                <a:gd name="T44" fmla="*/ 1 w 75"/>
                <a:gd name="T45" fmla="*/ 125 h 155"/>
                <a:gd name="T46" fmla="*/ 0 w 75"/>
                <a:gd name="T47" fmla="*/ 132 h 155"/>
                <a:gd name="T48" fmla="*/ 0 w 75"/>
                <a:gd name="T49" fmla="*/ 141 h 155"/>
                <a:gd name="T50" fmla="*/ 1 w 75"/>
                <a:gd name="T51" fmla="*/ 149 h 155"/>
                <a:gd name="T52" fmla="*/ 10 w 75"/>
                <a:gd name="T53" fmla="*/ 155 h 155"/>
                <a:gd name="T54" fmla="*/ 18 w 75"/>
                <a:gd name="T55" fmla="*/ 153 h 155"/>
                <a:gd name="T56" fmla="*/ 24 w 75"/>
                <a:gd name="T57" fmla="*/ 147 h 155"/>
                <a:gd name="T58" fmla="*/ 32 w 75"/>
                <a:gd name="T59" fmla="*/ 141 h 155"/>
                <a:gd name="T60" fmla="*/ 38 w 75"/>
                <a:gd name="T61" fmla="*/ 132 h 155"/>
                <a:gd name="T62" fmla="*/ 43 w 75"/>
                <a:gd name="T63" fmla="*/ 125 h 155"/>
                <a:gd name="T64" fmla="*/ 48 w 75"/>
                <a:gd name="T65" fmla="*/ 116 h 155"/>
                <a:gd name="T66" fmla="*/ 52 w 75"/>
                <a:gd name="T67" fmla="*/ 108 h 155"/>
                <a:gd name="T68" fmla="*/ 57 w 75"/>
                <a:gd name="T69" fmla="*/ 99 h 155"/>
                <a:gd name="T70" fmla="*/ 62 w 75"/>
                <a:gd name="T71" fmla="*/ 91 h 155"/>
                <a:gd name="T72" fmla="*/ 66 w 75"/>
                <a:gd name="T73" fmla="*/ 81 h 155"/>
                <a:gd name="T74" fmla="*/ 66 w 75"/>
                <a:gd name="T75" fmla="*/ 75 h 155"/>
                <a:gd name="T76" fmla="*/ 70 w 75"/>
                <a:gd name="T77" fmla="*/ 64 h 155"/>
                <a:gd name="T78" fmla="*/ 71 w 75"/>
                <a:gd name="T79" fmla="*/ 53 h 155"/>
                <a:gd name="T80" fmla="*/ 70 w 75"/>
                <a:gd name="T81" fmla="*/ 41 h 155"/>
                <a:gd name="T82" fmla="*/ 66 w 75"/>
                <a:gd name="T83" fmla="*/ 34 h 155"/>
                <a:gd name="T84" fmla="*/ 70 w 75"/>
                <a:gd name="T8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5" h="155">
                  <a:moveTo>
                    <a:pt x="70" y="0"/>
                  </a:moveTo>
                  <a:lnTo>
                    <a:pt x="75" y="11"/>
                  </a:lnTo>
                  <a:lnTo>
                    <a:pt x="71" y="19"/>
                  </a:lnTo>
                  <a:lnTo>
                    <a:pt x="66" y="29"/>
                  </a:lnTo>
                  <a:lnTo>
                    <a:pt x="62" y="37"/>
                  </a:lnTo>
                  <a:lnTo>
                    <a:pt x="60" y="46"/>
                  </a:lnTo>
                  <a:lnTo>
                    <a:pt x="52" y="46"/>
                  </a:lnTo>
                  <a:lnTo>
                    <a:pt x="43" y="47"/>
                  </a:lnTo>
                  <a:lnTo>
                    <a:pt x="34" y="46"/>
                  </a:lnTo>
                  <a:lnTo>
                    <a:pt x="24" y="47"/>
                  </a:lnTo>
                  <a:lnTo>
                    <a:pt x="18" y="47"/>
                  </a:lnTo>
                  <a:lnTo>
                    <a:pt x="10" y="52"/>
                  </a:lnTo>
                  <a:lnTo>
                    <a:pt x="1" y="60"/>
                  </a:lnTo>
                  <a:lnTo>
                    <a:pt x="0" y="69"/>
                  </a:lnTo>
                  <a:lnTo>
                    <a:pt x="0" y="76"/>
                  </a:lnTo>
                  <a:lnTo>
                    <a:pt x="4" y="85"/>
                  </a:lnTo>
                  <a:lnTo>
                    <a:pt x="10" y="87"/>
                  </a:lnTo>
                  <a:lnTo>
                    <a:pt x="18" y="91"/>
                  </a:lnTo>
                  <a:lnTo>
                    <a:pt x="24" y="93"/>
                  </a:lnTo>
                  <a:lnTo>
                    <a:pt x="15" y="99"/>
                  </a:lnTo>
                  <a:lnTo>
                    <a:pt x="10" y="108"/>
                  </a:lnTo>
                  <a:lnTo>
                    <a:pt x="4" y="116"/>
                  </a:lnTo>
                  <a:lnTo>
                    <a:pt x="1" y="125"/>
                  </a:lnTo>
                  <a:lnTo>
                    <a:pt x="0" y="132"/>
                  </a:lnTo>
                  <a:lnTo>
                    <a:pt x="0" y="141"/>
                  </a:lnTo>
                  <a:lnTo>
                    <a:pt x="1" y="149"/>
                  </a:lnTo>
                  <a:lnTo>
                    <a:pt x="10" y="155"/>
                  </a:lnTo>
                  <a:lnTo>
                    <a:pt x="18" y="153"/>
                  </a:lnTo>
                  <a:lnTo>
                    <a:pt x="24" y="147"/>
                  </a:lnTo>
                  <a:lnTo>
                    <a:pt x="32" y="141"/>
                  </a:lnTo>
                  <a:lnTo>
                    <a:pt x="38" y="132"/>
                  </a:lnTo>
                  <a:lnTo>
                    <a:pt x="43" y="125"/>
                  </a:lnTo>
                  <a:lnTo>
                    <a:pt x="48" y="116"/>
                  </a:lnTo>
                  <a:lnTo>
                    <a:pt x="52" y="108"/>
                  </a:lnTo>
                  <a:lnTo>
                    <a:pt x="57" y="99"/>
                  </a:lnTo>
                  <a:lnTo>
                    <a:pt x="62" y="91"/>
                  </a:lnTo>
                  <a:lnTo>
                    <a:pt x="66" y="81"/>
                  </a:lnTo>
                  <a:lnTo>
                    <a:pt x="66" y="75"/>
                  </a:lnTo>
                  <a:lnTo>
                    <a:pt x="70" y="64"/>
                  </a:lnTo>
                  <a:lnTo>
                    <a:pt x="71" y="53"/>
                  </a:lnTo>
                  <a:lnTo>
                    <a:pt x="70" y="41"/>
                  </a:lnTo>
                  <a:lnTo>
                    <a:pt x="66" y="34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704694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1340768"/>
            <a:ext cx="67505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Need for a strong Strategic Plan</a:t>
            </a:r>
          </a:p>
        </p:txBody>
      </p:sp>
      <p:sp>
        <p:nvSpPr>
          <p:cNvPr id="3" name="Rectangle 2"/>
          <p:cNvSpPr/>
          <p:nvPr/>
        </p:nvSpPr>
        <p:spPr>
          <a:xfrm>
            <a:off x="467544" y="2132856"/>
            <a:ext cx="8280920" cy="424847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GB" sz="2000" b="1" dirty="0">
                <a:solidFill>
                  <a:schemeClr val="bg1"/>
                </a:solidFill>
              </a:rPr>
              <a:t>Important for Council to be focused on IHO Strategy</a:t>
            </a:r>
          </a:p>
          <a:p>
            <a:pPr marL="800100" lvl="1" indent="-342900">
              <a:buFontTx/>
              <a:buChar char="-"/>
            </a:pPr>
            <a:r>
              <a:rPr lang="en-GB" sz="2000" b="1" dirty="0">
                <a:solidFill>
                  <a:schemeClr val="bg1"/>
                </a:solidFill>
              </a:rPr>
              <a:t>to give context for discussions</a:t>
            </a:r>
          </a:p>
          <a:p>
            <a:pPr marL="800100" lvl="1" indent="-342900">
              <a:buFontTx/>
              <a:buChar char="-"/>
            </a:pPr>
            <a:r>
              <a:rPr lang="en-GB" sz="2000" b="1" dirty="0">
                <a:solidFill>
                  <a:schemeClr val="bg1"/>
                </a:solidFill>
              </a:rPr>
              <a:t>to focus activity</a:t>
            </a:r>
          </a:p>
          <a:p>
            <a:pPr marL="800100" lvl="1" indent="-342900">
              <a:buFontTx/>
              <a:buChar char="-"/>
            </a:pPr>
            <a:r>
              <a:rPr lang="en-GB" sz="2000" b="1" dirty="0">
                <a:solidFill>
                  <a:schemeClr val="bg1"/>
                </a:solidFill>
              </a:rPr>
              <a:t>to limit distraction by other interests</a:t>
            </a:r>
          </a:p>
          <a:p>
            <a:pPr marL="800100" lvl="1" indent="-342900">
              <a:buFontTx/>
              <a:buChar char="-"/>
            </a:pPr>
            <a:r>
              <a:rPr lang="en-GB" sz="2000" b="1" dirty="0">
                <a:solidFill>
                  <a:schemeClr val="bg1"/>
                </a:solidFill>
              </a:rPr>
              <a:t>to direct content of work programmes </a:t>
            </a:r>
          </a:p>
          <a:p>
            <a:pPr marL="800100" lvl="1" indent="-342900">
              <a:buFontTx/>
              <a:buChar char="-"/>
            </a:pPr>
            <a:r>
              <a:rPr lang="en-GB" sz="2000" b="1" dirty="0">
                <a:solidFill>
                  <a:schemeClr val="bg1"/>
                </a:solidFill>
              </a:rPr>
              <a:t>to be the target against which success is measured</a:t>
            </a:r>
          </a:p>
          <a:p>
            <a:endParaRPr lang="en-GB" sz="2000" b="1" dirty="0">
              <a:solidFill>
                <a:schemeClr val="bg1"/>
              </a:solidFill>
            </a:endParaRPr>
          </a:p>
          <a:p>
            <a:endParaRPr lang="en-GB" sz="2000" b="1" dirty="0">
              <a:solidFill>
                <a:schemeClr val="bg1"/>
              </a:solidFill>
            </a:endParaRPr>
          </a:p>
          <a:p>
            <a:r>
              <a:rPr lang="en-GB" sz="2000" b="1" dirty="0">
                <a:solidFill>
                  <a:schemeClr val="bg1"/>
                </a:solidFill>
              </a:rPr>
              <a:t>Important for HSSC &amp; IRCC to understand IHO Strategy</a:t>
            </a:r>
          </a:p>
          <a:p>
            <a:pPr marL="800100" lvl="1" indent="-342900">
              <a:buFontTx/>
              <a:buChar char="-"/>
            </a:pPr>
            <a:r>
              <a:rPr lang="en-GB" sz="2000" b="1" dirty="0">
                <a:solidFill>
                  <a:schemeClr val="bg1"/>
                </a:solidFill>
              </a:rPr>
              <a:t>to direct activity </a:t>
            </a:r>
          </a:p>
          <a:p>
            <a:pPr marL="800100" lvl="1" indent="-342900">
              <a:buFontTx/>
              <a:buChar char="-"/>
            </a:pPr>
            <a:r>
              <a:rPr lang="en-GB" sz="2000" b="1" dirty="0">
                <a:solidFill>
                  <a:schemeClr val="bg1"/>
                </a:solidFill>
              </a:rPr>
              <a:t>to give context for proposals relating to work programme</a:t>
            </a:r>
          </a:p>
          <a:p>
            <a:endParaRPr lang="en-GB" sz="2000" b="1" dirty="0">
              <a:solidFill>
                <a:schemeClr val="bg1"/>
              </a:solidFill>
            </a:endParaRPr>
          </a:p>
          <a:p>
            <a:endParaRPr lang="en-GB" sz="2400" dirty="0">
              <a:solidFill>
                <a:schemeClr val="bg1"/>
              </a:solidFill>
            </a:endParaRPr>
          </a:p>
          <a:p>
            <a:pPr lvl="1"/>
            <a:endParaRPr lang="en-GB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6159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1520" y="1412776"/>
            <a:ext cx="73148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Strategy  &gt;  Outcomes  &gt;  Success</a:t>
            </a:r>
          </a:p>
        </p:txBody>
      </p:sp>
      <p:sp>
        <p:nvSpPr>
          <p:cNvPr id="5" name="Rectangle 4"/>
          <p:cNvSpPr/>
          <p:nvPr/>
        </p:nvSpPr>
        <p:spPr>
          <a:xfrm>
            <a:off x="251520" y="2420888"/>
            <a:ext cx="889248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</a:rPr>
              <a:t>Strategic priorities give focus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</a:rPr>
              <a:t>Defined strategic outcomes with target dates will hold us to account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</a:rPr>
              <a:t>Strategic focus will drive the content of the Work Programme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</a:rPr>
              <a:t>Resource planning is then justified by strategic priorities </a:t>
            </a:r>
          </a:p>
          <a:p>
            <a:endParaRPr lang="en-GB" dirty="0"/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6084168" y="4399740"/>
            <a:ext cx="2484438" cy="2224087"/>
            <a:chOff x="3790" y="2660"/>
            <a:chExt cx="1565" cy="1401"/>
          </a:xfrm>
        </p:grpSpPr>
        <p:grpSp>
          <p:nvGrpSpPr>
            <p:cNvPr id="7" name="Group 13"/>
            <p:cNvGrpSpPr>
              <a:grpSpLocks/>
            </p:cNvGrpSpPr>
            <p:nvPr/>
          </p:nvGrpSpPr>
          <p:grpSpPr bwMode="auto">
            <a:xfrm>
              <a:off x="3795" y="2660"/>
              <a:ext cx="1550" cy="797"/>
              <a:chOff x="3795" y="2660"/>
              <a:chExt cx="1550" cy="797"/>
            </a:xfrm>
          </p:grpSpPr>
          <p:sp>
            <p:nvSpPr>
              <p:cNvPr id="45" name="Freeform 5"/>
              <p:cNvSpPr>
                <a:spLocks/>
              </p:cNvSpPr>
              <p:nvPr/>
            </p:nvSpPr>
            <p:spPr bwMode="auto">
              <a:xfrm>
                <a:off x="3795" y="2698"/>
                <a:ext cx="39" cy="757"/>
              </a:xfrm>
              <a:custGeom>
                <a:avLst/>
                <a:gdLst>
                  <a:gd name="T0" fmla="*/ 25 w 78"/>
                  <a:gd name="T1" fmla="*/ 1476 h 1514"/>
                  <a:gd name="T2" fmla="*/ 0 w 78"/>
                  <a:gd name="T3" fmla="*/ 566 h 1514"/>
                  <a:gd name="T4" fmla="*/ 0 w 78"/>
                  <a:gd name="T5" fmla="*/ 0 h 1514"/>
                  <a:gd name="T6" fmla="*/ 30 w 78"/>
                  <a:gd name="T7" fmla="*/ 0 h 1514"/>
                  <a:gd name="T8" fmla="*/ 47 w 78"/>
                  <a:gd name="T9" fmla="*/ 28 h 1514"/>
                  <a:gd name="T10" fmla="*/ 30 w 78"/>
                  <a:gd name="T11" fmla="*/ 235 h 1514"/>
                  <a:gd name="T12" fmla="*/ 35 w 78"/>
                  <a:gd name="T13" fmla="*/ 449 h 1514"/>
                  <a:gd name="T14" fmla="*/ 52 w 78"/>
                  <a:gd name="T15" fmla="*/ 713 h 1514"/>
                  <a:gd name="T16" fmla="*/ 62 w 78"/>
                  <a:gd name="T17" fmla="*/ 1035 h 1514"/>
                  <a:gd name="T18" fmla="*/ 62 w 78"/>
                  <a:gd name="T19" fmla="*/ 1338 h 1514"/>
                  <a:gd name="T20" fmla="*/ 78 w 78"/>
                  <a:gd name="T21" fmla="*/ 1485 h 1514"/>
                  <a:gd name="T22" fmla="*/ 47 w 78"/>
                  <a:gd name="T23" fmla="*/ 1514 h 1514"/>
                  <a:gd name="T24" fmla="*/ 25 w 78"/>
                  <a:gd name="T25" fmla="*/ 1476 h 15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" h="1514">
                    <a:moveTo>
                      <a:pt x="25" y="1476"/>
                    </a:moveTo>
                    <a:lnTo>
                      <a:pt x="0" y="566"/>
                    </a:lnTo>
                    <a:lnTo>
                      <a:pt x="0" y="0"/>
                    </a:lnTo>
                    <a:lnTo>
                      <a:pt x="30" y="0"/>
                    </a:lnTo>
                    <a:lnTo>
                      <a:pt x="47" y="28"/>
                    </a:lnTo>
                    <a:lnTo>
                      <a:pt x="30" y="235"/>
                    </a:lnTo>
                    <a:lnTo>
                      <a:pt x="35" y="449"/>
                    </a:lnTo>
                    <a:lnTo>
                      <a:pt x="52" y="713"/>
                    </a:lnTo>
                    <a:lnTo>
                      <a:pt x="62" y="1035"/>
                    </a:lnTo>
                    <a:lnTo>
                      <a:pt x="62" y="1338"/>
                    </a:lnTo>
                    <a:lnTo>
                      <a:pt x="78" y="1485"/>
                    </a:lnTo>
                    <a:lnTo>
                      <a:pt x="47" y="1514"/>
                    </a:lnTo>
                    <a:lnTo>
                      <a:pt x="25" y="1476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" name="Freeform 6"/>
              <p:cNvSpPr>
                <a:spLocks/>
              </p:cNvSpPr>
              <p:nvPr/>
            </p:nvSpPr>
            <p:spPr bwMode="auto">
              <a:xfrm>
                <a:off x="4023" y="2689"/>
                <a:ext cx="39" cy="758"/>
              </a:xfrm>
              <a:custGeom>
                <a:avLst/>
                <a:gdLst>
                  <a:gd name="T0" fmla="*/ 26 w 78"/>
                  <a:gd name="T1" fmla="*/ 1478 h 1515"/>
                  <a:gd name="T2" fmla="*/ 0 w 78"/>
                  <a:gd name="T3" fmla="*/ 566 h 1515"/>
                  <a:gd name="T4" fmla="*/ 0 w 78"/>
                  <a:gd name="T5" fmla="*/ 0 h 1515"/>
                  <a:gd name="T6" fmla="*/ 31 w 78"/>
                  <a:gd name="T7" fmla="*/ 0 h 1515"/>
                  <a:gd name="T8" fmla="*/ 48 w 78"/>
                  <a:gd name="T9" fmla="*/ 29 h 1515"/>
                  <a:gd name="T10" fmla="*/ 31 w 78"/>
                  <a:gd name="T11" fmla="*/ 235 h 1515"/>
                  <a:gd name="T12" fmla="*/ 36 w 78"/>
                  <a:gd name="T13" fmla="*/ 449 h 1515"/>
                  <a:gd name="T14" fmla="*/ 53 w 78"/>
                  <a:gd name="T15" fmla="*/ 713 h 1515"/>
                  <a:gd name="T16" fmla="*/ 63 w 78"/>
                  <a:gd name="T17" fmla="*/ 1037 h 1515"/>
                  <a:gd name="T18" fmla="*/ 63 w 78"/>
                  <a:gd name="T19" fmla="*/ 1340 h 1515"/>
                  <a:gd name="T20" fmla="*/ 78 w 78"/>
                  <a:gd name="T21" fmla="*/ 1487 h 1515"/>
                  <a:gd name="T22" fmla="*/ 48 w 78"/>
                  <a:gd name="T23" fmla="*/ 1515 h 1515"/>
                  <a:gd name="T24" fmla="*/ 26 w 78"/>
                  <a:gd name="T25" fmla="*/ 1478 h 1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" h="1515">
                    <a:moveTo>
                      <a:pt x="26" y="1478"/>
                    </a:moveTo>
                    <a:lnTo>
                      <a:pt x="0" y="566"/>
                    </a:lnTo>
                    <a:lnTo>
                      <a:pt x="0" y="0"/>
                    </a:lnTo>
                    <a:lnTo>
                      <a:pt x="31" y="0"/>
                    </a:lnTo>
                    <a:lnTo>
                      <a:pt x="48" y="29"/>
                    </a:lnTo>
                    <a:lnTo>
                      <a:pt x="31" y="235"/>
                    </a:lnTo>
                    <a:lnTo>
                      <a:pt x="36" y="449"/>
                    </a:lnTo>
                    <a:lnTo>
                      <a:pt x="53" y="713"/>
                    </a:lnTo>
                    <a:lnTo>
                      <a:pt x="63" y="1037"/>
                    </a:lnTo>
                    <a:lnTo>
                      <a:pt x="63" y="1340"/>
                    </a:lnTo>
                    <a:lnTo>
                      <a:pt x="78" y="1487"/>
                    </a:lnTo>
                    <a:lnTo>
                      <a:pt x="48" y="1515"/>
                    </a:lnTo>
                    <a:lnTo>
                      <a:pt x="26" y="1478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" name="Freeform 7"/>
              <p:cNvSpPr>
                <a:spLocks/>
              </p:cNvSpPr>
              <p:nvPr/>
            </p:nvSpPr>
            <p:spPr bwMode="auto">
              <a:xfrm>
                <a:off x="4248" y="2668"/>
                <a:ext cx="38" cy="758"/>
              </a:xfrm>
              <a:custGeom>
                <a:avLst/>
                <a:gdLst>
                  <a:gd name="T0" fmla="*/ 26 w 76"/>
                  <a:gd name="T1" fmla="*/ 1478 h 1515"/>
                  <a:gd name="T2" fmla="*/ 0 w 76"/>
                  <a:gd name="T3" fmla="*/ 566 h 1515"/>
                  <a:gd name="T4" fmla="*/ 0 w 76"/>
                  <a:gd name="T5" fmla="*/ 0 h 1515"/>
                  <a:gd name="T6" fmla="*/ 31 w 76"/>
                  <a:gd name="T7" fmla="*/ 0 h 1515"/>
                  <a:gd name="T8" fmla="*/ 46 w 76"/>
                  <a:gd name="T9" fmla="*/ 28 h 1515"/>
                  <a:gd name="T10" fmla="*/ 31 w 76"/>
                  <a:gd name="T11" fmla="*/ 234 h 1515"/>
                  <a:gd name="T12" fmla="*/ 36 w 76"/>
                  <a:gd name="T13" fmla="*/ 449 h 1515"/>
                  <a:gd name="T14" fmla="*/ 51 w 76"/>
                  <a:gd name="T15" fmla="*/ 713 h 1515"/>
                  <a:gd name="T16" fmla="*/ 61 w 76"/>
                  <a:gd name="T17" fmla="*/ 1037 h 1515"/>
                  <a:gd name="T18" fmla="*/ 61 w 76"/>
                  <a:gd name="T19" fmla="*/ 1339 h 1515"/>
                  <a:gd name="T20" fmla="*/ 76 w 76"/>
                  <a:gd name="T21" fmla="*/ 1486 h 1515"/>
                  <a:gd name="T22" fmla="*/ 46 w 76"/>
                  <a:gd name="T23" fmla="*/ 1515 h 1515"/>
                  <a:gd name="T24" fmla="*/ 26 w 76"/>
                  <a:gd name="T25" fmla="*/ 1478 h 1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6" h="1515">
                    <a:moveTo>
                      <a:pt x="26" y="1478"/>
                    </a:moveTo>
                    <a:lnTo>
                      <a:pt x="0" y="566"/>
                    </a:lnTo>
                    <a:lnTo>
                      <a:pt x="0" y="0"/>
                    </a:lnTo>
                    <a:lnTo>
                      <a:pt x="31" y="0"/>
                    </a:lnTo>
                    <a:lnTo>
                      <a:pt x="46" y="28"/>
                    </a:lnTo>
                    <a:lnTo>
                      <a:pt x="31" y="234"/>
                    </a:lnTo>
                    <a:lnTo>
                      <a:pt x="36" y="449"/>
                    </a:lnTo>
                    <a:lnTo>
                      <a:pt x="51" y="713"/>
                    </a:lnTo>
                    <a:lnTo>
                      <a:pt x="61" y="1037"/>
                    </a:lnTo>
                    <a:lnTo>
                      <a:pt x="61" y="1339"/>
                    </a:lnTo>
                    <a:lnTo>
                      <a:pt x="76" y="1486"/>
                    </a:lnTo>
                    <a:lnTo>
                      <a:pt x="46" y="1515"/>
                    </a:lnTo>
                    <a:lnTo>
                      <a:pt x="26" y="1478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" name="Freeform 8"/>
              <p:cNvSpPr>
                <a:spLocks/>
              </p:cNvSpPr>
              <p:nvPr/>
            </p:nvSpPr>
            <p:spPr bwMode="auto">
              <a:xfrm>
                <a:off x="4471" y="2660"/>
                <a:ext cx="38" cy="758"/>
              </a:xfrm>
              <a:custGeom>
                <a:avLst/>
                <a:gdLst>
                  <a:gd name="T0" fmla="*/ 26 w 76"/>
                  <a:gd name="T1" fmla="*/ 1478 h 1515"/>
                  <a:gd name="T2" fmla="*/ 0 w 76"/>
                  <a:gd name="T3" fmla="*/ 566 h 1515"/>
                  <a:gd name="T4" fmla="*/ 0 w 76"/>
                  <a:gd name="T5" fmla="*/ 0 h 1515"/>
                  <a:gd name="T6" fmla="*/ 31 w 76"/>
                  <a:gd name="T7" fmla="*/ 0 h 1515"/>
                  <a:gd name="T8" fmla="*/ 46 w 76"/>
                  <a:gd name="T9" fmla="*/ 28 h 1515"/>
                  <a:gd name="T10" fmla="*/ 31 w 76"/>
                  <a:gd name="T11" fmla="*/ 235 h 1515"/>
                  <a:gd name="T12" fmla="*/ 36 w 76"/>
                  <a:gd name="T13" fmla="*/ 449 h 1515"/>
                  <a:gd name="T14" fmla="*/ 51 w 76"/>
                  <a:gd name="T15" fmla="*/ 713 h 1515"/>
                  <a:gd name="T16" fmla="*/ 61 w 76"/>
                  <a:gd name="T17" fmla="*/ 1037 h 1515"/>
                  <a:gd name="T18" fmla="*/ 61 w 76"/>
                  <a:gd name="T19" fmla="*/ 1340 h 1515"/>
                  <a:gd name="T20" fmla="*/ 76 w 76"/>
                  <a:gd name="T21" fmla="*/ 1487 h 1515"/>
                  <a:gd name="T22" fmla="*/ 46 w 76"/>
                  <a:gd name="T23" fmla="*/ 1515 h 1515"/>
                  <a:gd name="T24" fmla="*/ 26 w 76"/>
                  <a:gd name="T25" fmla="*/ 1478 h 1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6" h="1515">
                    <a:moveTo>
                      <a:pt x="26" y="1478"/>
                    </a:moveTo>
                    <a:lnTo>
                      <a:pt x="0" y="566"/>
                    </a:lnTo>
                    <a:lnTo>
                      <a:pt x="0" y="0"/>
                    </a:lnTo>
                    <a:lnTo>
                      <a:pt x="31" y="0"/>
                    </a:lnTo>
                    <a:lnTo>
                      <a:pt x="46" y="28"/>
                    </a:lnTo>
                    <a:lnTo>
                      <a:pt x="31" y="235"/>
                    </a:lnTo>
                    <a:lnTo>
                      <a:pt x="36" y="449"/>
                    </a:lnTo>
                    <a:lnTo>
                      <a:pt x="51" y="713"/>
                    </a:lnTo>
                    <a:lnTo>
                      <a:pt x="61" y="1037"/>
                    </a:lnTo>
                    <a:lnTo>
                      <a:pt x="61" y="1340"/>
                    </a:lnTo>
                    <a:lnTo>
                      <a:pt x="76" y="1487"/>
                    </a:lnTo>
                    <a:lnTo>
                      <a:pt x="46" y="1515"/>
                    </a:lnTo>
                    <a:lnTo>
                      <a:pt x="26" y="1478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" name="Freeform 9"/>
              <p:cNvSpPr>
                <a:spLocks/>
              </p:cNvSpPr>
              <p:nvPr/>
            </p:nvSpPr>
            <p:spPr bwMode="auto">
              <a:xfrm>
                <a:off x="4680" y="2678"/>
                <a:ext cx="38" cy="758"/>
              </a:xfrm>
              <a:custGeom>
                <a:avLst/>
                <a:gdLst>
                  <a:gd name="T0" fmla="*/ 25 w 76"/>
                  <a:gd name="T1" fmla="*/ 1478 h 1515"/>
                  <a:gd name="T2" fmla="*/ 0 w 76"/>
                  <a:gd name="T3" fmla="*/ 566 h 1515"/>
                  <a:gd name="T4" fmla="*/ 0 w 76"/>
                  <a:gd name="T5" fmla="*/ 0 h 1515"/>
                  <a:gd name="T6" fmla="*/ 30 w 76"/>
                  <a:gd name="T7" fmla="*/ 0 h 1515"/>
                  <a:gd name="T8" fmla="*/ 45 w 76"/>
                  <a:gd name="T9" fmla="*/ 29 h 1515"/>
                  <a:gd name="T10" fmla="*/ 30 w 76"/>
                  <a:gd name="T11" fmla="*/ 235 h 1515"/>
                  <a:gd name="T12" fmla="*/ 35 w 76"/>
                  <a:gd name="T13" fmla="*/ 449 h 1515"/>
                  <a:gd name="T14" fmla="*/ 50 w 76"/>
                  <a:gd name="T15" fmla="*/ 713 h 1515"/>
                  <a:gd name="T16" fmla="*/ 60 w 76"/>
                  <a:gd name="T17" fmla="*/ 1037 h 1515"/>
                  <a:gd name="T18" fmla="*/ 60 w 76"/>
                  <a:gd name="T19" fmla="*/ 1340 h 1515"/>
                  <a:gd name="T20" fmla="*/ 76 w 76"/>
                  <a:gd name="T21" fmla="*/ 1487 h 1515"/>
                  <a:gd name="T22" fmla="*/ 45 w 76"/>
                  <a:gd name="T23" fmla="*/ 1515 h 1515"/>
                  <a:gd name="T24" fmla="*/ 25 w 76"/>
                  <a:gd name="T25" fmla="*/ 1478 h 1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6" h="1515">
                    <a:moveTo>
                      <a:pt x="25" y="1478"/>
                    </a:moveTo>
                    <a:lnTo>
                      <a:pt x="0" y="566"/>
                    </a:lnTo>
                    <a:lnTo>
                      <a:pt x="0" y="0"/>
                    </a:lnTo>
                    <a:lnTo>
                      <a:pt x="30" y="0"/>
                    </a:lnTo>
                    <a:lnTo>
                      <a:pt x="45" y="29"/>
                    </a:lnTo>
                    <a:lnTo>
                      <a:pt x="30" y="235"/>
                    </a:lnTo>
                    <a:lnTo>
                      <a:pt x="35" y="449"/>
                    </a:lnTo>
                    <a:lnTo>
                      <a:pt x="50" y="713"/>
                    </a:lnTo>
                    <a:lnTo>
                      <a:pt x="60" y="1037"/>
                    </a:lnTo>
                    <a:lnTo>
                      <a:pt x="60" y="1340"/>
                    </a:lnTo>
                    <a:lnTo>
                      <a:pt x="76" y="1487"/>
                    </a:lnTo>
                    <a:lnTo>
                      <a:pt x="45" y="1515"/>
                    </a:lnTo>
                    <a:lnTo>
                      <a:pt x="25" y="1478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" name="Freeform 10"/>
              <p:cNvSpPr>
                <a:spLocks/>
              </p:cNvSpPr>
              <p:nvPr/>
            </p:nvSpPr>
            <p:spPr bwMode="auto">
              <a:xfrm>
                <a:off x="4870" y="2683"/>
                <a:ext cx="38" cy="757"/>
              </a:xfrm>
              <a:custGeom>
                <a:avLst/>
                <a:gdLst>
                  <a:gd name="T0" fmla="*/ 25 w 76"/>
                  <a:gd name="T1" fmla="*/ 1479 h 1516"/>
                  <a:gd name="T2" fmla="*/ 0 w 76"/>
                  <a:gd name="T3" fmla="*/ 566 h 1516"/>
                  <a:gd name="T4" fmla="*/ 0 w 76"/>
                  <a:gd name="T5" fmla="*/ 0 h 1516"/>
                  <a:gd name="T6" fmla="*/ 30 w 76"/>
                  <a:gd name="T7" fmla="*/ 0 h 1516"/>
                  <a:gd name="T8" fmla="*/ 45 w 76"/>
                  <a:gd name="T9" fmla="*/ 29 h 1516"/>
                  <a:gd name="T10" fmla="*/ 30 w 76"/>
                  <a:gd name="T11" fmla="*/ 235 h 1516"/>
                  <a:gd name="T12" fmla="*/ 35 w 76"/>
                  <a:gd name="T13" fmla="*/ 450 h 1516"/>
                  <a:gd name="T14" fmla="*/ 50 w 76"/>
                  <a:gd name="T15" fmla="*/ 713 h 1516"/>
                  <a:gd name="T16" fmla="*/ 61 w 76"/>
                  <a:gd name="T17" fmla="*/ 1038 h 1516"/>
                  <a:gd name="T18" fmla="*/ 61 w 76"/>
                  <a:gd name="T19" fmla="*/ 1340 h 1516"/>
                  <a:gd name="T20" fmla="*/ 76 w 76"/>
                  <a:gd name="T21" fmla="*/ 1487 h 1516"/>
                  <a:gd name="T22" fmla="*/ 45 w 76"/>
                  <a:gd name="T23" fmla="*/ 1516 h 1516"/>
                  <a:gd name="T24" fmla="*/ 25 w 76"/>
                  <a:gd name="T25" fmla="*/ 1479 h 1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6" h="1516">
                    <a:moveTo>
                      <a:pt x="25" y="1479"/>
                    </a:moveTo>
                    <a:lnTo>
                      <a:pt x="0" y="566"/>
                    </a:lnTo>
                    <a:lnTo>
                      <a:pt x="0" y="0"/>
                    </a:lnTo>
                    <a:lnTo>
                      <a:pt x="30" y="0"/>
                    </a:lnTo>
                    <a:lnTo>
                      <a:pt x="45" y="29"/>
                    </a:lnTo>
                    <a:lnTo>
                      <a:pt x="30" y="235"/>
                    </a:lnTo>
                    <a:lnTo>
                      <a:pt x="35" y="450"/>
                    </a:lnTo>
                    <a:lnTo>
                      <a:pt x="50" y="713"/>
                    </a:lnTo>
                    <a:lnTo>
                      <a:pt x="61" y="1038"/>
                    </a:lnTo>
                    <a:lnTo>
                      <a:pt x="61" y="1340"/>
                    </a:lnTo>
                    <a:lnTo>
                      <a:pt x="76" y="1487"/>
                    </a:lnTo>
                    <a:lnTo>
                      <a:pt x="45" y="1516"/>
                    </a:lnTo>
                    <a:lnTo>
                      <a:pt x="25" y="1479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" name="Freeform 11"/>
              <p:cNvSpPr>
                <a:spLocks/>
              </p:cNvSpPr>
              <p:nvPr/>
            </p:nvSpPr>
            <p:spPr bwMode="auto">
              <a:xfrm>
                <a:off x="5069" y="2683"/>
                <a:ext cx="38" cy="757"/>
              </a:xfrm>
              <a:custGeom>
                <a:avLst/>
                <a:gdLst>
                  <a:gd name="T0" fmla="*/ 26 w 76"/>
                  <a:gd name="T1" fmla="*/ 1479 h 1516"/>
                  <a:gd name="T2" fmla="*/ 0 w 76"/>
                  <a:gd name="T3" fmla="*/ 566 h 1516"/>
                  <a:gd name="T4" fmla="*/ 0 w 76"/>
                  <a:gd name="T5" fmla="*/ 0 h 1516"/>
                  <a:gd name="T6" fmla="*/ 31 w 76"/>
                  <a:gd name="T7" fmla="*/ 0 h 1516"/>
                  <a:gd name="T8" fmla="*/ 46 w 76"/>
                  <a:gd name="T9" fmla="*/ 29 h 1516"/>
                  <a:gd name="T10" fmla="*/ 31 w 76"/>
                  <a:gd name="T11" fmla="*/ 235 h 1516"/>
                  <a:gd name="T12" fmla="*/ 36 w 76"/>
                  <a:gd name="T13" fmla="*/ 450 h 1516"/>
                  <a:gd name="T14" fmla="*/ 51 w 76"/>
                  <a:gd name="T15" fmla="*/ 713 h 1516"/>
                  <a:gd name="T16" fmla="*/ 61 w 76"/>
                  <a:gd name="T17" fmla="*/ 1038 h 1516"/>
                  <a:gd name="T18" fmla="*/ 61 w 76"/>
                  <a:gd name="T19" fmla="*/ 1340 h 1516"/>
                  <a:gd name="T20" fmla="*/ 76 w 76"/>
                  <a:gd name="T21" fmla="*/ 1487 h 1516"/>
                  <a:gd name="T22" fmla="*/ 46 w 76"/>
                  <a:gd name="T23" fmla="*/ 1516 h 1516"/>
                  <a:gd name="T24" fmla="*/ 26 w 76"/>
                  <a:gd name="T25" fmla="*/ 1479 h 1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6" h="1516">
                    <a:moveTo>
                      <a:pt x="26" y="1479"/>
                    </a:moveTo>
                    <a:lnTo>
                      <a:pt x="0" y="566"/>
                    </a:lnTo>
                    <a:lnTo>
                      <a:pt x="0" y="0"/>
                    </a:lnTo>
                    <a:lnTo>
                      <a:pt x="31" y="0"/>
                    </a:lnTo>
                    <a:lnTo>
                      <a:pt x="46" y="29"/>
                    </a:lnTo>
                    <a:lnTo>
                      <a:pt x="31" y="235"/>
                    </a:lnTo>
                    <a:lnTo>
                      <a:pt x="36" y="450"/>
                    </a:lnTo>
                    <a:lnTo>
                      <a:pt x="51" y="713"/>
                    </a:lnTo>
                    <a:lnTo>
                      <a:pt x="61" y="1038"/>
                    </a:lnTo>
                    <a:lnTo>
                      <a:pt x="61" y="1340"/>
                    </a:lnTo>
                    <a:lnTo>
                      <a:pt x="76" y="1487"/>
                    </a:lnTo>
                    <a:lnTo>
                      <a:pt x="46" y="1516"/>
                    </a:lnTo>
                    <a:lnTo>
                      <a:pt x="26" y="1479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" name="Freeform 12"/>
              <p:cNvSpPr>
                <a:spLocks/>
              </p:cNvSpPr>
              <p:nvPr/>
            </p:nvSpPr>
            <p:spPr bwMode="auto">
              <a:xfrm>
                <a:off x="5307" y="2700"/>
                <a:ext cx="38" cy="757"/>
              </a:xfrm>
              <a:custGeom>
                <a:avLst/>
                <a:gdLst>
                  <a:gd name="T0" fmla="*/ 25 w 76"/>
                  <a:gd name="T1" fmla="*/ 1479 h 1516"/>
                  <a:gd name="T2" fmla="*/ 0 w 76"/>
                  <a:gd name="T3" fmla="*/ 566 h 1516"/>
                  <a:gd name="T4" fmla="*/ 0 w 76"/>
                  <a:gd name="T5" fmla="*/ 0 h 1516"/>
                  <a:gd name="T6" fmla="*/ 30 w 76"/>
                  <a:gd name="T7" fmla="*/ 0 h 1516"/>
                  <a:gd name="T8" fmla="*/ 45 w 76"/>
                  <a:gd name="T9" fmla="*/ 29 h 1516"/>
                  <a:gd name="T10" fmla="*/ 30 w 76"/>
                  <a:gd name="T11" fmla="*/ 235 h 1516"/>
                  <a:gd name="T12" fmla="*/ 35 w 76"/>
                  <a:gd name="T13" fmla="*/ 450 h 1516"/>
                  <a:gd name="T14" fmla="*/ 50 w 76"/>
                  <a:gd name="T15" fmla="*/ 713 h 1516"/>
                  <a:gd name="T16" fmla="*/ 61 w 76"/>
                  <a:gd name="T17" fmla="*/ 1038 h 1516"/>
                  <a:gd name="T18" fmla="*/ 61 w 76"/>
                  <a:gd name="T19" fmla="*/ 1340 h 1516"/>
                  <a:gd name="T20" fmla="*/ 76 w 76"/>
                  <a:gd name="T21" fmla="*/ 1487 h 1516"/>
                  <a:gd name="T22" fmla="*/ 45 w 76"/>
                  <a:gd name="T23" fmla="*/ 1516 h 1516"/>
                  <a:gd name="T24" fmla="*/ 25 w 76"/>
                  <a:gd name="T25" fmla="*/ 1479 h 1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6" h="1516">
                    <a:moveTo>
                      <a:pt x="25" y="1479"/>
                    </a:moveTo>
                    <a:lnTo>
                      <a:pt x="0" y="566"/>
                    </a:lnTo>
                    <a:lnTo>
                      <a:pt x="0" y="0"/>
                    </a:lnTo>
                    <a:lnTo>
                      <a:pt x="30" y="0"/>
                    </a:lnTo>
                    <a:lnTo>
                      <a:pt x="45" y="29"/>
                    </a:lnTo>
                    <a:lnTo>
                      <a:pt x="30" y="235"/>
                    </a:lnTo>
                    <a:lnTo>
                      <a:pt x="35" y="450"/>
                    </a:lnTo>
                    <a:lnTo>
                      <a:pt x="50" y="713"/>
                    </a:lnTo>
                    <a:lnTo>
                      <a:pt x="61" y="1038"/>
                    </a:lnTo>
                    <a:lnTo>
                      <a:pt x="61" y="1340"/>
                    </a:lnTo>
                    <a:lnTo>
                      <a:pt x="76" y="1487"/>
                    </a:lnTo>
                    <a:lnTo>
                      <a:pt x="45" y="1516"/>
                    </a:lnTo>
                    <a:lnTo>
                      <a:pt x="25" y="1479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8" name="Freeform 14"/>
            <p:cNvSpPr>
              <a:spLocks/>
            </p:cNvSpPr>
            <p:nvPr/>
          </p:nvSpPr>
          <p:spPr bwMode="auto">
            <a:xfrm>
              <a:off x="3801" y="2845"/>
              <a:ext cx="401" cy="129"/>
            </a:xfrm>
            <a:custGeom>
              <a:avLst/>
              <a:gdLst>
                <a:gd name="T0" fmla="*/ 0 w 800"/>
                <a:gd name="T1" fmla="*/ 45 h 258"/>
                <a:gd name="T2" fmla="*/ 451 w 800"/>
                <a:gd name="T3" fmla="*/ 13 h 258"/>
                <a:gd name="T4" fmla="*/ 770 w 800"/>
                <a:gd name="T5" fmla="*/ 0 h 258"/>
                <a:gd name="T6" fmla="*/ 795 w 800"/>
                <a:gd name="T7" fmla="*/ 59 h 258"/>
                <a:gd name="T8" fmla="*/ 800 w 800"/>
                <a:gd name="T9" fmla="*/ 192 h 258"/>
                <a:gd name="T10" fmla="*/ 790 w 800"/>
                <a:gd name="T11" fmla="*/ 224 h 258"/>
                <a:gd name="T12" fmla="*/ 498 w 800"/>
                <a:gd name="T13" fmla="*/ 238 h 258"/>
                <a:gd name="T14" fmla="*/ 148 w 800"/>
                <a:gd name="T15" fmla="*/ 258 h 258"/>
                <a:gd name="T16" fmla="*/ 1 w 800"/>
                <a:gd name="T17" fmla="*/ 257 h 258"/>
                <a:gd name="T18" fmla="*/ 0 w 800"/>
                <a:gd name="T19" fmla="*/ 45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00" h="258">
                  <a:moveTo>
                    <a:pt x="0" y="45"/>
                  </a:moveTo>
                  <a:lnTo>
                    <a:pt x="451" y="13"/>
                  </a:lnTo>
                  <a:lnTo>
                    <a:pt x="770" y="0"/>
                  </a:lnTo>
                  <a:lnTo>
                    <a:pt x="795" y="59"/>
                  </a:lnTo>
                  <a:lnTo>
                    <a:pt x="800" y="192"/>
                  </a:lnTo>
                  <a:lnTo>
                    <a:pt x="790" y="224"/>
                  </a:lnTo>
                  <a:lnTo>
                    <a:pt x="498" y="238"/>
                  </a:lnTo>
                  <a:lnTo>
                    <a:pt x="148" y="258"/>
                  </a:lnTo>
                  <a:lnTo>
                    <a:pt x="1" y="257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A7E5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15"/>
            <p:cNvSpPr>
              <a:spLocks/>
            </p:cNvSpPr>
            <p:nvPr/>
          </p:nvSpPr>
          <p:spPr bwMode="auto">
            <a:xfrm>
              <a:off x="3790" y="2836"/>
              <a:ext cx="421" cy="147"/>
            </a:xfrm>
            <a:custGeom>
              <a:avLst/>
              <a:gdLst>
                <a:gd name="T0" fmla="*/ 36 w 843"/>
                <a:gd name="T1" fmla="*/ 46 h 294"/>
                <a:gd name="T2" fmla="*/ 544 w 843"/>
                <a:gd name="T3" fmla="*/ 10 h 294"/>
                <a:gd name="T4" fmla="*/ 813 w 843"/>
                <a:gd name="T5" fmla="*/ 0 h 294"/>
                <a:gd name="T6" fmla="*/ 813 w 843"/>
                <a:gd name="T7" fmla="*/ 37 h 294"/>
                <a:gd name="T8" fmla="*/ 341 w 843"/>
                <a:gd name="T9" fmla="*/ 58 h 294"/>
                <a:gd name="T10" fmla="*/ 49 w 843"/>
                <a:gd name="T11" fmla="*/ 85 h 294"/>
                <a:gd name="T12" fmla="*/ 44 w 843"/>
                <a:gd name="T13" fmla="*/ 247 h 294"/>
                <a:gd name="T14" fmla="*/ 74 w 843"/>
                <a:gd name="T15" fmla="*/ 255 h 294"/>
                <a:gd name="T16" fmla="*/ 318 w 843"/>
                <a:gd name="T17" fmla="*/ 254 h 294"/>
                <a:gd name="T18" fmla="*/ 603 w 843"/>
                <a:gd name="T19" fmla="*/ 228 h 294"/>
                <a:gd name="T20" fmla="*/ 804 w 843"/>
                <a:gd name="T21" fmla="*/ 220 h 294"/>
                <a:gd name="T22" fmla="*/ 801 w 843"/>
                <a:gd name="T23" fmla="*/ 157 h 294"/>
                <a:gd name="T24" fmla="*/ 787 w 843"/>
                <a:gd name="T25" fmla="*/ 46 h 294"/>
                <a:gd name="T26" fmla="*/ 794 w 843"/>
                <a:gd name="T27" fmla="*/ 37 h 294"/>
                <a:gd name="T28" fmla="*/ 818 w 843"/>
                <a:gd name="T29" fmla="*/ 44 h 294"/>
                <a:gd name="T30" fmla="*/ 833 w 843"/>
                <a:gd name="T31" fmla="*/ 66 h 294"/>
                <a:gd name="T32" fmla="*/ 843 w 843"/>
                <a:gd name="T33" fmla="*/ 161 h 294"/>
                <a:gd name="T34" fmla="*/ 836 w 843"/>
                <a:gd name="T35" fmla="*/ 240 h 294"/>
                <a:gd name="T36" fmla="*/ 824 w 843"/>
                <a:gd name="T37" fmla="*/ 255 h 294"/>
                <a:gd name="T38" fmla="*/ 769 w 843"/>
                <a:gd name="T39" fmla="*/ 262 h 294"/>
                <a:gd name="T40" fmla="*/ 578 w 843"/>
                <a:gd name="T41" fmla="*/ 262 h 294"/>
                <a:gd name="T42" fmla="*/ 375 w 843"/>
                <a:gd name="T43" fmla="*/ 272 h 294"/>
                <a:gd name="T44" fmla="*/ 125 w 843"/>
                <a:gd name="T45" fmla="*/ 292 h 294"/>
                <a:gd name="T46" fmla="*/ 17 w 843"/>
                <a:gd name="T47" fmla="*/ 294 h 294"/>
                <a:gd name="T48" fmla="*/ 0 w 843"/>
                <a:gd name="T49" fmla="*/ 281 h 294"/>
                <a:gd name="T50" fmla="*/ 5 w 843"/>
                <a:gd name="T51" fmla="*/ 216 h 294"/>
                <a:gd name="T52" fmla="*/ 0 w 843"/>
                <a:gd name="T53" fmla="*/ 103 h 294"/>
                <a:gd name="T54" fmla="*/ 7 w 843"/>
                <a:gd name="T55" fmla="*/ 59 h 294"/>
                <a:gd name="T56" fmla="*/ 36 w 843"/>
                <a:gd name="T57" fmla="*/ 46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43" h="294">
                  <a:moveTo>
                    <a:pt x="36" y="46"/>
                  </a:moveTo>
                  <a:lnTo>
                    <a:pt x="544" y="10"/>
                  </a:lnTo>
                  <a:lnTo>
                    <a:pt x="813" y="0"/>
                  </a:lnTo>
                  <a:lnTo>
                    <a:pt x="813" y="37"/>
                  </a:lnTo>
                  <a:lnTo>
                    <a:pt x="341" y="58"/>
                  </a:lnTo>
                  <a:lnTo>
                    <a:pt x="49" y="85"/>
                  </a:lnTo>
                  <a:lnTo>
                    <a:pt x="44" y="247"/>
                  </a:lnTo>
                  <a:lnTo>
                    <a:pt x="74" y="255"/>
                  </a:lnTo>
                  <a:lnTo>
                    <a:pt x="318" y="254"/>
                  </a:lnTo>
                  <a:lnTo>
                    <a:pt x="603" y="228"/>
                  </a:lnTo>
                  <a:lnTo>
                    <a:pt x="804" y="220"/>
                  </a:lnTo>
                  <a:lnTo>
                    <a:pt x="801" y="157"/>
                  </a:lnTo>
                  <a:lnTo>
                    <a:pt x="787" y="46"/>
                  </a:lnTo>
                  <a:lnTo>
                    <a:pt x="794" y="37"/>
                  </a:lnTo>
                  <a:lnTo>
                    <a:pt x="818" y="44"/>
                  </a:lnTo>
                  <a:lnTo>
                    <a:pt x="833" y="66"/>
                  </a:lnTo>
                  <a:lnTo>
                    <a:pt x="843" y="161"/>
                  </a:lnTo>
                  <a:lnTo>
                    <a:pt x="836" y="240"/>
                  </a:lnTo>
                  <a:lnTo>
                    <a:pt x="824" y="255"/>
                  </a:lnTo>
                  <a:lnTo>
                    <a:pt x="769" y="262"/>
                  </a:lnTo>
                  <a:lnTo>
                    <a:pt x="578" y="262"/>
                  </a:lnTo>
                  <a:lnTo>
                    <a:pt x="375" y="272"/>
                  </a:lnTo>
                  <a:lnTo>
                    <a:pt x="125" y="292"/>
                  </a:lnTo>
                  <a:lnTo>
                    <a:pt x="17" y="294"/>
                  </a:lnTo>
                  <a:lnTo>
                    <a:pt x="0" y="281"/>
                  </a:lnTo>
                  <a:lnTo>
                    <a:pt x="5" y="216"/>
                  </a:lnTo>
                  <a:lnTo>
                    <a:pt x="0" y="103"/>
                  </a:lnTo>
                  <a:lnTo>
                    <a:pt x="7" y="59"/>
                  </a:lnTo>
                  <a:lnTo>
                    <a:pt x="36" y="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16"/>
            <p:cNvSpPr>
              <a:spLocks/>
            </p:cNvSpPr>
            <p:nvPr/>
          </p:nvSpPr>
          <p:spPr bwMode="auto">
            <a:xfrm>
              <a:off x="3996" y="3035"/>
              <a:ext cx="473" cy="122"/>
            </a:xfrm>
            <a:custGeom>
              <a:avLst/>
              <a:gdLst>
                <a:gd name="T0" fmla="*/ 17 w 944"/>
                <a:gd name="T1" fmla="*/ 22 h 245"/>
                <a:gd name="T2" fmla="*/ 106 w 944"/>
                <a:gd name="T3" fmla="*/ 13 h 245"/>
                <a:gd name="T4" fmla="*/ 348 w 944"/>
                <a:gd name="T5" fmla="*/ 0 h 245"/>
                <a:gd name="T6" fmla="*/ 708 w 944"/>
                <a:gd name="T7" fmla="*/ 2 h 245"/>
                <a:gd name="T8" fmla="*/ 931 w 944"/>
                <a:gd name="T9" fmla="*/ 13 h 245"/>
                <a:gd name="T10" fmla="*/ 944 w 944"/>
                <a:gd name="T11" fmla="*/ 94 h 245"/>
                <a:gd name="T12" fmla="*/ 938 w 944"/>
                <a:gd name="T13" fmla="*/ 213 h 245"/>
                <a:gd name="T14" fmla="*/ 492 w 944"/>
                <a:gd name="T15" fmla="*/ 225 h 245"/>
                <a:gd name="T16" fmla="*/ 263 w 944"/>
                <a:gd name="T17" fmla="*/ 236 h 245"/>
                <a:gd name="T18" fmla="*/ 25 w 944"/>
                <a:gd name="T19" fmla="*/ 245 h 245"/>
                <a:gd name="T20" fmla="*/ 0 w 944"/>
                <a:gd name="T21" fmla="*/ 225 h 245"/>
                <a:gd name="T22" fmla="*/ 17 w 944"/>
                <a:gd name="T23" fmla="*/ 22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44" h="245">
                  <a:moveTo>
                    <a:pt x="17" y="22"/>
                  </a:moveTo>
                  <a:lnTo>
                    <a:pt x="106" y="13"/>
                  </a:lnTo>
                  <a:lnTo>
                    <a:pt x="348" y="0"/>
                  </a:lnTo>
                  <a:lnTo>
                    <a:pt x="708" y="2"/>
                  </a:lnTo>
                  <a:lnTo>
                    <a:pt x="931" y="13"/>
                  </a:lnTo>
                  <a:lnTo>
                    <a:pt x="944" y="94"/>
                  </a:lnTo>
                  <a:lnTo>
                    <a:pt x="938" y="213"/>
                  </a:lnTo>
                  <a:lnTo>
                    <a:pt x="492" y="225"/>
                  </a:lnTo>
                  <a:lnTo>
                    <a:pt x="263" y="236"/>
                  </a:lnTo>
                  <a:lnTo>
                    <a:pt x="25" y="245"/>
                  </a:lnTo>
                  <a:lnTo>
                    <a:pt x="0" y="225"/>
                  </a:lnTo>
                  <a:lnTo>
                    <a:pt x="17" y="22"/>
                  </a:lnTo>
                  <a:close/>
                </a:path>
              </a:pathLst>
            </a:custGeom>
            <a:solidFill>
              <a:srgbClr val="A7E5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17"/>
            <p:cNvSpPr>
              <a:spLocks/>
            </p:cNvSpPr>
            <p:nvPr/>
          </p:nvSpPr>
          <p:spPr bwMode="auto">
            <a:xfrm>
              <a:off x="3986" y="3028"/>
              <a:ext cx="489" cy="135"/>
            </a:xfrm>
            <a:custGeom>
              <a:avLst/>
              <a:gdLst>
                <a:gd name="T0" fmla="*/ 39 w 978"/>
                <a:gd name="T1" fmla="*/ 16 h 269"/>
                <a:gd name="T2" fmla="*/ 304 w 978"/>
                <a:gd name="T3" fmla="*/ 7 h 269"/>
                <a:gd name="T4" fmla="*/ 591 w 978"/>
                <a:gd name="T5" fmla="*/ 2 h 269"/>
                <a:gd name="T6" fmla="*/ 959 w 978"/>
                <a:gd name="T7" fmla="*/ 0 h 269"/>
                <a:gd name="T8" fmla="*/ 978 w 978"/>
                <a:gd name="T9" fmla="*/ 14 h 269"/>
                <a:gd name="T10" fmla="*/ 964 w 978"/>
                <a:gd name="T11" fmla="*/ 53 h 269"/>
                <a:gd name="T12" fmla="*/ 829 w 978"/>
                <a:gd name="T13" fmla="*/ 39 h 269"/>
                <a:gd name="T14" fmla="*/ 647 w 978"/>
                <a:gd name="T15" fmla="*/ 27 h 269"/>
                <a:gd name="T16" fmla="*/ 410 w 978"/>
                <a:gd name="T17" fmla="*/ 29 h 269"/>
                <a:gd name="T18" fmla="*/ 94 w 978"/>
                <a:gd name="T19" fmla="*/ 46 h 269"/>
                <a:gd name="T20" fmla="*/ 50 w 978"/>
                <a:gd name="T21" fmla="*/ 61 h 269"/>
                <a:gd name="T22" fmla="*/ 50 w 978"/>
                <a:gd name="T23" fmla="*/ 137 h 269"/>
                <a:gd name="T24" fmla="*/ 55 w 978"/>
                <a:gd name="T25" fmla="*/ 223 h 269"/>
                <a:gd name="T26" fmla="*/ 69 w 978"/>
                <a:gd name="T27" fmla="*/ 232 h 269"/>
                <a:gd name="T28" fmla="*/ 191 w 978"/>
                <a:gd name="T29" fmla="*/ 242 h 269"/>
                <a:gd name="T30" fmla="*/ 437 w 978"/>
                <a:gd name="T31" fmla="*/ 218 h 269"/>
                <a:gd name="T32" fmla="*/ 800 w 978"/>
                <a:gd name="T33" fmla="*/ 212 h 269"/>
                <a:gd name="T34" fmla="*/ 934 w 978"/>
                <a:gd name="T35" fmla="*/ 200 h 269"/>
                <a:gd name="T36" fmla="*/ 951 w 978"/>
                <a:gd name="T37" fmla="*/ 190 h 269"/>
                <a:gd name="T38" fmla="*/ 951 w 978"/>
                <a:gd name="T39" fmla="*/ 107 h 269"/>
                <a:gd name="T40" fmla="*/ 944 w 978"/>
                <a:gd name="T41" fmla="*/ 53 h 269"/>
                <a:gd name="T42" fmla="*/ 963 w 978"/>
                <a:gd name="T43" fmla="*/ 48 h 269"/>
                <a:gd name="T44" fmla="*/ 978 w 978"/>
                <a:gd name="T45" fmla="*/ 75 h 269"/>
                <a:gd name="T46" fmla="*/ 976 w 978"/>
                <a:gd name="T47" fmla="*/ 203 h 269"/>
                <a:gd name="T48" fmla="*/ 964 w 978"/>
                <a:gd name="T49" fmla="*/ 239 h 269"/>
                <a:gd name="T50" fmla="*/ 824 w 978"/>
                <a:gd name="T51" fmla="*/ 245 h 269"/>
                <a:gd name="T52" fmla="*/ 559 w 978"/>
                <a:gd name="T53" fmla="*/ 252 h 269"/>
                <a:gd name="T54" fmla="*/ 361 w 978"/>
                <a:gd name="T55" fmla="*/ 255 h 269"/>
                <a:gd name="T56" fmla="*/ 118 w 978"/>
                <a:gd name="T57" fmla="*/ 269 h 269"/>
                <a:gd name="T58" fmla="*/ 13 w 978"/>
                <a:gd name="T59" fmla="*/ 269 h 269"/>
                <a:gd name="T60" fmla="*/ 0 w 978"/>
                <a:gd name="T61" fmla="*/ 239 h 269"/>
                <a:gd name="T62" fmla="*/ 6 w 978"/>
                <a:gd name="T63" fmla="*/ 166 h 269"/>
                <a:gd name="T64" fmla="*/ 10 w 978"/>
                <a:gd name="T65" fmla="*/ 80 h 269"/>
                <a:gd name="T66" fmla="*/ 10 w 978"/>
                <a:gd name="T67" fmla="*/ 29 h 269"/>
                <a:gd name="T68" fmla="*/ 39 w 978"/>
                <a:gd name="T69" fmla="*/ 16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78" h="269">
                  <a:moveTo>
                    <a:pt x="39" y="16"/>
                  </a:moveTo>
                  <a:lnTo>
                    <a:pt x="304" y="7"/>
                  </a:lnTo>
                  <a:lnTo>
                    <a:pt x="591" y="2"/>
                  </a:lnTo>
                  <a:lnTo>
                    <a:pt x="959" y="0"/>
                  </a:lnTo>
                  <a:lnTo>
                    <a:pt x="978" y="14"/>
                  </a:lnTo>
                  <a:lnTo>
                    <a:pt x="964" y="53"/>
                  </a:lnTo>
                  <a:lnTo>
                    <a:pt x="829" y="39"/>
                  </a:lnTo>
                  <a:lnTo>
                    <a:pt x="647" y="27"/>
                  </a:lnTo>
                  <a:lnTo>
                    <a:pt x="410" y="29"/>
                  </a:lnTo>
                  <a:lnTo>
                    <a:pt x="94" y="46"/>
                  </a:lnTo>
                  <a:lnTo>
                    <a:pt x="50" y="61"/>
                  </a:lnTo>
                  <a:lnTo>
                    <a:pt x="50" y="137"/>
                  </a:lnTo>
                  <a:lnTo>
                    <a:pt x="55" y="223"/>
                  </a:lnTo>
                  <a:lnTo>
                    <a:pt x="69" y="232"/>
                  </a:lnTo>
                  <a:lnTo>
                    <a:pt x="191" y="242"/>
                  </a:lnTo>
                  <a:lnTo>
                    <a:pt x="437" y="218"/>
                  </a:lnTo>
                  <a:lnTo>
                    <a:pt x="800" y="212"/>
                  </a:lnTo>
                  <a:lnTo>
                    <a:pt x="934" y="200"/>
                  </a:lnTo>
                  <a:lnTo>
                    <a:pt x="951" y="190"/>
                  </a:lnTo>
                  <a:lnTo>
                    <a:pt x="951" y="107"/>
                  </a:lnTo>
                  <a:lnTo>
                    <a:pt x="944" y="53"/>
                  </a:lnTo>
                  <a:lnTo>
                    <a:pt x="963" y="48"/>
                  </a:lnTo>
                  <a:lnTo>
                    <a:pt x="978" y="75"/>
                  </a:lnTo>
                  <a:lnTo>
                    <a:pt x="976" y="203"/>
                  </a:lnTo>
                  <a:lnTo>
                    <a:pt x="964" y="239"/>
                  </a:lnTo>
                  <a:lnTo>
                    <a:pt x="824" y="245"/>
                  </a:lnTo>
                  <a:lnTo>
                    <a:pt x="559" y="252"/>
                  </a:lnTo>
                  <a:lnTo>
                    <a:pt x="361" y="255"/>
                  </a:lnTo>
                  <a:lnTo>
                    <a:pt x="118" y="269"/>
                  </a:lnTo>
                  <a:lnTo>
                    <a:pt x="13" y="269"/>
                  </a:lnTo>
                  <a:lnTo>
                    <a:pt x="0" y="239"/>
                  </a:lnTo>
                  <a:lnTo>
                    <a:pt x="6" y="166"/>
                  </a:lnTo>
                  <a:lnTo>
                    <a:pt x="10" y="80"/>
                  </a:lnTo>
                  <a:lnTo>
                    <a:pt x="10" y="29"/>
                  </a:lnTo>
                  <a:lnTo>
                    <a:pt x="39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auto">
            <a:xfrm>
              <a:off x="4152" y="3189"/>
              <a:ext cx="1195" cy="180"/>
            </a:xfrm>
            <a:custGeom>
              <a:avLst/>
              <a:gdLst>
                <a:gd name="T0" fmla="*/ 3 w 2390"/>
                <a:gd name="T1" fmla="*/ 78 h 362"/>
                <a:gd name="T2" fmla="*/ 121 w 2390"/>
                <a:gd name="T3" fmla="*/ 70 h 362"/>
                <a:gd name="T4" fmla="*/ 523 w 2390"/>
                <a:gd name="T5" fmla="*/ 65 h 362"/>
                <a:gd name="T6" fmla="*/ 893 w 2390"/>
                <a:gd name="T7" fmla="*/ 53 h 362"/>
                <a:gd name="T8" fmla="*/ 1196 w 2390"/>
                <a:gd name="T9" fmla="*/ 48 h 362"/>
                <a:gd name="T10" fmla="*/ 1417 w 2390"/>
                <a:gd name="T11" fmla="*/ 31 h 362"/>
                <a:gd name="T12" fmla="*/ 1753 w 2390"/>
                <a:gd name="T13" fmla="*/ 17 h 362"/>
                <a:gd name="T14" fmla="*/ 2005 w 2390"/>
                <a:gd name="T15" fmla="*/ 5 h 362"/>
                <a:gd name="T16" fmla="*/ 2370 w 2390"/>
                <a:gd name="T17" fmla="*/ 0 h 362"/>
                <a:gd name="T18" fmla="*/ 2390 w 2390"/>
                <a:gd name="T19" fmla="*/ 151 h 362"/>
                <a:gd name="T20" fmla="*/ 2378 w 2390"/>
                <a:gd name="T21" fmla="*/ 306 h 362"/>
                <a:gd name="T22" fmla="*/ 2113 w 2390"/>
                <a:gd name="T23" fmla="*/ 306 h 362"/>
                <a:gd name="T24" fmla="*/ 1949 w 2390"/>
                <a:gd name="T25" fmla="*/ 310 h 362"/>
                <a:gd name="T26" fmla="*/ 1674 w 2390"/>
                <a:gd name="T27" fmla="*/ 328 h 362"/>
                <a:gd name="T28" fmla="*/ 1397 w 2390"/>
                <a:gd name="T29" fmla="*/ 332 h 362"/>
                <a:gd name="T30" fmla="*/ 1061 w 2390"/>
                <a:gd name="T31" fmla="*/ 328 h 362"/>
                <a:gd name="T32" fmla="*/ 806 w 2390"/>
                <a:gd name="T33" fmla="*/ 345 h 362"/>
                <a:gd name="T34" fmla="*/ 571 w 2390"/>
                <a:gd name="T35" fmla="*/ 345 h 362"/>
                <a:gd name="T36" fmla="*/ 302 w 2390"/>
                <a:gd name="T37" fmla="*/ 354 h 362"/>
                <a:gd name="T38" fmla="*/ 0 w 2390"/>
                <a:gd name="T39" fmla="*/ 362 h 362"/>
                <a:gd name="T40" fmla="*/ 3 w 2390"/>
                <a:gd name="T41" fmla="*/ 78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90" h="362">
                  <a:moveTo>
                    <a:pt x="3" y="78"/>
                  </a:moveTo>
                  <a:lnTo>
                    <a:pt x="121" y="70"/>
                  </a:lnTo>
                  <a:lnTo>
                    <a:pt x="523" y="65"/>
                  </a:lnTo>
                  <a:lnTo>
                    <a:pt x="893" y="53"/>
                  </a:lnTo>
                  <a:lnTo>
                    <a:pt x="1196" y="48"/>
                  </a:lnTo>
                  <a:lnTo>
                    <a:pt x="1417" y="31"/>
                  </a:lnTo>
                  <a:lnTo>
                    <a:pt x="1753" y="17"/>
                  </a:lnTo>
                  <a:lnTo>
                    <a:pt x="2005" y="5"/>
                  </a:lnTo>
                  <a:lnTo>
                    <a:pt x="2370" y="0"/>
                  </a:lnTo>
                  <a:lnTo>
                    <a:pt x="2390" y="151"/>
                  </a:lnTo>
                  <a:lnTo>
                    <a:pt x="2378" y="306"/>
                  </a:lnTo>
                  <a:lnTo>
                    <a:pt x="2113" y="306"/>
                  </a:lnTo>
                  <a:lnTo>
                    <a:pt x="1949" y="310"/>
                  </a:lnTo>
                  <a:lnTo>
                    <a:pt x="1674" y="328"/>
                  </a:lnTo>
                  <a:lnTo>
                    <a:pt x="1397" y="332"/>
                  </a:lnTo>
                  <a:lnTo>
                    <a:pt x="1061" y="328"/>
                  </a:lnTo>
                  <a:lnTo>
                    <a:pt x="806" y="345"/>
                  </a:lnTo>
                  <a:lnTo>
                    <a:pt x="571" y="345"/>
                  </a:lnTo>
                  <a:lnTo>
                    <a:pt x="302" y="354"/>
                  </a:lnTo>
                  <a:lnTo>
                    <a:pt x="0" y="362"/>
                  </a:lnTo>
                  <a:lnTo>
                    <a:pt x="3" y="78"/>
                  </a:lnTo>
                  <a:close/>
                </a:path>
              </a:pathLst>
            </a:custGeom>
            <a:solidFill>
              <a:srgbClr val="A7E5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grpSp>
          <p:nvGrpSpPr>
            <p:cNvPr id="13" name="Group 22"/>
            <p:cNvGrpSpPr>
              <a:grpSpLocks/>
            </p:cNvGrpSpPr>
            <p:nvPr/>
          </p:nvGrpSpPr>
          <p:grpSpPr bwMode="auto">
            <a:xfrm>
              <a:off x="4142" y="3179"/>
              <a:ext cx="1213" cy="198"/>
              <a:chOff x="4142" y="3179"/>
              <a:chExt cx="1213" cy="198"/>
            </a:xfrm>
          </p:grpSpPr>
          <p:sp>
            <p:nvSpPr>
              <p:cNvPr id="42" name="Freeform 19"/>
              <p:cNvSpPr>
                <a:spLocks/>
              </p:cNvSpPr>
              <p:nvPr/>
            </p:nvSpPr>
            <p:spPr bwMode="auto">
              <a:xfrm>
                <a:off x="4142" y="3212"/>
                <a:ext cx="1091" cy="165"/>
              </a:xfrm>
              <a:custGeom>
                <a:avLst/>
                <a:gdLst>
                  <a:gd name="T0" fmla="*/ 0 w 2182"/>
                  <a:gd name="T1" fmla="*/ 324 h 329"/>
                  <a:gd name="T2" fmla="*/ 1 w 2182"/>
                  <a:gd name="T3" fmla="*/ 45 h 329"/>
                  <a:gd name="T4" fmla="*/ 1 w 2182"/>
                  <a:gd name="T5" fmla="*/ 20 h 329"/>
                  <a:gd name="T6" fmla="*/ 27 w 2182"/>
                  <a:gd name="T7" fmla="*/ 0 h 329"/>
                  <a:gd name="T8" fmla="*/ 40 w 2182"/>
                  <a:gd name="T9" fmla="*/ 40 h 329"/>
                  <a:gd name="T10" fmla="*/ 40 w 2182"/>
                  <a:gd name="T11" fmla="*/ 189 h 329"/>
                  <a:gd name="T12" fmla="*/ 40 w 2182"/>
                  <a:gd name="T13" fmla="*/ 292 h 329"/>
                  <a:gd name="T14" fmla="*/ 195 w 2182"/>
                  <a:gd name="T15" fmla="*/ 285 h 329"/>
                  <a:gd name="T16" fmla="*/ 511 w 2182"/>
                  <a:gd name="T17" fmla="*/ 284 h 329"/>
                  <a:gd name="T18" fmla="*/ 819 w 2182"/>
                  <a:gd name="T19" fmla="*/ 273 h 329"/>
                  <a:gd name="T20" fmla="*/ 1239 w 2182"/>
                  <a:gd name="T21" fmla="*/ 260 h 329"/>
                  <a:gd name="T22" fmla="*/ 1648 w 2182"/>
                  <a:gd name="T23" fmla="*/ 251 h 329"/>
                  <a:gd name="T24" fmla="*/ 2015 w 2182"/>
                  <a:gd name="T25" fmla="*/ 240 h 329"/>
                  <a:gd name="T26" fmla="*/ 2182 w 2182"/>
                  <a:gd name="T27" fmla="*/ 265 h 329"/>
                  <a:gd name="T28" fmla="*/ 1621 w 2182"/>
                  <a:gd name="T29" fmla="*/ 290 h 329"/>
                  <a:gd name="T30" fmla="*/ 1212 w 2182"/>
                  <a:gd name="T31" fmla="*/ 292 h 329"/>
                  <a:gd name="T32" fmla="*/ 839 w 2182"/>
                  <a:gd name="T33" fmla="*/ 306 h 329"/>
                  <a:gd name="T34" fmla="*/ 510 w 2182"/>
                  <a:gd name="T35" fmla="*/ 319 h 329"/>
                  <a:gd name="T36" fmla="*/ 204 w 2182"/>
                  <a:gd name="T37" fmla="*/ 319 h 329"/>
                  <a:gd name="T38" fmla="*/ 33 w 2182"/>
                  <a:gd name="T39" fmla="*/ 329 h 329"/>
                  <a:gd name="T40" fmla="*/ 0 w 2182"/>
                  <a:gd name="T41" fmla="*/ 324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182" h="329">
                    <a:moveTo>
                      <a:pt x="0" y="324"/>
                    </a:moveTo>
                    <a:lnTo>
                      <a:pt x="1" y="45"/>
                    </a:lnTo>
                    <a:lnTo>
                      <a:pt x="1" y="20"/>
                    </a:lnTo>
                    <a:lnTo>
                      <a:pt x="27" y="0"/>
                    </a:lnTo>
                    <a:lnTo>
                      <a:pt x="40" y="40"/>
                    </a:lnTo>
                    <a:lnTo>
                      <a:pt x="40" y="189"/>
                    </a:lnTo>
                    <a:lnTo>
                      <a:pt x="40" y="292"/>
                    </a:lnTo>
                    <a:lnTo>
                      <a:pt x="195" y="285"/>
                    </a:lnTo>
                    <a:lnTo>
                      <a:pt x="511" y="284"/>
                    </a:lnTo>
                    <a:lnTo>
                      <a:pt x="819" y="273"/>
                    </a:lnTo>
                    <a:lnTo>
                      <a:pt x="1239" y="260"/>
                    </a:lnTo>
                    <a:lnTo>
                      <a:pt x="1648" y="251"/>
                    </a:lnTo>
                    <a:lnTo>
                      <a:pt x="2015" y="240"/>
                    </a:lnTo>
                    <a:lnTo>
                      <a:pt x="2182" y="265"/>
                    </a:lnTo>
                    <a:lnTo>
                      <a:pt x="1621" y="290"/>
                    </a:lnTo>
                    <a:lnTo>
                      <a:pt x="1212" y="292"/>
                    </a:lnTo>
                    <a:lnTo>
                      <a:pt x="839" y="306"/>
                    </a:lnTo>
                    <a:lnTo>
                      <a:pt x="510" y="319"/>
                    </a:lnTo>
                    <a:lnTo>
                      <a:pt x="204" y="319"/>
                    </a:lnTo>
                    <a:lnTo>
                      <a:pt x="33" y="329"/>
                    </a:lnTo>
                    <a:lnTo>
                      <a:pt x="0" y="3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" name="Freeform 20"/>
              <p:cNvSpPr>
                <a:spLocks/>
              </p:cNvSpPr>
              <p:nvPr/>
            </p:nvSpPr>
            <p:spPr bwMode="auto">
              <a:xfrm>
                <a:off x="4146" y="3184"/>
                <a:ext cx="1068" cy="61"/>
              </a:xfrm>
              <a:custGeom>
                <a:avLst/>
                <a:gdLst>
                  <a:gd name="T0" fmla="*/ 0 w 2135"/>
                  <a:gd name="T1" fmla="*/ 79 h 122"/>
                  <a:gd name="T2" fmla="*/ 37 w 2135"/>
                  <a:gd name="T3" fmla="*/ 62 h 122"/>
                  <a:gd name="T4" fmla="*/ 434 w 2135"/>
                  <a:gd name="T5" fmla="*/ 62 h 122"/>
                  <a:gd name="T6" fmla="*/ 791 w 2135"/>
                  <a:gd name="T7" fmla="*/ 56 h 122"/>
                  <a:gd name="T8" fmla="*/ 1210 w 2135"/>
                  <a:gd name="T9" fmla="*/ 42 h 122"/>
                  <a:gd name="T10" fmla="*/ 1525 w 2135"/>
                  <a:gd name="T11" fmla="*/ 20 h 122"/>
                  <a:gd name="T12" fmla="*/ 1777 w 2135"/>
                  <a:gd name="T13" fmla="*/ 7 h 122"/>
                  <a:gd name="T14" fmla="*/ 2042 w 2135"/>
                  <a:gd name="T15" fmla="*/ 0 h 122"/>
                  <a:gd name="T16" fmla="*/ 2135 w 2135"/>
                  <a:gd name="T17" fmla="*/ 17 h 122"/>
                  <a:gd name="T18" fmla="*/ 2012 w 2135"/>
                  <a:gd name="T19" fmla="*/ 37 h 122"/>
                  <a:gd name="T20" fmla="*/ 1772 w 2135"/>
                  <a:gd name="T21" fmla="*/ 42 h 122"/>
                  <a:gd name="T22" fmla="*/ 1483 w 2135"/>
                  <a:gd name="T23" fmla="*/ 56 h 122"/>
                  <a:gd name="T24" fmla="*/ 1174 w 2135"/>
                  <a:gd name="T25" fmla="*/ 79 h 122"/>
                  <a:gd name="T26" fmla="*/ 843 w 2135"/>
                  <a:gd name="T27" fmla="*/ 86 h 122"/>
                  <a:gd name="T28" fmla="*/ 478 w 2135"/>
                  <a:gd name="T29" fmla="*/ 91 h 122"/>
                  <a:gd name="T30" fmla="*/ 201 w 2135"/>
                  <a:gd name="T31" fmla="*/ 98 h 122"/>
                  <a:gd name="T32" fmla="*/ 35 w 2135"/>
                  <a:gd name="T33" fmla="*/ 108 h 122"/>
                  <a:gd name="T34" fmla="*/ 3 w 2135"/>
                  <a:gd name="T35" fmla="*/ 122 h 122"/>
                  <a:gd name="T36" fmla="*/ 0 w 2135"/>
                  <a:gd name="T37" fmla="*/ 79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135" h="122">
                    <a:moveTo>
                      <a:pt x="0" y="79"/>
                    </a:moveTo>
                    <a:lnTo>
                      <a:pt x="37" y="62"/>
                    </a:lnTo>
                    <a:lnTo>
                      <a:pt x="434" y="62"/>
                    </a:lnTo>
                    <a:lnTo>
                      <a:pt x="791" y="56"/>
                    </a:lnTo>
                    <a:lnTo>
                      <a:pt x="1210" y="42"/>
                    </a:lnTo>
                    <a:lnTo>
                      <a:pt x="1525" y="20"/>
                    </a:lnTo>
                    <a:lnTo>
                      <a:pt x="1777" y="7"/>
                    </a:lnTo>
                    <a:lnTo>
                      <a:pt x="2042" y="0"/>
                    </a:lnTo>
                    <a:lnTo>
                      <a:pt x="2135" y="17"/>
                    </a:lnTo>
                    <a:lnTo>
                      <a:pt x="2012" y="37"/>
                    </a:lnTo>
                    <a:lnTo>
                      <a:pt x="1772" y="42"/>
                    </a:lnTo>
                    <a:lnTo>
                      <a:pt x="1483" y="56"/>
                    </a:lnTo>
                    <a:lnTo>
                      <a:pt x="1174" y="79"/>
                    </a:lnTo>
                    <a:lnTo>
                      <a:pt x="843" y="86"/>
                    </a:lnTo>
                    <a:lnTo>
                      <a:pt x="478" y="91"/>
                    </a:lnTo>
                    <a:lnTo>
                      <a:pt x="201" y="98"/>
                    </a:lnTo>
                    <a:lnTo>
                      <a:pt x="35" y="108"/>
                    </a:lnTo>
                    <a:lnTo>
                      <a:pt x="3" y="122"/>
                    </a:lnTo>
                    <a:lnTo>
                      <a:pt x="0" y="7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" name="Freeform 21"/>
              <p:cNvSpPr>
                <a:spLocks/>
              </p:cNvSpPr>
              <p:nvPr/>
            </p:nvSpPr>
            <p:spPr bwMode="auto">
              <a:xfrm>
                <a:off x="5086" y="3179"/>
                <a:ext cx="269" cy="177"/>
              </a:xfrm>
              <a:custGeom>
                <a:avLst/>
                <a:gdLst>
                  <a:gd name="T0" fmla="*/ 64 w 537"/>
                  <a:gd name="T1" fmla="*/ 31 h 355"/>
                  <a:gd name="T2" fmla="*/ 120 w 537"/>
                  <a:gd name="T3" fmla="*/ 10 h 355"/>
                  <a:gd name="T4" fmla="*/ 338 w 537"/>
                  <a:gd name="T5" fmla="*/ 7 h 355"/>
                  <a:gd name="T6" fmla="*/ 507 w 537"/>
                  <a:gd name="T7" fmla="*/ 0 h 355"/>
                  <a:gd name="T8" fmla="*/ 527 w 537"/>
                  <a:gd name="T9" fmla="*/ 20 h 355"/>
                  <a:gd name="T10" fmla="*/ 532 w 537"/>
                  <a:gd name="T11" fmla="*/ 162 h 355"/>
                  <a:gd name="T12" fmla="*/ 537 w 537"/>
                  <a:gd name="T13" fmla="*/ 341 h 355"/>
                  <a:gd name="T14" fmla="*/ 512 w 537"/>
                  <a:gd name="T15" fmla="*/ 355 h 355"/>
                  <a:gd name="T16" fmla="*/ 379 w 537"/>
                  <a:gd name="T17" fmla="*/ 348 h 355"/>
                  <a:gd name="T18" fmla="*/ 161 w 537"/>
                  <a:gd name="T19" fmla="*/ 340 h 355"/>
                  <a:gd name="T20" fmla="*/ 0 w 537"/>
                  <a:gd name="T21" fmla="*/ 330 h 355"/>
                  <a:gd name="T22" fmla="*/ 95 w 537"/>
                  <a:gd name="T23" fmla="*/ 309 h 355"/>
                  <a:gd name="T24" fmla="*/ 225 w 537"/>
                  <a:gd name="T25" fmla="*/ 306 h 355"/>
                  <a:gd name="T26" fmla="*/ 436 w 537"/>
                  <a:gd name="T27" fmla="*/ 303 h 355"/>
                  <a:gd name="T28" fmla="*/ 495 w 537"/>
                  <a:gd name="T29" fmla="*/ 306 h 355"/>
                  <a:gd name="T30" fmla="*/ 492 w 537"/>
                  <a:gd name="T31" fmla="*/ 279 h 355"/>
                  <a:gd name="T32" fmla="*/ 500 w 537"/>
                  <a:gd name="T33" fmla="*/ 147 h 355"/>
                  <a:gd name="T34" fmla="*/ 482 w 537"/>
                  <a:gd name="T35" fmla="*/ 44 h 355"/>
                  <a:gd name="T36" fmla="*/ 434 w 537"/>
                  <a:gd name="T37" fmla="*/ 32 h 355"/>
                  <a:gd name="T38" fmla="*/ 96 w 537"/>
                  <a:gd name="T39" fmla="*/ 46 h 355"/>
                  <a:gd name="T40" fmla="*/ 64 w 537"/>
                  <a:gd name="T41" fmla="*/ 31 h 3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37" h="355">
                    <a:moveTo>
                      <a:pt x="64" y="31"/>
                    </a:moveTo>
                    <a:lnTo>
                      <a:pt x="120" y="10"/>
                    </a:lnTo>
                    <a:lnTo>
                      <a:pt x="338" y="7"/>
                    </a:lnTo>
                    <a:lnTo>
                      <a:pt x="507" y="0"/>
                    </a:lnTo>
                    <a:lnTo>
                      <a:pt x="527" y="20"/>
                    </a:lnTo>
                    <a:lnTo>
                      <a:pt x="532" y="162"/>
                    </a:lnTo>
                    <a:lnTo>
                      <a:pt x="537" y="341"/>
                    </a:lnTo>
                    <a:lnTo>
                      <a:pt x="512" y="355"/>
                    </a:lnTo>
                    <a:lnTo>
                      <a:pt x="379" y="348"/>
                    </a:lnTo>
                    <a:lnTo>
                      <a:pt x="161" y="340"/>
                    </a:lnTo>
                    <a:lnTo>
                      <a:pt x="0" y="330"/>
                    </a:lnTo>
                    <a:lnTo>
                      <a:pt x="95" y="309"/>
                    </a:lnTo>
                    <a:lnTo>
                      <a:pt x="225" y="306"/>
                    </a:lnTo>
                    <a:lnTo>
                      <a:pt x="436" y="303"/>
                    </a:lnTo>
                    <a:lnTo>
                      <a:pt x="495" y="306"/>
                    </a:lnTo>
                    <a:lnTo>
                      <a:pt x="492" y="279"/>
                    </a:lnTo>
                    <a:lnTo>
                      <a:pt x="500" y="147"/>
                    </a:lnTo>
                    <a:lnTo>
                      <a:pt x="482" y="44"/>
                    </a:lnTo>
                    <a:lnTo>
                      <a:pt x="434" y="32"/>
                    </a:lnTo>
                    <a:lnTo>
                      <a:pt x="96" y="46"/>
                    </a:lnTo>
                    <a:lnTo>
                      <a:pt x="64" y="3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14" name="Freeform 23"/>
            <p:cNvSpPr>
              <a:spLocks/>
            </p:cNvSpPr>
            <p:nvPr/>
          </p:nvSpPr>
          <p:spPr bwMode="auto">
            <a:xfrm>
              <a:off x="3927" y="3459"/>
              <a:ext cx="1051" cy="417"/>
            </a:xfrm>
            <a:custGeom>
              <a:avLst/>
              <a:gdLst>
                <a:gd name="T0" fmla="*/ 12 w 2102"/>
                <a:gd name="T1" fmla="*/ 152 h 835"/>
                <a:gd name="T2" fmla="*/ 0 w 2102"/>
                <a:gd name="T3" fmla="*/ 17 h 835"/>
                <a:gd name="T4" fmla="*/ 266 w 2102"/>
                <a:gd name="T5" fmla="*/ 19 h 835"/>
                <a:gd name="T6" fmla="*/ 615 w 2102"/>
                <a:gd name="T7" fmla="*/ 14 h 835"/>
                <a:gd name="T8" fmla="*/ 919 w 2102"/>
                <a:gd name="T9" fmla="*/ 5 h 835"/>
                <a:gd name="T10" fmla="*/ 1296 w 2102"/>
                <a:gd name="T11" fmla="*/ 0 h 835"/>
                <a:gd name="T12" fmla="*/ 1599 w 2102"/>
                <a:gd name="T13" fmla="*/ 5 h 835"/>
                <a:gd name="T14" fmla="*/ 1867 w 2102"/>
                <a:gd name="T15" fmla="*/ 5 h 835"/>
                <a:gd name="T16" fmla="*/ 1918 w 2102"/>
                <a:gd name="T17" fmla="*/ 25 h 835"/>
                <a:gd name="T18" fmla="*/ 1948 w 2102"/>
                <a:gd name="T19" fmla="*/ 93 h 835"/>
                <a:gd name="T20" fmla="*/ 1970 w 2102"/>
                <a:gd name="T21" fmla="*/ 144 h 835"/>
                <a:gd name="T22" fmla="*/ 2031 w 2102"/>
                <a:gd name="T23" fmla="*/ 171 h 835"/>
                <a:gd name="T24" fmla="*/ 2026 w 2102"/>
                <a:gd name="T25" fmla="*/ 242 h 835"/>
                <a:gd name="T26" fmla="*/ 2012 w 2102"/>
                <a:gd name="T27" fmla="*/ 303 h 835"/>
                <a:gd name="T28" fmla="*/ 2007 w 2102"/>
                <a:gd name="T29" fmla="*/ 404 h 835"/>
                <a:gd name="T30" fmla="*/ 2006 w 2102"/>
                <a:gd name="T31" fmla="*/ 455 h 835"/>
                <a:gd name="T32" fmla="*/ 1996 w 2102"/>
                <a:gd name="T33" fmla="*/ 507 h 835"/>
                <a:gd name="T34" fmla="*/ 2012 w 2102"/>
                <a:gd name="T35" fmla="*/ 571 h 835"/>
                <a:gd name="T36" fmla="*/ 2070 w 2102"/>
                <a:gd name="T37" fmla="*/ 647 h 835"/>
                <a:gd name="T38" fmla="*/ 2102 w 2102"/>
                <a:gd name="T39" fmla="*/ 710 h 835"/>
                <a:gd name="T40" fmla="*/ 2093 w 2102"/>
                <a:gd name="T41" fmla="*/ 835 h 835"/>
                <a:gd name="T42" fmla="*/ 1962 w 2102"/>
                <a:gd name="T43" fmla="*/ 786 h 835"/>
                <a:gd name="T44" fmla="*/ 1943 w 2102"/>
                <a:gd name="T45" fmla="*/ 765 h 835"/>
                <a:gd name="T46" fmla="*/ 1930 w 2102"/>
                <a:gd name="T47" fmla="*/ 733 h 835"/>
                <a:gd name="T48" fmla="*/ 1938 w 2102"/>
                <a:gd name="T49" fmla="*/ 640 h 835"/>
                <a:gd name="T50" fmla="*/ 1926 w 2102"/>
                <a:gd name="T51" fmla="*/ 593 h 835"/>
                <a:gd name="T52" fmla="*/ 1882 w 2102"/>
                <a:gd name="T53" fmla="*/ 512 h 835"/>
                <a:gd name="T54" fmla="*/ 1862 w 2102"/>
                <a:gd name="T55" fmla="*/ 438 h 835"/>
                <a:gd name="T56" fmla="*/ 1860 w 2102"/>
                <a:gd name="T57" fmla="*/ 387 h 835"/>
                <a:gd name="T58" fmla="*/ 1867 w 2102"/>
                <a:gd name="T59" fmla="*/ 353 h 835"/>
                <a:gd name="T60" fmla="*/ 1887 w 2102"/>
                <a:gd name="T61" fmla="*/ 279 h 835"/>
                <a:gd name="T62" fmla="*/ 1898 w 2102"/>
                <a:gd name="T63" fmla="*/ 216 h 835"/>
                <a:gd name="T64" fmla="*/ 1882 w 2102"/>
                <a:gd name="T65" fmla="*/ 171 h 835"/>
                <a:gd name="T66" fmla="*/ 1854 w 2102"/>
                <a:gd name="T67" fmla="*/ 132 h 835"/>
                <a:gd name="T68" fmla="*/ 1602 w 2102"/>
                <a:gd name="T69" fmla="*/ 140 h 835"/>
                <a:gd name="T70" fmla="*/ 1379 w 2102"/>
                <a:gd name="T71" fmla="*/ 145 h 835"/>
                <a:gd name="T72" fmla="*/ 1114 w 2102"/>
                <a:gd name="T73" fmla="*/ 144 h 835"/>
                <a:gd name="T74" fmla="*/ 899 w 2102"/>
                <a:gd name="T75" fmla="*/ 134 h 835"/>
                <a:gd name="T76" fmla="*/ 772 w 2102"/>
                <a:gd name="T77" fmla="*/ 140 h 835"/>
                <a:gd name="T78" fmla="*/ 609 w 2102"/>
                <a:gd name="T79" fmla="*/ 159 h 835"/>
                <a:gd name="T80" fmla="*/ 252 w 2102"/>
                <a:gd name="T81" fmla="*/ 152 h 835"/>
                <a:gd name="T82" fmla="*/ 33 w 2102"/>
                <a:gd name="T83" fmla="*/ 150 h 835"/>
                <a:gd name="T84" fmla="*/ 12 w 2102"/>
                <a:gd name="T85" fmla="*/ 152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102" h="835">
                  <a:moveTo>
                    <a:pt x="12" y="152"/>
                  </a:moveTo>
                  <a:lnTo>
                    <a:pt x="0" y="17"/>
                  </a:lnTo>
                  <a:lnTo>
                    <a:pt x="266" y="19"/>
                  </a:lnTo>
                  <a:lnTo>
                    <a:pt x="615" y="14"/>
                  </a:lnTo>
                  <a:lnTo>
                    <a:pt x="919" y="5"/>
                  </a:lnTo>
                  <a:lnTo>
                    <a:pt x="1296" y="0"/>
                  </a:lnTo>
                  <a:lnTo>
                    <a:pt x="1599" y="5"/>
                  </a:lnTo>
                  <a:lnTo>
                    <a:pt x="1867" y="5"/>
                  </a:lnTo>
                  <a:lnTo>
                    <a:pt x="1918" y="25"/>
                  </a:lnTo>
                  <a:lnTo>
                    <a:pt x="1948" y="93"/>
                  </a:lnTo>
                  <a:lnTo>
                    <a:pt x="1970" y="144"/>
                  </a:lnTo>
                  <a:lnTo>
                    <a:pt x="2031" y="171"/>
                  </a:lnTo>
                  <a:lnTo>
                    <a:pt x="2026" y="242"/>
                  </a:lnTo>
                  <a:lnTo>
                    <a:pt x="2012" y="303"/>
                  </a:lnTo>
                  <a:lnTo>
                    <a:pt x="2007" y="404"/>
                  </a:lnTo>
                  <a:lnTo>
                    <a:pt x="2006" y="455"/>
                  </a:lnTo>
                  <a:lnTo>
                    <a:pt x="1996" y="507"/>
                  </a:lnTo>
                  <a:lnTo>
                    <a:pt x="2012" y="571"/>
                  </a:lnTo>
                  <a:lnTo>
                    <a:pt x="2070" y="647"/>
                  </a:lnTo>
                  <a:lnTo>
                    <a:pt x="2102" y="710"/>
                  </a:lnTo>
                  <a:lnTo>
                    <a:pt x="2093" y="835"/>
                  </a:lnTo>
                  <a:lnTo>
                    <a:pt x="1962" y="786"/>
                  </a:lnTo>
                  <a:lnTo>
                    <a:pt x="1943" y="765"/>
                  </a:lnTo>
                  <a:lnTo>
                    <a:pt x="1930" y="733"/>
                  </a:lnTo>
                  <a:lnTo>
                    <a:pt x="1938" y="640"/>
                  </a:lnTo>
                  <a:lnTo>
                    <a:pt x="1926" y="593"/>
                  </a:lnTo>
                  <a:lnTo>
                    <a:pt x="1882" y="512"/>
                  </a:lnTo>
                  <a:lnTo>
                    <a:pt x="1862" y="438"/>
                  </a:lnTo>
                  <a:lnTo>
                    <a:pt x="1860" y="387"/>
                  </a:lnTo>
                  <a:lnTo>
                    <a:pt x="1867" y="353"/>
                  </a:lnTo>
                  <a:lnTo>
                    <a:pt x="1887" y="279"/>
                  </a:lnTo>
                  <a:lnTo>
                    <a:pt x="1898" y="216"/>
                  </a:lnTo>
                  <a:lnTo>
                    <a:pt x="1882" y="171"/>
                  </a:lnTo>
                  <a:lnTo>
                    <a:pt x="1854" y="132"/>
                  </a:lnTo>
                  <a:lnTo>
                    <a:pt x="1602" y="140"/>
                  </a:lnTo>
                  <a:lnTo>
                    <a:pt x="1379" y="145"/>
                  </a:lnTo>
                  <a:lnTo>
                    <a:pt x="1114" y="144"/>
                  </a:lnTo>
                  <a:lnTo>
                    <a:pt x="899" y="134"/>
                  </a:lnTo>
                  <a:lnTo>
                    <a:pt x="772" y="140"/>
                  </a:lnTo>
                  <a:lnTo>
                    <a:pt x="609" y="159"/>
                  </a:lnTo>
                  <a:lnTo>
                    <a:pt x="252" y="152"/>
                  </a:lnTo>
                  <a:lnTo>
                    <a:pt x="33" y="150"/>
                  </a:lnTo>
                  <a:lnTo>
                    <a:pt x="12" y="152"/>
                  </a:lnTo>
                  <a:close/>
                </a:path>
              </a:pathLst>
            </a:custGeom>
            <a:solidFill>
              <a:srgbClr val="FDEE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24"/>
            <p:cNvSpPr>
              <a:spLocks/>
            </p:cNvSpPr>
            <p:nvPr/>
          </p:nvSpPr>
          <p:spPr bwMode="auto">
            <a:xfrm>
              <a:off x="4012" y="3467"/>
              <a:ext cx="19" cy="49"/>
            </a:xfrm>
            <a:custGeom>
              <a:avLst/>
              <a:gdLst>
                <a:gd name="T0" fmla="*/ 0 w 39"/>
                <a:gd name="T1" fmla="*/ 7 h 100"/>
                <a:gd name="T2" fmla="*/ 7 w 39"/>
                <a:gd name="T3" fmla="*/ 100 h 100"/>
                <a:gd name="T4" fmla="*/ 39 w 39"/>
                <a:gd name="T5" fmla="*/ 100 h 100"/>
                <a:gd name="T6" fmla="*/ 39 w 39"/>
                <a:gd name="T7" fmla="*/ 0 h 100"/>
                <a:gd name="T8" fmla="*/ 0 w 39"/>
                <a:gd name="T9" fmla="*/ 7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00">
                  <a:moveTo>
                    <a:pt x="0" y="7"/>
                  </a:moveTo>
                  <a:lnTo>
                    <a:pt x="7" y="100"/>
                  </a:lnTo>
                  <a:lnTo>
                    <a:pt x="39" y="100"/>
                  </a:lnTo>
                  <a:lnTo>
                    <a:pt x="39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25"/>
            <p:cNvSpPr>
              <a:spLocks/>
            </p:cNvSpPr>
            <p:nvPr/>
          </p:nvSpPr>
          <p:spPr bwMode="auto">
            <a:xfrm>
              <a:off x="4081" y="3468"/>
              <a:ext cx="20" cy="51"/>
            </a:xfrm>
            <a:custGeom>
              <a:avLst/>
              <a:gdLst>
                <a:gd name="T0" fmla="*/ 0 w 40"/>
                <a:gd name="T1" fmla="*/ 6 h 101"/>
                <a:gd name="T2" fmla="*/ 7 w 40"/>
                <a:gd name="T3" fmla="*/ 101 h 101"/>
                <a:gd name="T4" fmla="*/ 40 w 40"/>
                <a:gd name="T5" fmla="*/ 101 h 101"/>
                <a:gd name="T6" fmla="*/ 40 w 40"/>
                <a:gd name="T7" fmla="*/ 0 h 101"/>
                <a:gd name="T8" fmla="*/ 0 w 40"/>
                <a:gd name="T9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101">
                  <a:moveTo>
                    <a:pt x="0" y="6"/>
                  </a:moveTo>
                  <a:lnTo>
                    <a:pt x="7" y="101"/>
                  </a:lnTo>
                  <a:lnTo>
                    <a:pt x="40" y="101"/>
                  </a:lnTo>
                  <a:lnTo>
                    <a:pt x="4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26"/>
            <p:cNvSpPr>
              <a:spLocks/>
            </p:cNvSpPr>
            <p:nvPr/>
          </p:nvSpPr>
          <p:spPr bwMode="auto">
            <a:xfrm>
              <a:off x="4149" y="3468"/>
              <a:ext cx="18" cy="51"/>
            </a:xfrm>
            <a:custGeom>
              <a:avLst/>
              <a:gdLst>
                <a:gd name="T0" fmla="*/ 0 w 37"/>
                <a:gd name="T1" fmla="*/ 6 h 101"/>
                <a:gd name="T2" fmla="*/ 7 w 37"/>
                <a:gd name="T3" fmla="*/ 101 h 101"/>
                <a:gd name="T4" fmla="*/ 37 w 37"/>
                <a:gd name="T5" fmla="*/ 101 h 101"/>
                <a:gd name="T6" fmla="*/ 37 w 37"/>
                <a:gd name="T7" fmla="*/ 0 h 101"/>
                <a:gd name="T8" fmla="*/ 0 w 37"/>
                <a:gd name="T9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01">
                  <a:moveTo>
                    <a:pt x="0" y="6"/>
                  </a:moveTo>
                  <a:lnTo>
                    <a:pt x="7" y="101"/>
                  </a:lnTo>
                  <a:lnTo>
                    <a:pt x="37" y="101"/>
                  </a:lnTo>
                  <a:lnTo>
                    <a:pt x="37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27"/>
            <p:cNvSpPr>
              <a:spLocks/>
            </p:cNvSpPr>
            <p:nvPr/>
          </p:nvSpPr>
          <p:spPr bwMode="auto">
            <a:xfrm>
              <a:off x="4214" y="3464"/>
              <a:ext cx="21" cy="51"/>
            </a:xfrm>
            <a:custGeom>
              <a:avLst/>
              <a:gdLst>
                <a:gd name="T0" fmla="*/ 0 w 40"/>
                <a:gd name="T1" fmla="*/ 7 h 102"/>
                <a:gd name="T2" fmla="*/ 7 w 40"/>
                <a:gd name="T3" fmla="*/ 102 h 102"/>
                <a:gd name="T4" fmla="*/ 40 w 40"/>
                <a:gd name="T5" fmla="*/ 102 h 102"/>
                <a:gd name="T6" fmla="*/ 40 w 40"/>
                <a:gd name="T7" fmla="*/ 0 h 102"/>
                <a:gd name="T8" fmla="*/ 0 w 40"/>
                <a:gd name="T9" fmla="*/ 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102">
                  <a:moveTo>
                    <a:pt x="0" y="7"/>
                  </a:moveTo>
                  <a:lnTo>
                    <a:pt x="7" y="102"/>
                  </a:lnTo>
                  <a:lnTo>
                    <a:pt x="40" y="102"/>
                  </a:lnTo>
                  <a:lnTo>
                    <a:pt x="40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28"/>
            <p:cNvSpPr>
              <a:spLocks/>
            </p:cNvSpPr>
            <p:nvPr/>
          </p:nvSpPr>
          <p:spPr bwMode="auto">
            <a:xfrm>
              <a:off x="4282" y="3464"/>
              <a:ext cx="19" cy="51"/>
            </a:xfrm>
            <a:custGeom>
              <a:avLst/>
              <a:gdLst>
                <a:gd name="T0" fmla="*/ 0 w 37"/>
                <a:gd name="T1" fmla="*/ 7 h 102"/>
                <a:gd name="T2" fmla="*/ 7 w 37"/>
                <a:gd name="T3" fmla="*/ 102 h 102"/>
                <a:gd name="T4" fmla="*/ 37 w 37"/>
                <a:gd name="T5" fmla="*/ 102 h 102"/>
                <a:gd name="T6" fmla="*/ 37 w 37"/>
                <a:gd name="T7" fmla="*/ 0 h 102"/>
                <a:gd name="T8" fmla="*/ 0 w 37"/>
                <a:gd name="T9" fmla="*/ 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02">
                  <a:moveTo>
                    <a:pt x="0" y="7"/>
                  </a:moveTo>
                  <a:lnTo>
                    <a:pt x="7" y="102"/>
                  </a:lnTo>
                  <a:lnTo>
                    <a:pt x="37" y="102"/>
                  </a:lnTo>
                  <a:lnTo>
                    <a:pt x="37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29"/>
            <p:cNvSpPr>
              <a:spLocks/>
            </p:cNvSpPr>
            <p:nvPr/>
          </p:nvSpPr>
          <p:spPr bwMode="auto">
            <a:xfrm>
              <a:off x="4348" y="3464"/>
              <a:ext cx="20" cy="51"/>
            </a:xfrm>
            <a:custGeom>
              <a:avLst/>
              <a:gdLst>
                <a:gd name="T0" fmla="*/ 0 w 40"/>
                <a:gd name="T1" fmla="*/ 7 h 102"/>
                <a:gd name="T2" fmla="*/ 6 w 40"/>
                <a:gd name="T3" fmla="*/ 102 h 102"/>
                <a:gd name="T4" fmla="*/ 40 w 40"/>
                <a:gd name="T5" fmla="*/ 102 h 102"/>
                <a:gd name="T6" fmla="*/ 40 w 40"/>
                <a:gd name="T7" fmla="*/ 0 h 102"/>
                <a:gd name="T8" fmla="*/ 0 w 40"/>
                <a:gd name="T9" fmla="*/ 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102">
                  <a:moveTo>
                    <a:pt x="0" y="7"/>
                  </a:moveTo>
                  <a:lnTo>
                    <a:pt x="6" y="102"/>
                  </a:lnTo>
                  <a:lnTo>
                    <a:pt x="40" y="102"/>
                  </a:lnTo>
                  <a:lnTo>
                    <a:pt x="40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30"/>
            <p:cNvSpPr>
              <a:spLocks/>
            </p:cNvSpPr>
            <p:nvPr/>
          </p:nvSpPr>
          <p:spPr bwMode="auto">
            <a:xfrm>
              <a:off x="4415" y="3464"/>
              <a:ext cx="19" cy="51"/>
            </a:xfrm>
            <a:custGeom>
              <a:avLst/>
              <a:gdLst>
                <a:gd name="T0" fmla="*/ 0 w 37"/>
                <a:gd name="T1" fmla="*/ 7 h 102"/>
                <a:gd name="T2" fmla="*/ 7 w 37"/>
                <a:gd name="T3" fmla="*/ 102 h 102"/>
                <a:gd name="T4" fmla="*/ 37 w 37"/>
                <a:gd name="T5" fmla="*/ 102 h 102"/>
                <a:gd name="T6" fmla="*/ 37 w 37"/>
                <a:gd name="T7" fmla="*/ 0 h 102"/>
                <a:gd name="T8" fmla="*/ 0 w 37"/>
                <a:gd name="T9" fmla="*/ 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02">
                  <a:moveTo>
                    <a:pt x="0" y="7"/>
                  </a:moveTo>
                  <a:lnTo>
                    <a:pt x="7" y="102"/>
                  </a:lnTo>
                  <a:lnTo>
                    <a:pt x="37" y="102"/>
                  </a:lnTo>
                  <a:lnTo>
                    <a:pt x="37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31"/>
            <p:cNvSpPr>
              <a:spLocks/>
            </p:cNvSpPr>
            <p:nvPr/>
          </p:nvSpPr>
          <p:spPr bwMode="auto">
            <a:xfrm>
              <a:off x="4448" y="3464"/>
              <a:ext cx="20" cy="51"/>
            </a:xfrm>
            <a:custGeom>
              <a:avLst/>
              <a:gdLst>
                <a:gd name="T0" fmla="*/ 0 w 39"/>
                <a:gd name="T1" fmla="*/ 7 h 102"/>
                <a:gd name="T2" fmla="*/ 6 w 39"/>
                <a:gd name="T3" fmla="*/ 102 h 102"/>
                <a:gd name="T4" fmla="*/ 39 w 39"/>
                <a:gd name="T5" fmla="*/ 102 h 102"/>
                <a:gd name="T6" fmla="*/ 39 w 39"/>
                <a:gd name="T7" fmla="*/ 0 h 102"/>
                <a:gd name="T8" fmla="*/ 0 w 39"/>
                <a:gd name="T9" fmla="*/ 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02">
                  <a:moveTo>
                    <a:pt x="0" y="7"/>
                  </a:moveTo>
                  <a:lnTo>
                    <a:pt x="6" y="102"/>
                  </a:lnTo>
                  <a:lnTo>
                    <a:pt x="39" y="102"/>
                  </a:lnTo>
                  <a:lnTo>
                    <a:pt x="39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32"/>
            <p:cNvSpPr>
              <a:spLocks/>
            </p:cNvSpPr>
            <p:nvPr/>
          </p:nvSpPr>
          <p:spPr bwMode="auto">
            <a:xfrm>
              <a:off x="4481" y="3462"/>
              <a:ext cx="21" cy="50"/>
            </a:xfrm>
            <a:custGeom>
              <a:avLst/>
              <a:gdLst>
                <a:gd name="T0" fmla="*/ 0 w 40"/>
                <a:gd name="T1" fmla="*/ 7 h 100"/>
                <a:gd name="T2" fmla="*/ 6 w 40"/>
                <a:gd name="T3" fmla="*/ 100 h 100"/>
                <a:gd name="T4" fmla="*/ 40 w 40"/>
                <a:gd name="T5" fmla="*/ 100 h 100"/>
                <a:gd name="T6" fmla="*/ 40 w 40"/>
                <a:gd name="T7" fmla="*/ 0 h 100"/>
                <a:gd name="T8" fmla="*/ 0 w 40"/>
                <a:gd name="T9" fmla="*/ 7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100">
                  <a:moveTo>
                    <a:pt x="0" y="7"/>
                  </a:moveTo>
                  <a:lnTo>
                    <a:pt x="6" y="100"/>
                  </a:lnTo>
                  <a:lnTo>
                    <a:pt x="40" y="100"/>
                  </a:lnTo>
                  <a:lnTo>
                    <a:pt x="40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33"/>
            <p:cNvSpPr>
              <a:spLocks/>
            </p:cNvSpPr>
            <p:nvPr/>
          </p:nvSpPr>
          <p:spPr bwMode="auto">
            <a:xfrm>
              <a:off x="4549" y="3462"/>
              <a:ext cx="18" cy="50"/>
            </a:xfrm>
            <a:custGeom>
              <a:avLst/>
              <a:gdLst>
                <a:gd name="T0" fmla="*/ 0 w 37"/>
                <a:gd name="T1" fmla="*/ 7 h 100"/>
                <a:gd name="T2" fmla="*/ 7 w 37"/>
                <a:gd name="T3" fmla="*/ 100 h 100"/>
                <a:gd name="T4" fmla="*/ 37 w 37"/>
                <a:gd name="T5" fmla="*/ 100 h 100"/>
                <a:gd name="T6" fmla="*/ 37 w 37"/>
                <a:gd name="T7" fmla="*/ 0 h 100"/>
                <a:gd name="T8" fmla="*/ 0 w 37"/>
                <a:gd name="T9" fmla="*/ 7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00">
                  <a:moveTo>
                    <a:pt x="0" y="7"/>
                  </a:moveTo>
                  <a:lnTo>
                    <a:pt x="7" y="100"/>
                  </a:lnTo>
                  <a:lnTo>
                    <a:pt x="37" y="100"/>
                  </a:lnTo>
                  <a:lnTo>
                    <a:pt x="37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34"/>
            <p:cNvSpPr>
              <a:spLocks/>
            </p:cNvSpPr>
            <p:nvPr/>
          </p:nvSpPr>
          <p:spPr bwMode="auto">
            <a:xfrm>
              <a:off x="4615" y="3460"/>
              <a:ext cx="20" cy="50"/>
            </a:xfrm>
            <a:custGeom>
              <a:avLst/>
              <a:gdLst>
                <a:gd name="T0" fmla="*/ 0 w 40"/>
                <a:gd name="T1" fmla="*/ 7 h 99"/>
                <a:gd name="T2" fmla="*/ 6 w 40"/>
                <a:gd name="T3" fmla="*/ 99 h 99"/>
                <a:gd name="T4" fmla="*/ 40 w 40"/>
                <a:gd name="T5" fmla="*/ 99 h 99"/>
                <a:gd name="T6" fmla="*/ 40 w 40"/>
                <a:gd name="T7" fmla="*/ 0 h 99"/>
                <a:gd name="T8" fmla="*/ 0 w 40"/>
                <a:gd name="T9" fmla="*/ 7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99">
                  <a:moveTo>
                    <a:pt x="0" y="7"/>
                  </a:moveTo>
                  <a:lnTo>
                    <a:pt x="6" y="99"/>
                  </a:lnTo>
                  <a:lnTo>
                    <a:pt x="40" y="99"/>
                  </a:lnTo>
                  <a:lnTo>
                    <a:pt x="40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35"/>
            <p:cNvSpPr>
              <a:spLocks/>
            </p:cNvSpPr>
            <p:nvPr/>
          </p:nvSpPr>
          <p:spPr bwMode="auto">
            <a:xfrm>
              <a:off x="4682" y="3460"/>
              <a:ext cx="19" cy="50"/>
            </a:xfrm>
            <a:custGeom>
              <a:avLst/>
              <a:gdLst>
                <a:gd name="T0" fmla="*/ 0 w 37"/>
                <a:gd name="T1" fmla="*/ 7 h 99"/>
                <a:gd name="T2" fmla="*/ 6 w 37"/>
                <a:gd name="T3" fmla="*/ 99 h 99"/>
                <a:gd name="T4" fmla="*/ 37 w 37"/>
                <a:gd name="T5" fmla="*/ 99 h 99"/>
                <a:gd name="T6" fmla="*/ 37 w 37"/>
                <a:gd name="T7" fmla="*/ 0 h 99"/>
                <a:gd name="T8" fmla="*/ 0 w 37"/>
                <a:gd name="T9" fmla="*/ 7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99">
                  <a:moveTo>
                    <a:pt x="0" y="7"/>
                  </a:moveTo>
                  <a:lnTo>
                    <a:pt x="6" y="99"/>
                  </a:lnTo>
                  <a:lnTo>
                    <a:pt x="37" y="99"/>
                  </a:lnTo>
                  <a:lnTo>
                    <a:pt x="37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36"/>
            <p:cNvSpPr>
              <a:spLocks/>
            </p:cNvSpPr>
            <p:nvPr/>
          </p:nvSpPr>
          <p:spPr bwMode="auto">
            <a:xfrm>
              <a:off x="4748" y="3460"/>
              <a:ext cx="20" cy="50"/>
            </a:xfrm>
            <a:custGeom>
              <a:avLst/>
              <a:gdLst>
                <a:gd name="T0" fmla="*/ 0 w 41"/>
                <a:gd name="T1" fmla="*/ 7 h 99"/>
                <a:gd name="T2" fmla="*/ 7 w 41"/>
                <a:gd name="T3" fmla="*/ 99 h 99"/>
                <a:gd name="T4" fmla="*/ 41 w 41"/>
                <a:gd name="T5" fmla="*/ 99 h 99"/>
                <a:gd name="T6" fmla="*/ 41 w 41"/>
                <a:gd name="T7" fmla="*/ 0 h 99"/>
                <a:gd name="T8" fmla="*/ 0 w 41"/>
                <a:gd name="T9" fmla="*/ 7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99">
                  <a:moveTo>
                    <a:pt x="0" y="7"/>
                  </a:moveTo>
                  <a:lnTo>
                    <a:pt x="7" y="99"/>
                  </a:lnTo>
                  <a:lnTo>
                    <a:pt x="41" y="99"/>
                  </a:lnTo>
                  <a:lnTo>
                    <a:pt x="41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37"/>
            <p:cNvSpPr>
              <a:spLocks/>
            </p:cNvSpPr>
            <p:nvPr/>
          </p:nvSpPr>
          <p:spPr bwMode="auto">
            <a:xfrm>
              <a:off x="4816" y="3460"/>
              <a:ext cx="18" cy="50"/>
            </a:xfrm>
            <a:custGeom>
              <a:avLst/>
              <a:gdLst>
                <a:gd name="T0" fmla="*/ 0 w 37"/>
                <a:gd name="T1" fmla="*/ 7 h 99"/>
                <a:gd name="T2" fmla="*/ 6 w 37"/>
                <a:gd name="T3" fmla="*/ 99 h 99"/>
                <a:gd name="T4" fmla="*/ 37 w 37"/>
                <a:gd name="T5" fmla="*/ 99 h 99"/>
                <a:gd name="T6" fmla="*/ 37 w 37"/>
                <a:gd name="T7" fmla="*/ 0 h 99"/>
                <a:gd name="T8" fmla="*/ 0 w 37"/>
                <a:gd name="T9" fmla="*/ 7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99">
                  <a:moveTo>
                    <a:pt x="0" y="7"/>
                  </a:moveTo>
                  <a:lnTo>
                    <a:pt x="6" y="99"/>
                  </a:lnTo>
                  <a:lnTo>
                    <a:pt x="37" y="99"/>
                  </a:lnTo>
                  <a:lnTo>
                    <a:pt x="37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38"/>
            <p:cNvSpPr>
              <a:spLocks/>
            </p:cNvSpPr>
            <p:nvPr/>
          </p:nvSpPr>
          <p:spPr bwMode="auto">
            <a:xfrm>
              <a:off x="3915" y="3451"/>
              <a:ext cx="1067" cy="431"/>
            </a:xfrm>
            <a:custGeom>
              <a:avLst/>
              <a:gdLst>
                <a:gd name="T0" fmla="*/ 49 w 2135"/>
                <a:gd name="T1" fmla="*/ 47 h 862"/>
                <a:gd name="T2" fmla="*/ 772 w 2135"/>
                <a:gd name="T3" fmla="*/ 39 h 862"/>
                <a:gd name="T4" fmla="*/ 1313 w 2135"/>
                <a:gd name="T5" fmla="*/ 25 h 862"/>
                <a:gd name="T6" fmla="*/ 1890 w 2135"/>
                <a:gd name="T7" fmla="*/ 32 h 862"/>
                <a:gd name="T8" fmla="*/ 1946 w 2135"/>
                <a:gd name="T9" fmla="*/ 91 h 862"/>
                <a:gd name="T10" fmla="*/ 1993 w 2135"/>
                <a:gd name="T11" fmla="*/ 174 h 862"/>
                <a:gd name="T12" fmla="*/ 2037 w 2135"/>
                <a:gd name="T13" fmla="*/ 255 h 862"/>
                <a:gd name="T14" fmla="*/ 2015 w 2135"/>
                <a:gd name="T15" fmla="*/ 405 h 862"/>
                <a:gd name="T16" fmla="*/ 2005 w 2135"/>
                <a:gd name="T17" fmla="*/ 541 h 862"/>
                <a:gd name="T18" fmla="*/ 2066 w 2135"/>
                <a:gd name="T19" fmla="*/ 647 h 862"/>
                <a:gd name="T20" fmla="*/ 2110 w 2135"/>
                <a:gd name="T21" fmla="*/ 757 h 862"/>
                <a:gd name="T22" fmla="*/ 1980 w 2135"/>
                <a:gd name="T23" fmla="*/ 786 h 862"/>
                <a:gd name="T24" fmla="*/ 1968 w 2135"/>
                <a:gd name="T25" fmla="*/ 660 h 862"/>
                <a:gd name="T26" fmla="*/ 1924 w 2135"/>
                <a:gd name="T27" fmla="*/ 539 h 862"/>
                <a:gd name="T28" fmla="*/ 1892 w 2135"/>
                <a:gd name="T29" fmla="*/ 405 h 862"/>
                <a:gd name="T30" fmla="*/ 1929 w 2135"/>
                <a:gd name="T31" fmla="*/ 275 h 862"/>
                <a:gd name="T32" fmla="*/ 1911 w 2135"/>
                <a:gd name="T33" fmla="*/ 171 h 862"/>
                <a:gd name="T34" fmla="*/ 1840 w 2135"/>
                <a:gd name="T35" fmla="*/ 135 h 862"/>
                <a:gd name="T36" fmla="*/ 1478 w 2135"/>
                <a:gd name="T37" fmla="*/ 152 h 862"/>
                <a:gd name="T38" fmla="*/ 1042 w 2135"/>
                <a:gd name="T39" fmla="*/ 145 h 862"/>
                <a:gd name="T40" fmla="*/ 686 w 2135"/>
                <a:gd name="T41" fmla="*/ 154 h 862"/>
                <a:gd name="T42" fmla="*/ 174 w 2135"/>
                <a:gd name="T43" fmla="*/ 159 h 862"/>
                <a:gd name="T44" fmla="*/ 29 w 2135"/>
                <a:gd name="T45" fmla="*/ 174 h 862"/>
                <a:gd name="T46" fmla="*/ 250 w 2135"/>
                <a:gd name="T47" fmla="*/ 184 h 862"/>
                <a:gd name="T48" fmla="*/ 561 w 2135"/>
                <a:gd name="T49" fmla="*/ 184 h 862"/>
                <a:gd name="T50" fmla="*/ 862 w 2135"/>
                <a:gd name="T51" fmla="*/ 160 h 862"/>
                <a:gd name="T52" fmla="*/ 1039 w 2135"/>
                <a:gd name="T53" fmla="*/ 160 h 862"/>
                <a:gd name="T54" fmla="*/ 1335 w 2135"/>
                <a:gd name="T55" fmla="*/ 171 h 862"/>
                <a:gd name="T56" fmla="*/ 1634 w 2135"/>
                <a:gd name="T57" fmla="*/ 167 h 862"/>
                <a:gd name="T58" fmla="*/ 1821 w 2135"/>
                <a:gd name="T59" fmla="*/ 160 h 862"/>
                <a:gd name="T60" fmla="*/ 1899 w 2135"/>
                <a:gd name="T61" fmla="*/ 191 h 862"/>
                <a:gd name="T62" fmla="*/ 1899 w 2135"/>
                <a:gd name="T63" fmla="*/ 301 h 862"/>
                <a:gd name="T64" fmla="*/ 1867 w 2135"/>
                <a:gd name="T65" fmla="*/ 444 h 862"/>
                <a:gd name="T66" fmla="*/ 1928 w 2135"/>
                <a:gd name="T67" fmla="*/ 591 h 862"/>
                <a:gd name="T68" fmla="*/ 1941 w 2135"/>
                <a:gd name="T69" fmla="*/ 753 h 862"/>
                <a:gd name="T70" fmla="*/ 1972 w 2135"/>
                <a:gd name="T71" fmla="*/ 807 h 862"/>
                <a:gd name="T72" fmla="*/ 2125 w 2135"/>
                <a:gd name="T73" fmla="*/ 826 h 862"/>
                <a:gd name="T74" fmla="*/ 2129 w 2135"/>
                <a:gd name="T75" fmla="*/ 691 h 862"/>
                <a:gd name="T76" fmla="*/ 2048 w 2135"/>
                <a:gd name="T77" fmla="*/ 579 h 862"/>
                <a:gd name="T78" fmla="*/ 2024 w 2135"/>
                <a:gd name="T79" fmla="*/ 507 h 862"/>
                <a:gd name="T80" fmla="*/ 2037 w 2135"/>
                <a:gd name="T81" fmla="*/ 380 h 862"/>
                <a:gd name="T82" fmla="*/ 2059 w 2135"/>
                <a:gd name="T83" fmla="*/ 255 h 862"/>
                <a:gd name="T84" fmla="*/ 2059 w 2135"/>
                <a:gd name="T85" fmla="*/ 179 h 862"/>
                <a:gd name="T86" fmla="*/ 2005 w 2135"/>
                <a:gd name="T87" fmla="*/ 152 h 862"/>
                <a:gd name="T88" fmla="*/ 1965 w 2135"/>
                <a:gd name="T89" fmla="*/ 64 h 862"/>
                <a:gd name="T90" fmla="*/ 1892 w 2135"/>
                <a:gd name="T91" fmla="*/ 0 h 862"/>
                <a:gd name="T92" fmla="*/ 1483 w 2135"/>
                <a:gd name="T93" fmla="*/ 7 h 862"/>
                <a:gd name="T94" fmla="*/ 1064 w 2135"/>
                <a:gd name="T95" fmla="*/ 7 h 862"/>
                <a:gd name="T96" fmla="*/ 585 w 2135"/>
                <a:gd name="T97" fmla="*/ 22 h 862"/>
                <a:gd name="T98" fmla="*/ 112 w 2135"/>
                <a:gd name="T99" fmla="*/ 25 h 862"/>
                <a:gd name="T100" fmla="*/ 29 w 2135"/>
                <a:gd name="T101" fmla="*/ 135 h 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135" h="862">
                  <a:moveTo>
                    <a:pt x="49" y="98"/>
                  </a:moveTo>
                  <a:lnTo>
                    <a:pt x="49" y="47"/>
                  </a:lnTo>
                  <a:lnTo>
                    <a:pt x="382" y="47"/>
                  </a:lnTo>
                  <a:lnTo>
                    <a:pt x="772" y="39"/>
                  </a:lnTo>
                  <a:lnTo>
                    <a:pt x="1017" y="27"/>
                  </a:lnTo>
                  <a:lnTo>
                    <a:pt x="1313" y="25"/>
                  </a:lnTo>
                  <a:lnTo>
                    <a:pt x="1632" y="27"/>
                  </a:lnTo>
                  <a:lnTo>
                    <a:pt x="1890" y="32"/>
                  </a:lnTo>
                  <a:lnTo>
                    <a:pt x="1924" y="47"/>
                  </a:lnTo>
                  <a:lnTo>
                    <a:pt x="1946" y="91"/>
                  </a:lnTo>
                  <a:lnTo>
                    <a:pt x="1965" y="135"/>
                  </a:lnTo>
                  <a:lnTo>
                    <a:pt x="1993" y="174"/>
                  </a:lnTo>
                  <a:lnTo>
                    <a:pt x="2041" y="199"/>
                  </a:lnTo>
                  <a:lnTo>
                    <a:pt x="2037" y="255"/>
                  </a:lnTo>
                  <a:lnTo>
                    <a:pt x="2015" y="329"/>
                  </a:lnTo>
                  <a:lnTo>
                    <a:pt x="2015" y="405"/>
                  </a:lnTo>
                  <a:lnTo>
                    <a:pt x="2015" y="470"/>
                  </a:lnTo>
                  <a:lnTo>
                    <a:pt x="2005" y="541"/>
                  </a:lnTo>
                  <a:lnTo>
                    <a:pt x="2031" y="608"/>
                  </a:lnTo>
                  <a:lnTo>
                    <a:pt x="2066" y="647"/>
                  </a:lnTo>
                  <a:lnTo>
                    <a:pt x="2103" y="698"/>
                  </a:lnTo>
                  <a:lnTo>
                    <a:pt x="2110" y="757"/>
                  </a:lnTo>
                  <a:lnTo>
                    <a:pt x="2103" y="833"/>
                  </a:lnTo>
                  <a:lnTo>
                    <a:pt x="1980" y="786"/>
                  </a:lnTo>
                  <a:lnTo>
                    <a:pt x="1961" y="743"/>
                  </a:lnTo>
                  <a:lnTo>
                    <a:pt x="1968" y="660"/>
                  </a:lnTo>
                  <a:lnTo>
                    <a:pt x="1961" y="608"/>
                  </a:lnTo>
                  <a:lnTo>
                    <a:pt x="1924" y="539"/>
                  </a:lnTo>
                  <a:lnTo>
                    <a:pt x="1899" y="463"/>
                  </a:lnTo>
                  <a:lnTo>
                    <a:pt x="1892" y="405"/>
                  </a:lnTo>
                  <a:lnTo>
                    <a:pt x="1909" y="336"/>
                  </a:lnTo>
                  <a:lnTo>
                    <a:pt x="1929" y="275"/>
                  </a:lnTo>
                  <a:lnTo>
                    <a:pt x="1929" y="218"/>
                  </a:lnTo>
                  <a:lnTo>
                    <a:pt x="1911" y="171"/>
                  </a:lnTo>
                  <a:lnTo>
                    <a:pt x="1884" y="135"/>
                  </a:lnTo>
                  <a:lnTo>
                    <a:pt x="1840" y="135"/>
                  </a:lnTo>
                  <a:lnTo>
                    <a:pt x="1669" y="145"/>
                  </a:lnTo>
                  <a:lnTo>
                    <a:pt x="1478" y="152"/>
                  </a:lnTo>
                  <a:lnTo>
                    <a:pt x="1259" y="152"/>
                  </a:lnTo>
                  <a:lnTo>
                    <a:pt x="1042" y="145"/>
                  </a:lnTo>
                  <a:lnTo>
                    <a:pt x="880" y="135"/>
                  </a:lnTo>
                  <a:lnTo>
                    <a:pt x="686" y="154"/>
                  </a:lnTo>
                  <a:lnTo>
                    <a:pt x="377" y="159"/>
                  </a:lnTo>
                  <a:lnTo>
                    <a:pt x="174" y="159"/>
                  </a:lnTo>
                  <a:lnTo>
                    <a:pt x="51" y="145"/>
                  </a:lnTo>
                  <a:lnTo>
                    <a:pt x="29" y="174"/>
                  </a:lnTo>
                  <a:lnTo>
                    <a:pt x="132" y="177"/>
                  </a:lnTo>
                  <a:lnTo>
                    <a:pt x="250" y="184"/>
                  </a:lnTo>
                  <a:lnTo>
                    <a:pt x="422" y="184"/>
                  </a:lnTo>
                  <a:lnTo>
                    <a:pt x="561" y="184"/>
                  </a:lnTo>
                  <a:lnTo>
                    <a:pt x="710" y="177"/>
                  </a:lnTo>
                  <a:lnTo>
                    <a:pt x="862" y="160"/>
                  </a:lnTo>
                  <a:lnTo>
                    <a:pt x="912" y="160"/>
                  </a:lnTo>
                  <a:lnTo>
                    <a:pt x="1039" y="160"/>
                  </a:lnTo>
                  <a:lnTo>
                    <a:pt x="1162" y="174"/>
                  </a:lnTo>
                  <a:lnTo>
                    <a:pt x="1335" y="171"/>
                  </a:lnTo>
                  <a:lnTo>
                    <a:pt x="1520" y="177"/>
                  </a:lnTo>
                  <a:lnTo>
                    <a:pt x="1634" y="167"/>
                  </a:lnTo>
                  <a:lnTo>
                    <a:pt x="1754" y="160"/>
                  </a:lnTo>
                  <a:lnTo>
                    <a:pt x="1821" y="160"/>
                  </a:lnTo>
                  <a:lnTo>
                    <a:pt x="1872" y="159"/>
                  </a:lnTo>
                  <a:lnTo>
                    <a:pt x="1899" y="191"/>
                  </a:lnTo>
                  <a:lnTo>
                    <a:pt x="1909" y="236"/>
                  </a:lnTo>
                  <a:lnTo>
                    <a:pt x="1899" y="301"/>
                  </a:lnTo>
                  <a:lnTo>
                    <a:pt x="1874" y="373"/>
                  </a:lnTo>
                  <a:lnTo>
                    <a:pt x="1867" y="444"/>
                  </a:lnTo>
                  <a:lnTo>
                    <a:pt x="1890" y="508"/>
                  </a:lnTo>
                  <a:lnTo>
                    <a:pt x="1928" y="591"/>
                  </a:lnTo>
                  <a:lnTo>
                    <a:pt x="1946" y="659"/>
                  </a:lnTo>
                  <a:lnTo>
                    <a:pt x="1941" y="753"/>
                  </a:lnTo>
                  <a:lnTo>
                    <a:pt x="1955" y="799"/>
                  </a:lnTo>
                  <a:lnTo>
                    <a:pt x="1972" y="807"/>
                  </a:lnTo>
                  <a:lnTo>
                    <a:pt x="2118" y="862"/>
                  </a:lnTo>
                  <a:lnTo>
                    <a:pt x="2125" y="826"/>
                  </a:lnTo>
                  <a:lnTo>
                    <a:pt x="2135" y="735"/>
                  </a:lnTo>
                  <a:lnTo>
                    <a:pt x="2129" y="691"/>
                  </a:lnTo>
                  <a:lnTo>
                    <a:pt x="2100" y="649"/>
                  </a:lnTo>
                  <a:lnTo>
                    <a:pt x="2048" y="579"/>
                  </a:lnTo>
                  <a:lnTo>
                    <a:pt x="2031" y="547"/>
                  </a:lnTo>
                  <a:lnTo>
                    <a:pt x="2024" y="507"/>
                  </a:lnTo>
                  <a:lnTo>
                    <a:pt x="2037" y="432"/>
                  </a:lnTo>
                  <a:lnTo>
                    <a:pt x="2037" y="380"/>
                  </a:lnTo>
                  <a:lnTo>
                    <a:pt x="2041" y="323"/>
                  </a:lnTo>
                  <a:lnTo>
                    <a:pt x="2059" y="255"/>
                  </a:lnTo>
                  <a:lnTo>
                    <a:pt x="2059" y="218"/>
                  </a:lnTo>
                  <a:lnTo>
                    <a:pt x="2059" y="179"/>
                  </a:lnTo>
                  <a:lnTo>
                    <a:pt x="2037" y="160"/>
                  </a:lnTo>
                  <a:lnTo>
                    <a:pt x="2005" y="152"/>
                  </a:lnTo>
                  <a:lnTo>
                    <a:pt x="1987" y="123"/>
                  </a:lnTo>
                  <a:lnTo>
                    <a:pt x="1965" y="64"/>
                  </a:lnTo>
                  <a:lnTo>
                    <a:pt x="1934" y="25"/>
                  </a:lnTo>
                  <a:lnTo>
                    <a:pt x="1892" y="0"/>
                  </a:lnTo>
                  <a:lnTo>
                    <a:pt x="1703" y="2"/>
                  </a:lnTo>
                  <a:lnTo>
                    <a:pt x="1483" y="7"/>
                  </a:lnTo>
                  <a:lnTo>
                    <a:pt x="1291" y="0"/>
                  </a:lnTo>
                  <a:lnTo>
                    <a:pt x="1064" y="7"/>
                  </a:lnTo>
                  <a:lnTo>
                    <a:pt x="850" y="8"/>
                  </a:lnTo>
                  <a:lnTo>
                    <a:pt x="585" y="22"/>
                  </a:lnTo>
                  <a:lnTo>
                    <a:pt x="296" y="22"/>
                  </a:lnTo>
                  <a:lnTo>
                    <a:pt x="112" y="25"/>
                  </a:lnTo>
                  <a:lnTo>
                    <a:pt x="0" y="27"/>
                  </a:lnTo>
                  <a:lnTo>
                    <a:pt x="29" y="135"/>
                  </a:lnTo>
                  <a:lnTo>
                    <a:pt x="49" y="9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39"/>
            <p:cNvSpPr>
              <a:spLocks/>
            </p:cNvSpPr>
            <p:nvPr/>
          </p:nvSpPr>
          <p:spPr bwMode="auto">
            <a:xfrm>
              <a:off x="4889" y="3540"/>
              <a:ext cx="45" cy="34"/>
            </a:xfrm>
            <a:custGeom>
              <a:avLst/>
              <a:gdLst>
                <a:gd name="T0" fmla="*/ 59 w 89"/>
                <a:gd name="T1" fmla="*/ 0 h 68"/>
                <a:gd name="T2" fmla="*/ 0 w 89"/>
                <a:gd name="T3" fmla="*/ 48 h 68"/>
                <a:gd name="T4" fmla="*/ 11 w 89"/>
                <a:gd name="T5" fmla="*/ 68 h 68"/>
                <a:gd name="T6" fmla="*/ 89 w 89"/>
                <a:gd name="T7" fmla="*/ 15 h 68"/>
                <a:gd name="T8" fmla="*/ 59 w 89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68">
                  <a:moveTo>
                    <a:pt x="59" y="0"/>
                  </a:moveTo>
                  <a:lnTo>
                    <a:pt x="0" y="48"/>
                  </a:lnTo>
                  <a:lnTo>
                    <a:pt x="11" y="68"/>
                  </a:lnTo>
                  <a:lnTo>
                    <a:pt x="89" y="15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40"/>
            <p:cNvSpPr>
              <a:spLocks/>
            </p:cNvSpPr>
            <p:nvPr/>
          </p:nvSpPr>
          <p:spPr bwMode="auto">
            <a:xfrm>
              <a:off x="4885" y="3593"/>
              <a:ext cx="47" cy="26"/>
            </a:xfrm>
            <a:custGeom>
              <a:avLst/>
              <a:gdLst>
                <a:gd name="T0" fmla="*/ 95 w 95"/>
                <a:gd name="T1" fmla="*/ 17 h 52"/>
                <a:gd name="T2" fmla="*/ 15 w 95"/>
                <a:gd name="T3" fmla="*/ 0 h 52"/>
                <a:gd name="T4" fmla="*/ 0 w 95"/>
                <a:gd name="T5" fmla="*/ 32 h 52"/>
                <a:gd name="T6" fmla="*/ 83 w 95"/>
                <a:gd name="T7" fmla="*/ 52 h 52"/>
                <a:gd name="T8" fmla="*/ 95 w 95"/>
                <a:gd name="T9" fmla="*/ 1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52">
                  <a:moveTo>
                    <a:pt x="95" y="17"/>
                  </a:moveTo>
                  <a:lnTo>
                    <a:pt x="15" y="0"/>
                  </a:lnTo>
                  <a:lnTo>
                    <a:pt x="0" y="32"/>
                  </a:lnTo>
                  <a:lnTo>
                    <a:pt x="83" y="52"/>
                  </a:lnTo>
                  <a:lnTo>
                    <a:pt x="95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41"/>
            <p:cNvSpPr>
              <a:spLocks/>
            </p:cNvSpPr>
            <p:nvPr/>
          </p:nvSpPr>
          <p:spPr bwMode="auto">
            <a:xfrm>
              <a:off x="4873" y="3658"/>
              <a:ext cx="57" cy="20"/>
            </a:xfrm>
            <a:custGeom>
              <a:avLst/>
              <a:gdLst>
                <a:gd name="T0" fmla="*/ 107 w 114"/>
                <a:gd name="T1" fmla="*/ 4 h 41"/>
                <a:gd name="T2" fmla="*/ 0 w 114"/>
                <a:gd name="T3" fmla="*/ 0 h 41"/>
                <a:gd name="T4" fmla="*/ 6 w 114"/>
                <a:gd name="T5" fmla="*/ 29 h 41"/>
                <a:gd name="T6" fmla="*/ 114 w 114"/>
                <a:gd name="T7" fmla="*/ 41 h 41"/>
                <a:gd name="T8" fmla="*/ 107 w 114"/>
                <a:gd name="T9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41">
                  <a:moveTo>
                    <a:pt x="107" y="4"/>
                  </a:moveTo>
                  <a:lnTo>
                    <a:pt x="0" y="0"/>
                  </a:lnTo>
                  <a:lnTo>
                    <a:pt x="6" y="29"/>
                  </a:lnTo>
                  <a:lnTo>
                    <a:pt x="114" y="41"/>
                  </a:lnTo>
                  <a:lnTo>
                    <a:pt x="107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42"/>
            <p:cNvSpPr>
              <a:spLocks/>
            </p:cNvSpPr>
            <p:nvPr/>
          </p:nvSpPr>
          <p:spPr bwMode="auto">
            <a:xfrm>
              <a:off x="4889" y="3726"/>
              <a:ext cx="37" cy="20"/>
            </a:xfrm>
            <a:custGeom>
              <a:avLst/>
              <a:gdLst>
                <a:gd name="T0" fmla="*/ 69 w 74"/>
                <a:gd name="T1" fmla="*/ 0 h 41"/>
                <a:gd name="T2" fmla="*/ 0 w 74"/>
                <a:gd name="T3" fmla="*/ 10 h 41"/>
                <a:gd name="T4" fmla="*/ 13 w 74"/>
                <a:gd name="T5" fmla="*/ 41 h 41"/>
                <a:gd name="T6" fmla="*/ 74 w 74"/>
                <a:gd name="T7" fmla="*/ 29 h 41"/>
                <a:gd name="T8" fmla="*/ 69 w 74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41">
                  <a:moveTo>
                    <a:pt x="69" y="0"/>
                  </a:moveTo>
                  <a:lnTo>
                    <a:pt x="0" y="10"/>
                  </a:lnTo>
                  <a:lnTo>
                    <a:pt x="13" y="41"/>
                  </a:lnTo>
                  <a:lnTo>
                    <a:pt x="74" y="2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43"/>
            <p:cNvSpPr>
              <a:spLocks/>
            </p:cNvSpPr>
            <p:nvPr/>
          </p:nvSpPr>
          <p:spPr bwMode="auto">
            <a:xfrm>
              <a:off x="4911" y="3779"/>
              <a:ext cx="56" cy="17"/>
            </a:xfrm>
            <a:custGeom>
              <a:avLst/>
              <a:gdLst>
                <a:gd name="T0" fmla="*/ 98 w 112"/>
                <a:gd name="T1" fmla="*/ 0 h 34"/>
                <a:gd name="T2" fmla="*/ 0 w 112"/>
                <a:gd name="T3" fmla="*/ 14 h 34"/>
                <a:gd name="T4" fmla="*/ 0 w 112"/>
                <a:gd name="T5" fmla="*/ 34 h 34"/>
                <a:gd name="T6" fmla="*/ 112 w 112"/>
                <a:gd name="T7" fmla="*/ 34 h 34"/>
                <a:gd name="T8" fmla="*/ 98 w 112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34">
                  <a:moveTo>
                    <a:pt x="98" y="0"/>
                  </a:moveTo>
                  <a:lnTo>
                    <a:pt x="0" y="14"/>
                  </a:lnTo>
                  <a:lnTo>
                    <a:pt x="0" y="34"/>
                  </a:lnTo>
                  <a:lnTo>
                    <a:pt x="112" y="34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44"/>
            <p:cNvSpPr>
              <a:spLocks/>
            </p:cNvSpPr>
            <p:nvPr/>
          </p:nvSpPr>
          <p:spPr bwMode="auto">
            <a:xfrm>
              <a:off x="4927" y="3822"/>
              <a:ext cx="47" cy="25"/>
            </a:xfrm>
            <a:custGeom>
              <a:avLst/>
              <a:gdLst>
                <a:gd name="T0" fmla="*/ 92 w 92"/>
                <a:gd name="T1" fmla="*/ 23 h 49"/>
                <a:gd name="T2" fmla="*/ 0 w 92"/>
                <a:gd name="T3" fmla="*/ 0 h 49"/>
                <a:gd name="T4" fmla="*/ 0 w 92"/>
                <a:gd name="T5" fmla="*/ 23 h 49"/>
                <a:gd name="T6" fmla="*/ 91 w 92"/>
                <a:gd name="T7" fmla="*/ 49 h 49"/>
                <a:gd name="T8" fmla="*/ 92 w 92"/>
                <a:gd name="T9" fmla="*/ 2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49">
                  <a:moveTo>
                    <a:pt x="92" y="23"/>
                  </a:moveTo>
                  <a:lnTo>
                    <a:pt x="0" y="0"/>
                  </a:lnTo>
                  <a:lnTo>
                    <a:pt x="0" y="23"/>
                  </a:lnTo>
                  <a:lnTo>
                    <a:pt x="91" y="49"/>
                  </a:lnTo>
                  <a:lnTo>
                    <a:pt x="92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45"/>
            <p:cNvSpPr>
              <a:spLocks/>
            </p:cNvSpPr>
            <p:nvPr/>
          </p:nvSpPr>
          <p:spPr bwMode="auto">
            <a:xfrm>
              <a:off x="4387" y="3369"/>
              <a:ext cx="199" cy="172"/>
            </a:xfrm>
            <a:custGeom>
              <a:avLst/>
              <a:gdLst>
                <a:gd name="T0" fmla="*/ 245 w 399"/>
                <a:gd name="T1" fmla="*/ 169 h 345"/>
                <a:gd name="T2" fmla="*/ 245 w 399"/>
                <a:gd name="T3" fmla="*/ 117 h 345"/>
                <a:gd name="T4" fmla="*/ 237 w 399"/>
                <a:gd name="T5" fmla="*/ 78 h 345"/>
                <a:gd name="T6" fmla="*/ 213 w 399"/>
                <a:gd name="T7" fmla="*/ 37 h 345"/>
                <a:gd name="T8" fmla="*/ 188 w 399"/>
                <a:gd name="T9" fmla="*/ 14 h 345"/>
                <a:gd name="T10" fmla="*/ 156 w 399"/>
                <a:gd name="T11" fmla="*/ 5 h 345"/>
                <a:gd name="T12" fmla="*/ 103 w 399"/>
                <a:gd name="T13" fmla="*/ 0 h 345"/>
                <a:gd name="T14" fmla="*/ 65 w 399"/>
                <a:gd name="T15" fmla="*/ 21 h 345"/>
                <a:gd name="T16" fmla="*/ 33 w 399"/>
                <a:gd name="T17" fmla="*/ 59 h 345"/>
                <a:gd name="T18" fmla="*/ 14 w 399"/>
                <a:gd name="T19" fmla="*/ 117 h 345"/>
                <a:gd name="T20" fmla="*/ 0 w 399"/>
                <a:gd name="T21" fmla="*/ 179 h 345"/>
                <a:gd name="T22" fmla="*/ 0 w 399"/>
                <a:gd name="T23" fmla="*/ 240 h 345"/>
                <a:gd name="T24" fmla="*/ 17 w 399"/>
                <a:gd name="T25" fmla="*/ 291 h 345"/>
                <a:gd name="T26" fmla="*/ 46 w 399"/>
                <a:gd name="T27" fmla="*/ 323 h 345"/>
                <a:gd name="T28" fmla="*/ 88 w 399"/>
                <a:gd name="T29" fmla="*/ 343 h 345"/>
                <a:gd name="T30" fmla="*/ 130 w 399"/>
                <a:gd name="T31" fmla="*/ 345 h 345"/>
                <a:gd name="T32" fmla="*/ 169 w 399"/>
                <a:gd name="T33" fmla="*/ 338 h 345"/>
                <a:gd name="T34" fmla="*/ 195 w 399"/>
                <a:gd name="T35" fmla="*/ 323 h 345"/>
                <a:gd name="T36" fmla="*/ 213 w 399"/>
                <a:gd name="T37" fmla="*/ 291 h 345"/>
                <a:gd name="T38" fmla="*/ 230 w 399"/>
                <a:gd name="T39" fmla="*/ 245 h 345"/>
                <a:gd name="T40" fmla="*/ 245 w 399"/>
                <a:gd name="T41" fmla="*/ 235 h 345"/>
                <a:gd name="T42" fmla="*/ 296 w 399"/>
                <a:gd name="T43" fmla="*/ 232 h 345"/>
                <a:gd name="T44" fmla="*/ 367 w 399"/>
                <a:gd name="T45" fmla="*/ 247 h 345"/>
                <a:gd name="T46" fmla="*/ 386 w 399"/>
                <a:gd name="T47" fmla="*/ 252 h 345"/>
                <a:gd name="T48" fmla="*/ 399 w 399"/>
                <a:gd name="T49" fmla="*/ 235 h 345"/>
                <a:gd name="T50" fmla="*/ 394 w 399"/>
                <a:gd name="T51" fmla="*/ 220 h 345"/>
                <a:gd name="T52" fmla="*/ 386 w 399"/>
                <a:gd name="T53" fmla="*/ 201 h 345"/>
                <a:gd name="T54" fmla="*/ 342 w 399"/>
                <a:gd name="T55" fmla="*/ 193 h 345"/>
                <a:gd name="T56" fmla="*/ 289 w 399"/>
                <a:gd name="T57" fmla="*/ 190 h 345"/>
                <a:gd name="T58" fmla="*/ 245 w 399"/>
                <a:gd name="T59" fmla="*/ 169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99" h="345">
                  <a:moveTo>
                    <a:pt x="245" y="169"/>
                  </a:moveTo>
                  <a:lnTo>
                    <a:pt x="245" y="117"/>
                  </a:lnTo>
                  <a:lnTo>
                    <a:pt x="237" y="78"/>
                  </a:lnTo>
                  <a:lnTo>
                    <a:pt x="213" y="37"/>
                  </a:lnTo>
                  <a:lnTo>
                    <a:pt x="188" y="14"/>
                  </a:lnTo>
                  <a:lnTo>
                    <a:pt x="156" y="5"/>
                  </a:lnTo>
                  <a:lnTo>
                    <a:pt x="103" y="0"/>
                  </a:lnTo>
                  <a:lnTo>
                    <a:pt x="65" y="21"/>
                  </a:lnTo>
                  <a:lnTo>
                    <a:pt x="33" y="59"/>
                  </a:lnTo>
                  <a:lnTo>
                    <a:pt x="14" y="117"/>
                  </a:lnTo>
                  <a:lnTo>
                    <a:pt x="0" y="179"/>
                  </a:lnTo>
                  <a:lnTo>
                    <a:pt x="0" y="240"/>
                  </a:lnTo>
                  <a:lnTo>
                    <a:pt x="17" y="291"/>
                  </a:lnTo>
                  <a:lnTo>
                    <a:pt x="46" y="323"/>
                  </a:lnTo>
                  <a:lnTo>
                    <a:pt x="88" y="343"/>
                  </a:lnTo>
                  <a:lnTo>
                    <a:pt x="130" y="345"/>
                  </a:lnTo>
                  <a:lnTo>
                    <a:pt x="169" y="338"/>
                  </a:lnTo>
                  <a:lnTo>
                    <a:pt x="195" y="323"/>
                  </a:lnTo>
                  <a:lnTo>
                    <a:pt x="213" y="291"/>
                  </a:lnTo>
                  <a:lnTo>
                    <a:pt x="230" y="245"/>
                  </a:lnTo>
                  <a:lnTo>
                    <a:pt x="245" y="235"/>
                  </a:lnTo>
                  <a:lnTo>
                    <a:pt x="296" y="232"/>
                  </a:lnTo>
                  <a:lnTo>
                    <a:pt x="367" y="247"/>
                  </a:lnTo>
                  <a:lnTo>
                    <a:pt x="386" y="252"/>
                  </a:lnTo>
                  <a:lnTo>
                    <a:pt x="399" y="235"/>
                  </a:lnTo>
                  <a:lnTo>
                    <a:pt x="394" y="220"/>
                  </a:lnTo>
                  <a:lnTo>
                    <a:pt x="386" y="201"/>
                  </a:lnTo>
                  <a:lnTo>
                    <a:pt x="342" y="193"/>
                  </a:lnTo>
                  <a:lnTo>
                    <a:pt x="289" y="190"/>
                  </a:lnTo>
                  <a:lnTo>
                    <a:pt x="245" y="16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46"/>
            <p:cNvSpPr>
              <a:spLocks/>
            </p:cNvSpPr>
            <p:nvPr/>
          </p:nvSpPr>
          <p:spPr bwMode="auto">
            <a:xfrm>
              <a:off x="4320" y="3545"/>
              <a:ext cx="157" cy="308"/>
            </a:xfrm>
            <a:custGeom>
              <a:avLst/>
              <a:gdLst>
                <a:gd name="T0" fmla="*/ 22 w 314"/>
                <a:gd name="T1" fmla="*/ 124 h 615"/>
                <a:gd name="T2" fmla="*/ 79 w 314"/>
                <a:gd name="T3" fmla="*/ 41 h 615"/>
                <a:gd name="T4" fmla="*/ 118 w 314"/>
                <a:gd name="T5" fmla="*/ 9 h 615"/>
                <a:gd name="T6" fmla="*/ 166 w 314"/>
                <a:gd name="T7" fmla="*/ 0 h 615"/>
                <a:gd name="T8" fmla="*/ 204 w 314"/>
                <a:gd name="T9" fmla="*/ 2 h 615"/>
                <a:gd name="T10" fmla="*/ 262 w 314"/>
                <a:gd name="T11" fmla="*/ 14 h 615"/>
                <a:gd name="T12" fmla="*/ 294 w 314"/>
                <a:gd name="T13" fmla="*/ 39 h 615"/>
                <a:gd name="T14" fmla="*/ 314 w 314"/>
                <a:gd name="T15" fmla="*/ 66 h 615"/>
                <a:gd name="T16" fmla="*/ 314 w 314"/>
                <a:gd name="T17" fmla="*/ 109 h 615"/>
                <a:gd name="T18" fmla="*/ 297 w 314"/>
                <a:gd name="T19" fmla="*/ 142 h 615"/>
                <a:gd name="T20" fmla="*/ 270 w 314"/>
                <a:gd name="T21" fmla="*/ 188 h 615"/>
                <a:gd name="T22" fmla="*/ 252 w 314"/>
                <a:gd name="T23" fmla="*/ 230 h 615"/>
                <a:gd name="T24" fmla="*/ 245 w 314"/>
                <a:gd name="T25" fmla="*/ 278 h 615"/>
                <a:gd name="T26" fmla="*/ 242 w 314"/>
                <a:gd name="T27" fmla="*/ 313 h 615"/>
                <a:gd name="T28" fmla="*/ 257 w 314"/>
                <a:gd name="T29" fmla="*/ 360 h 615"/>
                <a:gd name="T30" fmla="*/ 282 w 314"/>
                <a:gd name="T31" fmla="*/ 409 h 615"/>
                <a:gd name="T32" fmla="*/ 304 w 314"/>
                <a:gd name="T33" fmla="*/ 460 h 615"/>
                <a:gd name="T34" fmla="*/ 309 w 314"/>
                <a:gd name="T35" fmla="*/ 499 h 615"/>
                <a:gd name="T36" fmla="*/ 307 w 314"/>
                <a:gd name="T37" fmla="*/ 544 h 615"/>
                <a:gd name="T38" fmla="*/ 282 w 314"/>
                <a:gd name="T39" fmla="*/ 577 h 615"/>
                <a:gd name="T40" fmla="*/ 242 w 314"/>
                <a:gd name="T41" fmla="*/ 600 h 615"/>
                <a:gd name="T42" fmla="*/ 209 w 314"/>
                <a:gd name="T43" fmla="*/ 615 h 615"/>
                <a:gd name="T44" fmla="*/ 159 w 314"/>
                <a:gd name="T45" fmla="*/ 615 h 615"/>
                <a:gd name="T46" fmla="*/ 111 w 314"/>
                <a:gd name="T47" fmla="*/ 600 h 615"/>
                <a:gd name="T48" fmla="*/ 47 w 314"/>
                <a:gd name="T49" fmla="*/ 575 h 615"/>
                <a:gd name="T50" fmla="*/ 22 w 314"/>
                <a:gd name="T51" fmla="*/ 511 h 615"/>
                <a:gd name="T52" fmla="*/ 13 w 314"/>
                <a:gd name="T53" fmla="*/ 467 h 615"/>
                <a:gd name="T54" fmla="*/ 13 w 314"/>
                <a:gd name="T55" fmla="*/ 411 h 615"/>
                <a:gd name="T56" fmla="*/ 7 w 314"/>
                <a:gd name="T57" fmla="*/ 360 h 615"/>
                <a:gd name="T58" fmla="*/ 0 w 314"/>
                <a:gd name="T59" fmla="*/ 278 h 615"/>
                <a:gd name="T60" fmla="*/ 2 w 314"/>
                <a:gd name="T61" fmla="*/ 212 h 615"/>
                <a:gd name="T62" fmla="*/ 13 w 314"/>
                <a:gd name="T63" fmla="*/ 156 h 615"/>
                <a:gd name="T64" fmla="*/ 22 w 314"/>
                <a:gd name="T65" fmla="*/ 124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14" h="615">
                  <a:moveTo>
                    <a:pt x="22" y="124"/>
                  </a:moveTo>
                  <a:lnTo>
                    <a:pt x="79" y="41"/>
                  </a:lnTo>
                  <a:lnTo>
                    <a:pt x="118" y="9"/>
                  </a:lnTo>
                  <a:lnTo>
                    <a:pt x="166" y="0"/>
                  </a:lnTo>
                  <a:lnTo>
                    <a:pt x="204" y="2"/>
                  </a:lnTo>
                  <a:lnTo>
                    <a:pt x="262" y="14"/>
                  </a:lnTo>
                  <a:lnTo>
                    <a:pt x="294" y="39"/>
                  </a:lnTo>
                  <a:lnTo>
                    <a:pt x="314" y="66"/>
                  </a:lnTo>
                  <a:lnTo>
                    <a:pt x="314" y="109"/>
                  </a:lnTo>
                  <a:lnTo>
                    <a:pt x="297" y="142"/>
                  </a:lnTo>
                  <a:lnTo>
                    <a:pt x="270" y="188"/>
                  </a:lnTo>
                  <a:lnTo>
                    <a:pt x="252" y="230"/>
                  </a:lnTo>
                  <a:lnTo>
                    <a:pt x="245" y="278"/>
                  </a:lnTo>
                  <a:lnTo>
                    <a:pt x="242" y="313"/>
                  </a:lnTo>
                  <a:lnTo>
                    <a:pt x="257" y="360"/>
                  </a:lnTo>
                  <a:lnTo>
                    <a:pt x="282" y="409"/>
                  </a:lnTo>
                  <a:lnTo>
                    <a:pt x="304" y="460"/>
                  </a:lnTo>
                  <a:lnTo>
                    <a:pt x="309" y="499"/>
                  </a:lnTo>
                  <a:lnTo>
                    <a:pt x="307" y="544"/>
                  </a:lnTo>
                  <a:lnTo>
                    <a:pt x="282" y="577"/>
                  </a:lnTo>
                  <a:lnTo>
                    <a:pt x="242" y="600"/>
                  </a:lnTo>
                  <a:lnTo>
                    <a:pt x="209" y="615"/>
                  </a:lnTo>
                  <a:lnTo>
                    <a:pt x="159" y="615"/>
                  </a:lnTo>
                  <a:lnTo>
                    <a:pt x="111" y="600"/>
                  </a:lnTo>
                  <a:lnTo>
                    <a:pt x="47" y="575"/>
                  </a:lnTo>
                  <a:lnTo>
                    <a:pt x="22" y="511"/>
                  </a:lnTo>
                  <a:lnTo>
                    <a:pt x="13" y="467"/>
                  </a:lnTo>
                  <a:lnTo>
                    <a:pt x="13" y="411"/>
                  </a:lnTo>
                  <a:lnTo>
                    <a:pt x="7" y="360"/>
                  </a:lnTo>
                  <a:lnTo>
                    <a:pt x="0" y="278"/>
                  </a:lnTo>
                  <a:lnTo>
                    <a:pt x="2" y="212"/>
                  </a:lnTo>
                  <a:lnTo>
                    <a:pt x="13" y="156"/>
                  </a:lnTo>
                  <a:lnTo>
                    <a:pt x="22" y="12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47"/>
            <p:cNvSpPr>
              <a:spLocks/>
            </p:cNvSpPr>
            <p:nvPr/>
          </p:nvSpPr>
          <p:spPr bwMode="auto">
            <a:xfrm>
              <a:off x="3918" y="3464"/>
              <a:ext cx="475" cy="183"/>
            </a:xfrm>
            <a:custGeom>
              <a:avLst/>
              <a:gdLst>
                <a:gd name="T0" fmla="*/ 831 w 951"/>
                <a:gd name="T1" fmla="*/ 215 h 365"/>
                <a:gd name="T2" fmla="*/ 885 w 951"/>
                <a:gd name="T3" fmla="*/ 189 h 365"/>
                <a:gd name="T4" fmla="*/ 932 w 951"/>
                <a:gd name="T5" fmla="*/ 178 h 365"/>
                <a:gd name="T6" fmla="*/ 951 w 951"/>
                <a:gd name="T7" fmla="*/ 195 h 365"/>
                <a:gd name="T8" fmla="*/ 951 w 951"/>
                <a:gd name="T9" fmla="*/ 235 h 365"/>
                <a:gd name="T10" fmla="*/ 907 w 951"/>
                <a:gd name="T11" fmla="*/ 286 h 365"/>
                <a:gd name="T12" fmla="*/ 860 w 951"/>
                <a:gd name="T13" fmla="*/ 294 h 365"/>
                <a:gd name="T14" fmla="*/ 740 w 951"/>
                <a:gd name="T15" fmla="*/ 331 h 365"/>
                <a:gd name="T16" fmla="*/ 620 w 951"/>
                <a:gd name="T17" fmla="*/ 352 h 365"/>
                <a:gd name="T18" fmla="*/ 513 w 951"/>
                <a:gd name="T19" fmla="*/ 365 h 365"/>
                <a:gd name="T20" fmla="*/ 436 w 951"/>
                <a:gd name="T21" fmla="*/ 357 h 365"/>
                <a:gd name="T22" fmla="*/ 329 w 951"/>
                <a:gd name="T23" fmla="*/ 331 h 365"/>
                <a:gd name="T24" fmla="*/ 209 w 951"/>
                <a:gd name="T25" fmla="*/ 254 h 365"/>
                <a:gd name="T26" fmla="*/ 137 w 951"/>
                <a:gd name="T27" fmla="*/ 189 h 365"/>
                <a:gd name="T28" fmla="*/ 94 w 951"/>
                <a:gd name="T29" fmla="*/ 164 h 365"/>
                <a:gd name="T30" fmla="*/ 57 w 951"/>
                <a:gd name="T31" fmla="*/ 156 h 365"/>
                <a:gd name="T32" fmla="*/ 25 w 951"/>
                <a:gd name="T33" fmla="*/ 149 h 365"/>
                <a:gd name="T34" fmla="*/ 7 w 951"/>
                <a:gd name="T35" fmla="*/ 117 h 365"/>
                <a:gd name="T36" fmla="*/ 0 w 951"/>
                <a:gd name="T37" fmla="*/ 61 h 365"/>
                <a:gd name="T38" fmla="*/ 13 w 951"/>
                <a:gd name="T39" fmla="*/ 26 h 365"/>
                <a:gd name="T40" fmla="*/ 32 w 951"/>
                <a:gd name="T41" fmla="*/ 0 h 365"/>
                <a:gd name="T42" fmla="*/ 61 w 951"/>
                <a:gd name="T43" fmla="*/ 9 h 365"/>
                <a:gd name="T44" fmla="*/ 74 w 951"/>
                <a:gd name="T45" fmla="*/ 53 h 365"/>
                <a:gd name="T46" fmla="*/ 69 w 951"/>
                <a:gd name="T47" fmla="*/ 100 h 365"/>
                <a:gd name="T48" fmla="*/ 108 w 951"/>
                <a:gd name="T49" fmla="*/ 130 h 365"/>
                <a:gd name="T50" fmla="*/ 132 w 951"/>
                <a:gd name="T51" fmla="*/ 132 h 365"/>
                <a:gd name="T52" fmla="*/ 152 w 951"/>
                <a:gd name="T53" fmla="*/ 112 h 365"/>
                <a:gd name="T54" fmla="*/ 159 w 951"/>
                <a:gd name="T55" fmla="*/ 80 h 365"/>
                <a:gd name="T56" fmla="*/ 203 w 951"/>
                <a:gd name="T57" fmla="*/ 86 h 365"/>
                <a:gd name="T58" fmla="*/ 203 w 951"/>
                <a:gd name="T59" fmla="*/ 137 h 365"/>
                <a:gd name="T60" fmla="*/ 177 w 951"/>
                <a:gd name="T61" fmla="*/ 169 h 365"/>
                <a:gd name="T62" fmla="*/ 233 w 951"/>
                <a:gd name="T63" fmla="*/ 215 h 365"/>
                <a:gd name="T64" fmla="*/ 321 w 951"/>
                <a:gd name="T65" fmla="*/ 254 h 365"/>
                <a:gd name="T66" fmla="*/ 399 w 951"/>
                <a:gd name="T67" fmla="*/ 274 h 365"/>
                <a:gd name="T68" fmla="*/ 476 w 951"/>
                <a:gd name="T69" fmla="*/ 293 h 365"/>
                <a:gd name="T70" fmla="*/ 530 w 951"/>
                <a:gd name="T71" fmla="*/ 293 h 365"/>
                <a:gd name="T72" fmla="*/ 600 w 951"/>
                <a:gd name="T73" fmla="*/ 279 h 365"/>
                <a:gd name="T74" fmla="*/ 676 w 951"/>
                <a:gd name="T75" fmla="*/ 259 h 365"/>
                <a:gd name="T76" fmla="*/ 752 w 951"/>
                <a:gd name="T77" fmla="*/ 235 h 365"/>
                <a:gd name="T78" fmla="*/ 831 w 951"/>
                <a:gd name="T79" fmla="*/ 215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51" h="365">
                  <a:moveTo>
                    <a:pt x="831" y="215"/>
                  </a:moveTo>
                  <a:lnTo>
                    <a:pt x="885" y="189"/>
                  </a:lnTo>
                  <a:lnTo>
                    <a:pt x="932" y="178"/>
                  </a:lnTo>
                  <a:lnTo>
                    <a:pt x="951" y="195"/>
                  </a:lnTo>
                  <a:lnTo>
                    <a:pt x="951" y="235"/>
                  </a:lnTo>
                  <a:lnTo>
                    <a:pt x="907" y="286"/>
                  </a:lnTo>
                  <a:lnTo>
                    <a:pt x="860" y="294"/>
                  </a:lnTo>
                  <a:lnTo>
                    <a:pt x="740" y="331"/>
                  </a:lnTo>
                  <a:lnTo>
                    <a:pt x="620" y="352"/>
                  </a:lnTo>
                  <a:lnTo>
                    <a:pt x="513" y="365"/>
                  </a:lnTo>
                  <a:lnTo>
                    <a:pt x="436" y="357"/>
                  </a:lnTo>
                  <a:lnTo>
                    <a:pt x="329" y="331"/>
                  </a:lnTo>
                  <a:lnTo>
                    <a:pt x="209" y="254"/>
                  </a:lnTo>
                  <a:lnTo>
                    <a:pt x="137" y="189"/>
                  </a:lnTo>
                  <a:lnTo>
                    <a:pt x="94" y="164"/>
                  </a:lnTo>
                  <a:lnTo>
                    <a:pt x="57" y="156"/>
                  </a:lnTo>
                  <a:lnTo>
                    <a:pt x="25" y="149"/>
                  </a:lnTo>
                  <a:lnTo>
                    <a:pt x="7" y="117"/>
                  </a:lnTo>
                  <a:lnTo>
                    <a:pt x="0" y="61"/>
                  </a:lnTo>
                  <a:lnTo>
                    <a:pt x="13" y="26"/>
                  </a:lnTo>
                  <a:lnTo>
                    <a:pt x="32" y="0"/>
                  </a:lnTo>
                  <a:lnTo>
                    <a:pt x="61" y="9"/>
                  </a:lnTo>
                  <a:lnTo>
                    <a:pt x="74" y="53"/>
                  </a:lnTo>
                  <a:lnTo>
                    <a:pt x="69" y="100"/>
                  </a:lnTo>
                  <a:lnTo>
                    <a:pt x="108" y="130"/>
                  </a:lnTo>
                  <a:lnTo>
                    <a:pt x="132" y="132"/>
                  </a:lnTo>
                  <a:lnTo>
                    <a:pt x="152" y="112"/>
                  </a:lnTo>
                  <a:lnTo>
                    <a:pt x="159" y="80"/>
                  </a:lnTo>
                  <a:lnTo>
                    <a:pt x="203" y="86"/>
                  </a:lnTo>
                  <a:lnTo>
                    <a:pt x="203" y="137"/>
                  </a:lnTo>
                  <a:lnTo>
                    <a:pt x="177" y="169"/>
                  </a:lnTo>
                  <a:lnTo>
                    <a:pt x="233" y="215"/>
                  </a:lnTo>
                  <a:lnTo>
                    <a:pt x="321" y="254"/>
                  </a:lnTo>
                  <a:lnTo>
                    <a:pt x="399" y="274"/>
                  </a:lnTo>
                  <a:lnTo>
                    <a:pt x="476" y="293"/>
                  </a:lnTo>
                  <a:lnTo>
                    <a:pt x="530" y="293"/>
                  </a:lnTo>
                  <a:lnTo>
                    <a:pt x="600" y="279"/>
                  </a:lnTo>
                  <a:lnTo>
                    <a:pt x="676" y="259"/>
                  </a:lnTo>
                  <a:lnTo>
                    <a:pt x="752" y="235"/>
                  </a:lnTo>
                  <a:lnTo>
                    <a:pt x="831" y="21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48"/>
            <p:cNvSpPr>
              <a:spLocks/>
            </p:cNvSpPr>
            <p:nvPr/>
          </p:nvSpPr>
          <p:spPr bwMode="auto">
            <a:xfrm>
              <a:off x="4418" y="3469"/>
              <a:ext cx="476" cy="183"/>
            </a:xfrm>
            <a:custGeom>
              <a:avLst/>
              <a:gdLst>
                <a:gd name="T0" fmla="*/ 120 w 953"/>
                <a:gd name="T1" fmla="*/ 215 h 365"/>
                <a:gd name="T2" fmla="*/ 66 w 953"/>
                <a:gd name="T3" fmla="*/ 190 h 365"/>
                <a:gd name="T4" fmla="*/ 19 w 953"/>
                <a:gd name="T5" fmla="*/ 178 h 365"/>
                <a:gd name="T6" fmla="*/ 0 w 953"/>
                <a:gd name="T7" fmla="*/ 195 h 365"/>
                <a:gd name="T8" fmla="*/ 0 w 953"/>
                <a:gd name="T9" fmla="*/ 235 h 365"/>
                <a:gd name="T10" fmla="*/ 44 w 953"/>
                <a:gd name="T11" fmla="*/ 286 h 365"/>
                <a:gd name="T12" fmla="*/ 91 w 953"/>
                <a:gd name="T13" fmla="*/ 294 h 365"/>
                <a:gd name="T14" fmla="*/ 211 w 953"/>
                <a:gd name="T15" fmla="*/ 332 h 365"/>
                <a:gd name="T16" fmla="*/ 333 w 953"/>
                <a:gd name="T17" fmla="*/ 352 h 365"/>
                <a:gd name="T18" fmla="*/ 437 w 953"/>
                <a:gd name="T19" fmla="*/ 365 h 365"/>
                <a:gd name="T20" fmla="*/ 517 w 953"/>
                <a:gd name="T21" fmla="*/ 357 h 365"/>
                <a:gd name="T22" fmla="*/ 622 w 953"/>
                <a:gd name="T23" fmla="*/ 332 h 365"/>
                <a:gd name="T24" fmla="*/ 743 w 953"/>
                <a:gd name="T25" fmla="*/ 254 h 365"/>
                <a:gd name="T26" fmla="*/ 816 w 953"/>
                <a:gd name="T27" fmla="*/ 190 h 365"/>
                <a:gd name="T28" fmla="*/ 858 w 953"/>
                <a:gd name="T29" fmla="*/ 164 h 365"/>
                <a:gd name="T30" fmla="*/ 895 w 953"/>
                <a:gd name="T31" fmla="*/ 156 h 365"/>
                <a:gd name="T32" fmla="*/ 927 w 953"/>
                <a:gd name="T33" fmla="*/ 149 h 365"/>
                <a:gd name="T34" fmla="*/ 946 w 953"/>
                <a:gd name="T35" fmla="*/ 117 h 365"/>
                <a:gd name="T36" fmla="*/ 953 w 953"/>
                <a:gd name="T37" fmla="*/ 61 h 365"/>
                <a:gd name="T38" fmla="*/ 939 w 953"/>
                <a:gd name="T39" fmla="*/ 26 h 365"/>
                <a:gd name="T40" fmla="*/ 921 w 953"/>
                <a:gd name="T41" fmla="*/ 0 h 365"/>
                <a:gd name="T42" fmla="*/ 892 w 953"/>
                <a:gd name="T43" fmla="*/ 9 h 365"/>
                <a:gd name="T44" fmla="*/ 878 w 953"/>
                <a:gd name="T45" fmla="*/ 53 h 365"/>
                <a:gd name="T46" fmla="*/ 883 w 953"/>
                <a:gd name="T47" fmla="*/ 100 h 365"/>
                <a:gd name="T48" fmla="*/ 845 w 953"/>
                <a:gd name="T49" fmla="*/ 130 h 365"/>
                <a:gd name="T50" fmla="*/ 821 w 953"/>
                <a:gd name="T51" fmla="*/ 132 h 365"/>
                <a:gd name="T52" fmla="*/ 801 w 953"/>
                <a:gd name="T53" fmla="*/ 112 h 365"/>
                <a:gd name="T54" fmla="*/ 794 w 953"/>
                <a:gd name="T55" fmla="*/ 80 h 365"/>
                <a:gd name="T56" fmla="*/ 750 w 953"/>
                <a:gd name="T57" fmla="*/ 87 h 365"/>
                <a:gd name="T58" fmla="*/ 750 w 953"/>
                <a:gd name="T59" fmla="*/ 137 h 365"/>
                <a:gd name="T60" fmla="*/ 775 w 953"/>
                <a:gd name="T61" fmla="*/ 169 h 365"/>
                <a:gd name="T62" fmla="*/ 720 w 953"/>
                <a:gd name="T63" fmla="*/ 215 h 365"/>
                <a:gd name="T64" fmla="*/ 630 w 953"/>
                <a:gd name="T65" fmla="*/ 254 h 365"/>
                <a:gd name="T66" fmla="*/ 552 w 953"/>
                <a:gd name="T67" fmla="*/ 274 h 365"/>
                <a:gd name="T68" fmla="*/ 476 w 953"/>
                <a:gd name="T69" fmla="*/ 293 h 365"/>
                <a:gd name="T70" fmla="*/ 421 w 953"/>
                <a:gd name="T71" fmla="*/ 293 h 365"/>
                <a:gd name="T72" fmla="*/ 351 w 953"/>
                <a:gd name="T73" fmla="*/ 279 h 365"/>
                <a:gd name="T74" fmla="*/ 275 w 953"/>
                <a:gd name="T75" fmla="*/ 259 h 365"/>
                <a:gd name="T76" fmla="*/ 199 w 953"/>
                <a:gd name="T77" fmla="*/ 235 h 365"/>
                <a:gd name="T78" fmla="*/ 120 w 953"/>
                <a:gd name="T79" fmla="*/ 215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53" h="365">
                  <a:moveTo>
                    <a:pt x="120" y="215"/>
                  </a:moveTo>
                  <a:lnTo>
                    <a:pt x="66" y="190"/>
                  </a:lnTo>
                  <a:lnTo>
                    <a:pt x="19" y="178"/>
                  </a:lnTo>
                  <a:lnTo>
                    <a:pt x="0" y="195"/>
                  </a:lnTo>
                  <a:lnTo>
                    <a:pt x="0" y="235"/>
                  </a:lnTo>
                  <a:lnTo>
                    <a:pt x="44" y="286"/>
                  </a:lnTo>
                  <a:lnTo>
                    <a:pt x="91" y="294"/>
                  </a:lnTo>
                  <a:lnTo>
                    <a:pt x="211" y="332"/>
                  </a:lnTo>
                  <a:lnTo>
                    <a:pt x="333" y="352"/>
                  </a:lnTo>
                  <a:lnTo>
                    <a:pt x="437" y="365"/>
                  </a:lnTo>
                  <a:lnTo>
                    <a:pt x="517" y="357"/>
                  </a:lnTo>
                  <a:lnTo>
                    <a:pt x="622" y="332"/>
                  </a:lnTo>
                  <a:lnTo>
                    <a:pt x="743" y="254"/>
                  </a:lnTo>
                  <a:lnTo>
                    <a:pt x="816" y="190"/>
                  </a:lnTo>
                  <a:lnTo>
                    <a:pt x="858" y="164"/>
                  </a:lnTo>
                  <a:lnTo>
                    <a:pt x="895" y="156"/>
                  </a:lnTo>
                  <a:lnTo>
                    <a:pt x="927" y="149"/>
                  </a:lnTo>
                  <a:lnTo>
                    <a:pt x="946" y="117"/>
                  </a:lnTo>
                  <a:lnTo>
                    <a:pt x="953" y="61"/>
                  </a:lnTo>
                  <a:lnTo>
                    <a:pt x="939" y="26"/>
                  </a:lnTo>
                  <a:lnTo>
                    <a:pt x="921" y="0"/>
                  </a:lnTo>
                  <a:lnTo>
                    <a:pt x="892" y="9"/>
                  </a:lnTo>
                  <a:lnTo>
                    <a:pt x="878" y="53"/>
                  </a:lnTo>
                  <a:lnTo>
                    <a:pt x="883" y="100"/>
                  </a:lnTo>
                  <a:lnTo>
                    <a:pt x="845" y="130"/>
                  </a:lnTo>
                  <a:lnTo>
                    <a:pt x="821" y="132"/>
                  </a:lnTo>
                  <a:lnTo>
                    <a:pt x="801" y="112"/>
                  </a:lnTo>
                  <a:lnTo>
                    <a:pt x="794" y="80"/>
                  </a:lnTo>
                  <a:lnTo>
                    <a:pt x="750" y="87"/>
                  </a:lnTo>
                  <a:lnTo>
                    <a:pt x="750" y="137"/>
                  </a:lnTo>
                  <a:lnTo>
                    <a:pt x="775" y="169"/>
                  </a:lnTo>
                  <a:lnTo>
                    <a:pt x="720" y="215"/>
                  </a:lnTo>
                  <a:lnTo>
                    <a:pt x="630" y="254"/>
                  </a:lnTo>
                  <a:lnTo>
                    <a:pt x="552" y="274"/>
                  </a:lnTo>
                  <a:lnTo>
                    <a:pt x="476" y="293"/>
                  </a:lnTo>
                  <a:lnTo>
                    <a:pt x="421" y="293"/>
                  </a:lnTo>
                  <a:lnTo>
                    <a:pt x="351" y="279"/>
                  </a:lnTo>
                  <a:lnTo>
                    <a:pt x="275" y="259"/>
                  </a:lnTo>
                  <a:lnTo>
                    <a:pt x="199" y="235"/>
                  </a:lnTo>
                  <a:lnTo>
                    <a:pt x="120" y="21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49"/>
            <p:cNvSpPr>
              <a:spLocks/>
            </p:cNvSpPr>
            <p:nvPr/>
          </p:nvSpPr>
          <p:spPr bwMode="auto">
            <a:xfrm>
              <a:off x="4177" y="3702"/>
              <a:ext cx="243" cy="285"/>
            </a:xfrm>
            <a:custGeom>
              <a:avLst/>
              <a:gdLst>
                <a:gd name="T0" fmla="*/ 416 w 487"/>
                <a:gd name="T1" fmla="*/ 128 h 569"/>
                <a:gd name="T2" fmla="*/ 455 w 487"/>
                <a:gd name="T3" fmla="*/ 147 h 569"/>
                <a:gd name="T4" fmla="*/ 477 w 487"/>
                <a:gd name="T5" fmla="*/ 192 h 569"/>
                <a:gd name="T6" fmla="*/ 487 w 487"/>
                <a:gd name="T7" fmla="*/ 236 h 569"/>
                <a:gd name="T8" fmla="*/ 468 w 487"/>
                <a:gd name="T9" fmla="*/ 282 h 569"/>
                <a:gd name="T10" fmla="*/ 448 w 487"/>
                <a:gd name="T11" fmla="*/ 287 h 569"/>
                <a:gd name="T12" fmla="*/ 406 w 487"/>
                <a:gd name="T13" fmla="*/ 299 h 569"/>
                <a:gd name="T14" fmla="*/ 354 w 487"/>
                <a:gd name="T15" fmla="*/ 294 h 569"/>
                <a:gd name="T16" fmla="*/ 303 w 487"/>
                <a:gd name="T17" fmla="*/ 275 h 569"/>
                <a:gd name="T18" fmla="*/ 242 w 487"/>
                <a:gd name="T19" fmla="*/ 235 h 569"/>
                <a:gd name="T20" fmla="*/ 200 w 487"/>
                <a:gd name="T21" fmla="*/ 189 h 569"/>
                <a:gd name="T22" fmla="*/ 154 w 487"/>
                <a:gd name="T23" fmla="*/ 138 h 569"/>
                <a:gd name="T24" fmla="*/ 134 w 487"/>
                <a:gd name="T25" fmla="*/ 113 h 569"/>
                <a:gd name="T26" fmla="*/ 153 w 487"/>
                <a:gd name="T27" fmla="*/ 165 h 569"/>
                <a:gd name="T28" fmla="*/ 166 w 487"/>
                <a:gd name="T29" fmla="*/ 243 h 569"/>
                <a:gd name="T30" fmla="*/ 161 w 487"/>
                <a:gd name="T31" fmla="*/ 339 h 569"/>
                <a:gd name="T32" fmla="*/ 149 w 487"/>
                <a:gd name="T33" fmla="*/ 415 h 569"/>
                <a:gd name="T34" fmla="*/ 139 w 487"/>
                <a:gd name="T35" fmla="*/ 471 h 569"/>
                <a:gd name="T36" fmla="*/ 146 w 487"/>
                <a:gd name="T37" fmla="*/ 515 h 569"/>
                <a:gd name="T38" fmla="*/ 154 w 487"/>
                <a:gd name="T39" fmla="*/ 544 h 569"/>
                <a:gd name="T40" fmla="*/ 153 w 487"/>
                <a:gd name="T41" fmla="*/ 562 h 569"/>
                <a:gd name="T42" fmla="*/ 136 w 487"/>
                <a:gd name="T43" fmla="*/ 569 h 569"/>
                <a:gd name="T44" fmla="*/ 104 w 487"/>
                <a:gd name="T45" fmla="*/ 569 h 569"/>
                <a:gd name="T46" fmla="*/ 82 w 487"/>
                <a:gd name="T47" fmla="*/ 556 h 569"/>
                <a:gd name="T48" fmla="*/ 56 w 487"/>
                <a:gd name="T49" fmla="*/ 522 h 569"/>
                <a:gd name="T50" fmla="*/ 39 w 487"/>
                <a:gd name="T51" fmla="*/ 480 h 569"/>
                <a:gd name="T52" fmla="*/ 6 w 487"/>
                <a:gd name="T53" fmla="*/ 425 h 569"/>
                <a:gd name="T54" fmla="*/ 0 w 487"/>
                <a:gd name="T55" fmla="*/ 409 h 569"/>
                <a:gd name="T56" fmla="*/ 14 w 487"/>
                <a:gd name="T57" fmla="*/ 397 h 569"/>
                <a:gd name="T58" fmla="*/ 63 w 487"/>
                <a:gd name="T59" fmla="*/ 383 h 569"/>
                <a:gd name="T60" fmla="*/ 97 w 487"/>
                <a:gd name="T61" fmla="*/ 390 h 569"/>
                <a:gd name="T62" fmla="*/ 97 w 487"/>
                <a:gd name="T63" fmla="*/ 382 h 569"/>
                <a:gd name="T64" fmla="*/ 97 w 487"/>
                <a:gd name="T65" fmla="*/ 299 h 569"/>
                <a:gd name="T66" fmla="*/ 78 w 487"/>
                <a:gd name="T67" fmla="*/ 192 h 569"/>
                <a:gd name="T68" fmla="*/ 65 w 487"/>
                <a:gd name="T69" fmla="*/ 121 h 569"/>
                <a:gd name="T70" fmla="*/ 63 w 487"/>
                <a:gd name="T71" fmla="*/ 64 h 569"/>
                <a:gd name="T72" fmla="*/ 78 w 487"/>
                <a:gd name="T73" fmla="*/ 39 h 569"/>
                <a:gd name="T74" fmla="*/ 104 w 487"/>
                <a:gd name="T75" fmla="*/ 5 h 569"/>
                <a:gd name="T76" fmla="*/ 146 w 487"/>
                <a:gd name="T77" fmla="*/ 0 h 569"/>
                <a:gd name="T78" fmla="*/ 178 w 487"/>
                <a:gd name="T79" fmla="*/ 18 h 569"/>
                <a:gd name="T80" fmla="*/ 225 w 487"/>
                <a:gd name="T81" fmla="*/ 57 h 569"/>
                <a:gd name="T82" fmla="*/ 289 w 487"/>
                <a:gd name="T83" fmla="*/ 99 h 569"/>
                <a:gd name="T84" fmla="*/ 352 w 487"/>
                <a:gd name="T85" fmla="*/ 121 h 569"/>
                <a:gd name="T86" fmla="*/ 416 w 487"/>
                <a:gd name="T87" fmla="*/ 128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7" h="569">
                  <a:moveTo>
                    <a:pt x="416" y="128"/>
                  </a:moveTo>
                  <a:lnTo>
                    <a:pt x="455" y="147"/>
                  </a:lnTo>
                  <a:lnTo>
                    <a:pt x="477" y="192"/>
                  </a:lnTo>
                  <a:lnTo>
                    <a:pt x="487" y="236"/>
                  </a:lnTo>
                  <a:lnTo>
                    <a:pt x="468" y="282"/>
                  </a:lnTo>
                  <a:lnTo>
                    <a:pt x="448" y="287"/>
                  </a:lnTo>
                  <a:lnTo>
                    <a:pt x="406" y="299"/>
                  </a:lnTo>
                  <a:lnTo>
                    <a:pt x="354" y="294"/>
                  </a:lnTo>
                  <a:lnTo>
                    <a:pt x="303" y="275"/>
                  </a:lnTo>
                  <a:lnTo>
                    <a:pt x="242" y="235"/>
                  </a:lnTo>
                  <a:lnTo>
                    <a:pt x="200" y="189"/>
                  </a:lnTo>
                  <a:lnTo>
                    <a:pt x="154" y="138"/>
                  </a:lnTo>
                  <a:lnTo>
                    <a:pt x="134" y="113"/>
                  </a:lnTo>
                  <a:lnTo>
                    <a:pt x="153" y="165"/>
                  </a:lnTo>
                  <a:lnTo>
                    <a:pt x="166" y="243"/>
                  </a:lnTo>
                  <a:lnTo>
                    <a:pt x="161" y="339"/>
                  </a:lnTo>
                  <a:lnTo>
                    <a:pt x="149" y="415"/>
                  </a:lnTo>
                  <a:lnTo>
                    <a:pt x="139" y="471"/>
                  </a:lnTo>
                  <a:lnTo>
                    <a:pt x="146" y="515"/>
                  </a:lnTo>
                  <a:lnTo>
                    <a:pt x="154" y="544"/>
                  </a:lnTo>
                  <a:lnTo>
                    <a:pt x="153" y="562"/>
                  </a:lnTo>
                  <a:lnTo>
                    <a:pt x="136" y="569"/>
                  </a:lnTo>
                  <a:lnTo>
                    <a:pt x="104" y="569"/>
                  </a:lnTo>
                  <a:lnTo>
                    <a:pt x="82" y="556"/>
                  </a:lnTo>
                  <a:lnTo>
                    <a:pt x="56" y="522"/>
                  </a:lnTo>
                  <a:lnTo>
                    <a:pt x="39" y="480"/>
                  </a:lnTo>
                  <a:lnTo>
                    <a:pt x="6" y="425"/>
                  </a:lnTo>
                  <a:lnTo>
                    <a:pt x="0" y="409"/>
                  </a:lnTo>
                  <a:lnTo>
                    <a:pt x="14" y="397"/>
                  </a:lnTo>
                  <a:lnTo>
                    <a:pt x="63" y="383"/>
                  </a:lnTo>
                  <a:lnTo>
                    <a:pt x="97" y="390"/>
                  </a:lnTo>
                  <a:lnTo>
                    <a:pt x="97" y="382"/>
                  </a:lnTo>
                  <a:lnTo>
                    <a:pt x="97" y="299"/>
                  </a:lnTo>
                  <a:lnTo>
                    <a:pt x="78" y="192"/>
                  </a:lnTo>
                  <a:lnTo>
                    <a:pt x="65" y="121"/>
                  </a:lnTo>
                  <a:lnTo>
                    <a:pt x="63" y="64"/>
                  </a:lnTo>
                  <a:lnTo>
                    <a:pt x="78" y="39"/>
                  </a:lnTo>
                  <a:lnTo>
                    <a:pt x="104" y="5"/>
                  </a:lnTo>
                  <a:lnTo>
                    <a:pt x="146" y="0"/>
                  </a:lnTo>
                  <a:lnTo>
                    <a:pt x="178" y="18"/>
                  </a:lnTo>
                  <a:lnTo>
                    <a:pt x="225" y="57"/>
                  </a:lnTo>
                  <a:lnTo>
                    <a:pt x="289" y="99"/>
                  </a:lnTo>
                  <a:lnTo>
                    <a:pt x="352" y="121"/>
                  </a:lnTo>
                  <a:lnTo>
                    <a:pt x="416" y="12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50"/>
            <p:cNvSpPr>
              <a:spLocks/>
            </p:cNvSpPr>
            <p:nvPr/>
          </p:nvSpPr>
          <p:spPr bwMode="auto">
            <a:xfrm>
              <a:off x="4337" y="3786"/>
              <a:ext cx="256" cy="275"/>
            </a:xfrm>
            <a:custGeom>
              <a:avLst/>
              <a:gdLst>
                <a:gd name="T0" fmla="*/ 142 w 512"/>
                <a:gd name="T1" fmla="*/ 32 h 549"/>
                <a:gd name="T2" fmla="*/ 199 w 512"/>
                <a:gd name="T3" fmla="*/ 0 h 549"/>
                <a:gd name="T4" fmla="*/ 241 w 512"/>
                <a:gd name="T5" fmla="*/ 22 h 549"/>
                <a:gd name="T6" fmla="*/ 262 w 512"/>
                <a:gd name="T7" fmla="*/ 57 h 549"/>
                <a:gd name="T8" fmla="*/ 238 w 512"/>
                <a:gd name="T9" fmla="*/ 128 h 549"/>
                <a:gd name="T10" fmla="*/ 197 w 512"/>
                <a:gd name="T11" fmla="*/ 204 h 549"/>
                <a:gd name="T12" fmla="*/ 142 w 512"/>
                <a:gd name="T13" fmla="*/ 269 h 549"/>
                <a:gd name="T14" fmla="*/ 101 w 512"/>
                <a:gd name="T15" fmla="*/ 296 h 549"/>
                <a:gd name="T16" fmla="*/ 103 w 512"/>
                <a:gd name="T17" fmla="*/ 313 h 549"/>
                <a:gd name="T18" fmla="*/ 165 w 512"/>
                <a:gd name="T19" fmla="*/ 321 h 549"/>
                <a:gd name="T20" fmla="*/ 224 w 512"/>
                <a:gd name="T21" fmla="*/ 328 h 549"/>
                <a:gd name="T22" fmla="*/ 326 w 512"/>
                <a:gd name="T23" fmla="*/ 314 h 549"/>
                <a:gd name="T24" fmla="*/ 398 w 512"/>
                <a:gd name="T25" fmla="*/ 287 h 549"/>
                <a:gd name="T26" fmla="*/ 424 w 512"/>
                <a:gd name="T27" fmla="*/ 269 h 549"/>
                <a:gd name="T28" fmla="*/ 456 w 512"/>
                <a:gd name="T29" fmla="*/ 255 h 549"/>
                <a:gd name="T30" fmla="*/ 473 w 512"/>
                <a:gd name="T31" fmla="*/ 257 h 549"/>
                <a:gd name="T32" fmla="*/ 488 w 512"/>
                <a:gd name="T33" fmla="*/ 277 h 549"/>
                <a:gd name="T34" fmla="*/ 488 w 512"/>
                <a:gd name="T35" fmla="*/ 313 h 549"/>
                <a:gd name="T36" fmla="*/ 454 w 512"/>
                <a:gd name="T37" fmla="*/ 360 h 549"/>
                <a:gd name="T38" fmla="*/ 442 w 512"/>
                <a:gd name="T39" fmla="*/ 416 h 549"/>
                <a:gd name="T40" fmla="*/ 461 w 512"/>
                <a:gd name="T41" fmla="*/ 448 h 549"/>
                <a:gd name="T42" fmla="*/ 505 w 512"/>
                <a:gd name="T43" fmla="*/ 478 h 549"/>
                <a:gd name="T44" fmla="*/ 512 w 512"/>
                <a:gd name="T45" fmla="*/ 500 h 549"/>
                <a:gd name="T46" fmla="*/ 493 w 512"/>
                <a:gd name="T47" fmla="*/ 525 h 549"/>
                <a:gd name="T48" fmla="*/ 437 w 512"/>
                <a:gd name="T49" fmla="*/ 549 h 549"/>
                <a:gd name="T50" fmla="*/ 410 w 512"/>
                <a:gd name="T51" fmla="*/ 539 h 549"/>
                <a:gd name="T52" fmla="*/ 397 w 512"/>
                <a:gd name="T53" fmla="*/ 487 h 549"/>
                <a:gd name="T54" fmla="*/ 383 w 512"/>
                <a:gd name="T55" fmla="*/ 417 h 549"/>
                <a:gd name="T56" fmla="*/ 390 w 512"/>
                <a:gd name="T57" fmla="*/ 351 h 549"/>
                <a:gd name="T58" fmla="*/ 366 w 512"/>
                <a:gd name="T59" fmla="*/ 346 h 549"/>
                <a:gd name="T60" fmla="*/ 309 w 512"/>
                <a:gd name="T61" fmla="*/ 367 h 549"/>
                <a:gd name="T62" fmla="*/ 218 w 512"/>
                <a:gd name="T63" fmla="*/ 383 h 549"/>
                <a:gd name="T64" fmla="*/ 153 w 512"/>
                <a:gd name="T65" fmla="*/ 392 h 549"/>
                <a:gd name="T66" fmla="*/ 69 w 512"/>
                <a:gd name="T67" fmla="*/ 377 h 549"/>
                <a:gd name="T68" fmla="*/ 10 w 512"/>
                <a:gd name="T69" fmla="*/ 363 h 549"/>
                <a:gd name="T70" fmla="*/ 0 w 512"/>
                <a:gd name="T71" fmla="*/ 306 h 549"/>
                <a:gd name="T72" fmla="*/ 17 w 512"/>
                <a:gd name="T73" fmla="*/ 252 h 549"/>
                <a:gd name="T74" fmla="*/ 64 w 512"/>
                <a:gd name="T75" fmla="*/ 154 h 549"/>
                <a:gd name="T76" fmla="*/ 89 w 512"/>
                <a:gd name="T77" fmla="*/ 105 h 549"/>
                <a:gd name="T78" fmla="*/ 115 w 512"/>
                <a:gd name="T79" fmla="*/ 64 h 549"/>
                <a:gd name="T80" fmla="*/ 142 w 512"/>
                <a:gd name="T81" fmla="*/ 32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12" h="549">
                  <a:moveTo>
                    <a:pt x="142" y="32"/>
                  </a:moveTo>
                  <a:lnTo>
                    <a:pt x="199" y="0"/>
                  </a:lnTo>
                  <a:lnTo>
                    <a:pt x="241" y="22"/>
                  </a:lnTo>
                  <a:lnTo>
                    <a:pt x="262" y="57"/>
                  </a:lnTo>
                  <a:lnTo>
                    <a:pt x="238" y="128"/>
                  </a:lnTo>
                  <a:lnTo>
                    <a:pt x="197" y="204"/>
                  </a:lnTo>
                  <a:lnTo>
                    <a:pt x="142" y="269"/>
                  </a:lnTo>
                  <a:lnTo>
                    <a:pt x="101" y="296"/>
                  </a:lnTo>
                  <a:lnTo>
                    <a:pt x="103" y="313"/>
                  </a:lnTo>
                  <a:lnTo>
                    <a:pt x="165" y="321"/>
                  </a:lnTo>
                  <a:lnTo>
                    <a:pt x="224" y="328"/>
                  </a:lnTo>
                  <a:lnTo>
                    <a:pt x="326" y="314"/>
                  </a:lnTo>
                  <a:lnTo>
                    <a:pt x="398" y="287"/>
                  </a:lnTo>
                  <a:lnTo>
                    <a:pt x="424" y="269"/>
                  </a:lnTo>
                  <a:lnTo>
                    <a:pt x="456" y="255"/>
                  </a:lnTo>
                  <a:lnTo>
                    <a:pt x="473" y="257"/>
                  </a:lnTo>
                  <a:lnTo>
                    <a:pt x="488" y="277"/>
                  </a:lnTo>
                  <a:lnTo>
                    <a:pt x="488" y="313"/>
                  </a:lnTo>
                  <a:lnTo>
                    <a:pt x="454" y="360"/>
                  </a:lnTo>
                  <a:lnTo>
                    <a:pt x="442" y="416"/>
                  </a:lnTo>
                  <a:lnTo>
                    <a:pt x="461" y="448"/>
                  </a:lnTo>
                  <a:lnTo>
                    <a:pt x="505" y="478"/>
                  </a:lnTo>
                  <a:lnTo>
                    <a:pt x="512" y="500"/>
                  </a:lnTo>
                  <a:lnTo>
                    <a:pt x="493" y="525"/>
                  </a:lnTo>
                  <a:lnTo>
                    <a:pt x="437" y="549"/>
                  </a:lnTo>
                  <a:lnTo>
                    <a:pt x="410" y="539"/>
                  </a:lnTo>
                  <a:lnTo>
                    <a:pt x="397" y="487"/>
                  </a:lnTo>
                  <a:lnTo>
                    <a:pt x="383" y="417"/>
                  </a:lnTo>
                  <a:lnTo>
                    <a:pt x="390" y="351"/>
                  </a:lnTo>
                  <a:lnTo>
                    <a:pt x="366" y="346"/>
                  </a:lnTo>
                  <a:lnTo>
                    <a:pt x="309" y="367"/>
                  </a:lnTo>
                  <a:lnTo>
                    <a:pt x="218" y="383"/>
                  </a:lnTo>
                  <a:lnTo>
                    <a:pt x="153" y="392"/>
                  </a:lnTo>
                  <a:lnTo>
                    <a:pt x="69" y="377"/>
                  </a:lnTo>
                  <a:lnTo>
                    <a:pt x="10" y="363"/>
                  </a:lnTo>
                  <a:lnTo>
                    <a:pt x="0" y="306"/>
                  </a:lnTo>
                  <a:lnTo>
                    <a:pt x="17" y="252"/>
                  </a:lnTo>
                  <a:lnTo>
                    <a:pt x="64" y="154"/>
                  </a:lnTo>
                  <a:lnTo>
                    <a:pt x="89" y="105"/>
                  </a:lnTo>
                  <a:lnTo>
                    <a:pt x="115" y="64"/>
                  </a:lnTo>
                  <a:lnTo>
                    <a:pt x="142" y="3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3177202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1520" y="1412776"/>
            <a:ext cx="73148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Strategy  &gt;  Outcomes  &gt;  Success</a:t>
            </a:r>
          </a:p>
        </p:txBody>
      </p:sp>
      <p:sp>
        <p:nvSpPr>
          <p:cNvPr id="5" name="Rectangle 4"/>
          <p:cNvSpPr/>
          <p:nvPr/>
        </p:nvSpPr>
        <p:spPr>
          <a:xfrm>
            <a:off x="251520" y="2420888"/>
            <a:ext cx="889248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</a:rPr>
              <a:t>Strategic priorities give focus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</a:rPr>
              <a:t>Defined strategic outcomes with target dates will hold us to account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</a:rPr>
              <a:t>Strategic focus will drive the content of the Work Programme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</a:rPr>
              <a:t>Resource planning is then justified by strategic priorities </a:t>
            </a:r>
          </a:p>
          <a:p>
            <a:endParaRPr lang="en-GB" dirty="0"/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6084168" y="4399740"/>
            <a:ext cx="2484438" cy="2224087"/>
            <a:chOff x="3790" y="2660"/>
            <a:chExt cx="1565" cy="1401"/>
          </a:xfrm>
        </p:grpSpPr>
        <p:grpSp>
          <p:nvGrpSpPr>
            <p:cNvPr id="7" name="Group 13"/>
            <p:cNvGrpSpPr>
              <a:grpSpLocks/>
            </p:cNvGrpSpPr>
            <p:nvPr/>
          </p:nvGrpSpPr>
          <p:grpSpPr bwMode="auto">
            <a:xfrm>
              <a:off x="3795" y="2660"/>
              <a:ext cx="1550" cy="797"/>
              <a:chOff x="3795" y="2660"/>
              <a:chExt cx="1550" cy="797"/>
            </a:xfrm>
          </p:grpSpPr>
          <p:sp>
            <p:nvSpPr>
              <p:cNvPr id="45" name="Freeform 5"/>
              <p:cNvSpPr>
                <a:spLocks/>
              </p:cNvSpPr>
              <p:nvPr/>
            </p:nvSpPr>
            <p:spPr bwMode="auto">
              <a:xfrm>
                <a:off x="3795" y="2698"/>
                <a:ext cx="39" cy="757"/>
              </a:xfrm>
              <a:custGeom>
                <a:avLst/>
                <a:gdLst>
                  <a:gd name="T0" fmla="*/ 25 w 78"/>
                  <a:gd name="T1" fmla="*/ 1476 h 1514"/>
                  <a:gd name="T2" fmla="*/ 0 w 78"/>
                  <a:gd name="T3" fmla="*/ 566 h 1514"/>
                  <a:gd name="T4" fmla="*/ 0 w 78"/>
                  <a:gd name="T5" fmla="*/ 0 h 1514"/>
                  <a:gd name="T6" fmla="*/ 30 w 78"/>
                  <a:gd name="T7" fmla="*/ 0 h 1514"/>
                  <a:gd name="T8" fmla="*/ 47 w 78"/>
                  <a:gd name="T9" fmla="*/ 28 h 1514"/>
                  <a:gd name="T10" fmla="*/ 30 w 78"/>
                  <a:gd name="T11" fmla="*/ 235 h 1514"/>
                  <a:gd name="T12" fmla="*/ 35 w 78"/>
                  <a:gd name="T13" fmla="*/ 449 h 1514"/>
                  <a:gd name="T14" fmla="*/ 52 w 78"/>
                  <a:gd name="T15" fmla="*/ 713 h 1514"/>
                  <a:gd name="T16" fmla="*/ 62 w 78"/>
                  <a:gd name="T17" fmla="*/ 1035 h 1514"/>
                  <a:gd name="T18" fmla="*/ 62 w 78"/>
                  <a:gd name="T19" fmla="*/ 1338 h 1514"/>
                  <a:gd name="T20" fmla="*/ 78 w 78"/>
                  <a:gd name="T21" fmla="*/ 1485 h 1514"/>
                  <a:gd name="T22" fmla="*/ 47 w 78"/>
                  <a:gd name="T23" fmla="*/ 1514 h 1514"/>
                  <a:gd name="T24" fmla="*/ 25 w 78"/>
                  <a:gd name="T25" fmla="*/ 1476 h 15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" h="1514">
                    <a:moveTo>
                      <a:pt x="25" y="1476"/>
                    </a:moveTo>
                    <a:lnTo>
                      <a:pt x="0" y="566"/>
                    </a:lnTo>
                    <a:lnTo>
                      <a:pt x="0" y="0"/>
                    </a:lnTo>
                    <a:lnTo>
                      <a:pt x="30" y="0"/>
                    </a:lnTo>
                    <a:lnTo>
                      <a:pt x="47" y="28"/>
                    </a:lnTo>
                    <a:lnTo>
                      <a:pt x="30" y="235"/>
                    </a:lnTo>
                    <a:lnTo>
                      <a:pt x="35" y="449"/>
                    </a:lnTo>
                    <a:lnTo>
                      <a:pt x="52" y="713"/>
                    </a:lnTo>
                    <a:lnTo>
                      <a:pt x="62" y="1035"/>
                    </a:lnTo>
                    <a:lnTo>
                      <a:pt x="62" y="1338"/>
                    </a:lnTo>
                    <a:lnTo>
                      <a:pt x="78" y="1485"/>
                    </a:lnTo>
                    <a:lnTo>
                      <a:pt x="47" y="1514"/>
                    </a:lnTo>
                    <a:lnTo>
                      <a:pt x="25" y="1476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" name="Freeform 6"/>
              <p:cNvSpPr>
                <a:spLocks/>
              </p:cNvSpPr>
              <p:nvPr/>
            </p:nvSpPr>
            <p:spPr bwMode="auto">
              <a:xfrm>
                <a:off x="4023" y="2689"/>
                <a:ext cx="39" cy="758"/>
              </a:xfrm>
              <a:custGeom>
                <a:avLst/>
                <a:gdLst>
                  <a:gd name="T0" fmla="*/ 26 w 78"/>
                  <a:gd name="T1" fmla="*/ 1478 h 1515"/>
                  <a:gd name="T2" fmla="*/ 0 w 78"/>
                  <a:gd name="T3" fmla="*/ 566 h 1515"/>
                  <a:gd name="T4" fmla="*/ 0 w 78"/>
                  <a:gd name="T5" fmla="*/ 0 h 1515"/>
                  <a:gd name="T6" fmla="*/ 31 w 78"/>
                  <a:gd name="T7" fmla="*/ 0 h 1515"/>
                  <a:gd name="T8" fmla="*/ 48 w 78"/>
                  <a:gd name="T9" fmla="*/ 29 h 1515"/>
                  <a:gd name="T10" fmla="*/ 31 w 78"/>
                  <a:gd name="T11" fmla="*/ 235 h 1515"/>
                  <a:gd name="T12" fmla="*/ 36 w 78"/>
                  <a:gd name="T13" fmla="*/ 449 h 1515"/>
                  <a:gd name="T14" fmla="*/ 53 w 78"/>
                  <a:gd name="T15" fmla="*/ 713 h 1515"/>
                  <a:gd name="T16" fmla="*/ 63 w 78"/>
                  <a:gd name="T17" fmla="*/ 1037 h 1515"/>
                  <a:gd name="T18" fmla="*/ 63 w 78"/>
                  <a:gd name="T19" fmla="*/ 1340 h 1515"/>
                  <a:gd name="T20" fmla="*/ 78 w 78"/>
                  <a:gd name="T21" fmla="*/ 1487 h 1515"/>
                  <a:gd name="T22" fmla="*/ 48 w 78"/>
                  <a:gd name="T23" fmla="*/ 1515 h 1515"/>
                  <a:gd name="T24" fmla="*/ 26 w 78"/>
                  <a:gd name="T25" fmla="*/ 1478 h 1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" h="1515">
                    <a:moveTo>
                      <a:pt x="26" y="1478"/>
                    </a:moveTo>
                    <a:lnTo>
                      <a:pt x="0" y="566"/>
                    </a:lnTo>
                    <a:lnTo>
                      <a:pt x="0" y="0"/>
                    </a:lnTo>
                    <a:lnTo>
                      <a:pt x="31" y="0"/>
                    </a:lnTo>
                    <a:lnTo>
                      <a:pt x="48" y="29"/>
                    </a:lnTo>
                    <a:lnTo>
                      <a:pt x="31" y="235"/>
                    </a:lnTo>
                    <a:lnTo>
                      <a:pt x="36" y="449"/>
                    </a:lnTo>
                    <a:lnTo>
                      <a:pt x="53" y="713"/>
                    </a:lnTo>
                    <a:lnTo>
                      <a:pt x="63" y="1037"/>
                    </a:lnTo>
                    <a:lnTo>
                      <a:pt x="63" y="1340"/>
                    </a:lnTo>
                    <a:lnTo>
                      <a:pt x="78" y="1487"/>
                    </a:lnTo>
                    <a:lnTo>
                      <a:pt x="48" y="1515"/>
                    </a:lnTo>
                    <a:lnTo>
                      <a:pt x="26" y="1478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" name="Freeform 7"/>
              <p:cNvSpPr>
                <a:spLocks/>
              </p:cNvSpPr>
              <p:nvPr/>
            </p:nvSpPr>
            <p:spPr bwMode="auto">
              <a:xfrm>
                <a:off x="4248" y="2668"/>
                <a:ext cx="38" cy="758"/>
              </a:xfrm>
              <a:custGeom>
                <a:avLst/>
                <a:gdLst>
                  <a:gd name="T0" fmla="*/ 26 w 76"/>
                  <a:gd name="T1" fmla="*/ 1478 h 1515"/>
                  <a:gd name="T2" fmla="*/ 0 w 76"/>
                  <a:gd name="T3" fmla="*/ 566 h 1515"/>
                  <a:gd name="T4" fmla="*/ 0 w 76"/>
                  <a:gd name="T5" fmla="*/ 0 h 1515"/>
                  <a:gd name="T6" fmla="*/ 31 w 76"/>
                  <a:gd name="T7" fmla="*/ 0 h 1515"/>
                  <a:gd name="T8" fmla="*/ 46 w 76"/>
                  <a:gd name="T9" fmla="*/ 28 h 1515"/>
                  <a:gd name="T10" fmla="*/ 31 w 76"/>
                  <a:gd name="T11" fmla="*/ 234 h 1515"/>
                  <a:gd name="T12" fmla="*/ 36 w 76"/>
                  <a:gd name="T13" fmla="*/ 449 h 1515"/>
                  <a:gd name="T14" fmla="*/ 51 w 76"/>
                  <a:gd name="T15" fmla="*/ 713 h 1515"/>
                  <a:gd name="T16" fmla="*/ 61 w 76"/>
                  <a:gd name="T17" fmla="*/ 1037 h 1515"/>
                  <a:gd name="T18" fmla="*/ 61 w 76"/>
                  <a:gd name="T19" fmla="*/ 1339 h 1515"/>
                  <a:gd name="T20" fmla="*/ 76 w 76"/>
                  <a:gd name="T21" fmla="*/ 1486 h 1515"/>
                  <a:gd name="T22" fmla="*/ 46 w 76"/>
                  <a:gd name="T23" fmla="*/ 1515 h 1515"/>
                  <a:gd name="T24" fmla="*/ 26 w 76"/>
                  <a:gd name="T25" fmla="*/ 1478 h 1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6" h="1515">
                    <a:moveTo>
                      <a:pt x="26" y="1478"/>
                    </a:moveTo>
                    <a:lnTo>
                      <a:pt x="0" y="566"/>
                    </a:lnTo>
                    <a:lnTo>
                      <a:pt x="0" y="0"/>
                    </a:lnTo>
                    <a:lnTo>
                      <a:pt x="31" y="0"/>
                    </a:lnTo>
                    <a:lnTo>
                      <a:pt x="46" y="28"/>
                    </a:lnTo>
                    <a:lnTo>
                      <a:pt x="31" y="234"/>
                    </a:lnTo>
                    <a:lnTo>
                      <a:pt x="36" y="449"/>
                    </a:lnTo>
                    <a:lnTo>
                      <a:pt x="51" y="713"/>
                    </a:lnTo>
                    <a:lnTo>
                      <a:pt x="61" y="1037"/>
                    </a:lnTo>
                    <a:lnTo>
                      <a:pt x="61" y="1339"/>
                    </a:lnTo>
                    <a:lnTo>
                      <a:pt x="76" y="1486"/>
                    </a:lnTo>
                    <a:lnTo>
                      <a:pt x="46" y="1515"/>
                    </a:lnTo>
                    <a:lnTo>
                      <a:pt x="26" y="1478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" name="Freeform 8"/>
              <p:cNvSpPr>
                <a:spLocks/>
              </p:cNvSpPr>
              <p:nvPr/>
            </p:nvSpPr>
            <p:spPr bwMode="auto">
              <a:xfrm>
                <a:off x="4471" y="2660"/>
                <a:ext cx="38" cy="758"/>
              </a:xfrm>
              <a:custGeom>
                <a:avLst/>
                <a:gdLst>
                  <a:gd name="T0" fmla="*/ 26 w 76"/>
                  <a:gd name="T1" fmla="*/ 1478 h 1515"/>
                  <a:gd name="T2" fmla="*/ 0 w 76"/>
                  <a:gd name="T3" fmla="*/ 566 h 1515"/>
                  <a:gd name="T4" fmla="*/ 0 w 76"/>
                  <a:gd name="T5" fmla="*/ 0 h 1515"/>
                  <a:gd name="T6" fmla="*/ 31 w 76"/>
                  <a:gd name="T7" fmla="*/ 0 h 1515"/>
                  <a:gd name="T8" fmla="*/ 46 w 76"/>
                  <a:gd name="T9" fmla="*/ 28 h 1515"/>
                  <a:gd name="T10" fmla="*/ 31 w 76"/>
                  <a:gd name="T11" fmla="*/ 235 h 1515"/>
                  <a:gd name="T12" fmla="*/ 36 w 76"/>
                  <a:gd name="T13" fmla="*/ 449 h 1515"/>
                  <a:gd name="T14" fmla="*/ 51 w 76"/>
                  <a:gd name="T15" fmla="*/ 713 h 1515"/>
                  <a:gd name="T16" fmla="*/ 61 w 76"/>
                  <a:gd name="T17" fmla="*/ 1037 h 1515"/>
                  <a:gd name="T18" fmla="*/ 61 w 76"/>
                  <a:gd name="T19" fmla="*/ 1340 h 1515"/>
                  <a:gd name="T20" fmla="*/ 76 w 76"/>
                  <a:gd name="T21" fmla="*/ 1487 h 1515"/>
                  <a:gd name="T22" fmla="*/ 46 w 76"/>
                  <a:gd name="T23" fmla="*/ 1515 h 1515"/>
                  <a:gd name="T24" fmla="*/ 26 w 76"/>
                  <a:gd name="T25" fmla="*/ 1478 h 1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6" h="1515">
                    <a:moveTo>
                      <a:pt x="26" y="1478"/>
                    </a:moveTo>
                    <a:lnTo>
                      <a:pt x="0" y="566"/>
                    </a:lnTo>
                    <a:lnTo>
                      <a:pt x="0" y="0"/>
                    </a:lnTo>
                    <a:lnTo>
                      <a:pt x="31" y="0"/>
                    </a:lnTo>
                    <a:lnTo>
                      <a:pt x="46" y="28"/>
                    </a:lnTo>
                    <a:lnTo>
                      <a:pt x="31" y="235"/>
                    </a:lnTo>
                    <a:lnTo>
                      <a:pt x="36" y="449"/>
                    </a:lnTo>
                    <a:lnTo>
                      <a:pt x="51" y="713"/>
                    </a:lnTo>
                    <a:lnTo>
                      <a:pt x="61" y="1037"/>
                    </a:lnTo>
                    <a:lnTo>
                      <a:pt x="61" y="1340"/>
                    </a:lnTo>
                    <a:lnTo>
                      <a:pt x="76" y="1487"/>
                    </a:lnTo>
                    <a:lnTo>
                      <a:pt x="46" y="1515"/>
                    </a:lnTo>
                    <a:lnTo>
                      <a:pt x="26" y="1478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" name="Freeform 9"/>
              <p:cNvSpPr>
                <a:spLocks/>
              </p:cNvSpPr>
              <p:nvPr/>
            </p:nvSpPr>
            <p:spPr bwMode="auto">
              <a:xfrm>
                <a:off x="4680" y="2678"/>
                <a:ext cx="38" cy="758"/>
              </a:xfrm>
              <a:custGeom>
                <a:avLst/>
                <a:gdLst>
                  <a:gd name="T0" fmla="*/ 25 w 76"/>
                  <a:gd name="T1" fmla="*/ 1478 h 1515"/>
                  <a:gd name="T2" fmla="*/ 0 w 76"/>
                  <a:gd name="T3" fmla="*/ 566 h 1515"/>
                  <a:gd name="T4" fmla="*/ 0 w 76"/>
                  <a:gd name="T5" fmla="*/ 0 h 1515"/>
                  <a:gd name="T6" fmla="*/ 30 w 76"/>
                  <a:gd name="T7" fmla="*/ 0 h 1515"/>
                  <a:gd name="T8" fmla="*/ 45 w 76"/>
                  <a:gd name="T9" fmla="*/ 29 h 1515"/>
                  <a:gd name="T10" fmla="*/ 30 w 76"/>
                  <a:gd name="T11" fmla="*/ 235 h 1515"/>
                  <a:gd name="T12" fmla="*/ 35 w 76"/>
                  <a:gd name="T13" fmla="*/ 449 h 1515"/>
                  <a:gd name="T14" fmla="*/ 50 w 76"/>
                  <a:gd name="T15" fmla="*/ 713 h 1515"/>
                  <a:gd name="T16" fmla="*/ 60 w 76"/>
                  <a:gd name="T17" fmla="*/ 1037 h 1515"/>
                  <a:gd name="T18" fmla="*/ 60 w 76"/>
                  <a:gd name="T19" fmla="*/ 1340 h 1515"/>
                  <a:gd name="T20" fmla="*/ 76 w 76"/>
                  <a:gd name="T21" fmla="*/ 1487 h 1515"/>
                  <a:gd name="T22" fmla="*/ 45 w 76"/>
                  <a:gd name="T23" fmla="*/ 1515 h 1515"/>
                  <a:gd name="T24" fmla="*/ 25 w 76"/>
                  <a:gd name="T25" fmla="*/ 1478 h 1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6" h="1515">
                    <a:moveTo>
                      <a:pt x="25" y="1478"/>
                    </a:moveTo>
                    <a:lnTo>
                      <a:pt x="0" y="566"/>
                    </a:lnTo>
                    <a:lnTo>
                      <a:pt x="0" y="0"/>
                    </a:lnTo>
                    <a:lnTo>
                      <a:pt x="30" y="0"/>
                    </a:lnTo>
                    <a:lnTo>
                      <a:pt x="45" y="29"/>
                    </a:lnTo>
                    <a:lnTo>
                      <a:pt x="30" y="235"/>
                    </a:lnTo>
                    <a:lnTo>
                      <a:pt x="35" y="449"/>
                    </a:lnTo>
                    <a:lnTo>
                      <a:pt x="50" y="713"/>
                    </a:lnTo>
                    <a:lnTo>
                      <a:pt x="60" y="1037"/>
                    </a:lnTo>
                    <a:lnTo>
                      <a:pt x="60" y="1340"/>
                    </a:lnTo>
                    <a:lnTo>
                      <a:pt x="76" y="1487"/>
                    </a:lnTo>
                    <a:lnTo>
                      <a:pt x="45" y="1515"/>
                    </a:lnTo>
                    <a:lnTo>
                      <a:pt x="25" y="1478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" name="Freeform 10"/>
              <p:cNvSpPr>
                <a:spLocks/>
              </p:cNvSpPr>
              <p:nvPr/>
            </p:nvSpPr>
            <p:spPr bwMode="auto">
              <a:xfrm>
                <a:off x="4870" y="2683"/>
                <a:ext cx="38" cy="757"/>
              </a:xfrm>
              <a:custGeom>
                <a:avLst/>
                <a:gdLst>
                  <a:gd name="T0" fmla="*/ 25 w 76"/>
                  <a:gd name="T1" fmla="*/ 1479 h 1516"/>
                  <a:gd name="T2" fmla="*/ 0 w 76"/>
                  <a:gd name="T3" fmla="*/ 566 h 1516"/>
                  <a:gd name="T4" fmla="*/ 0 w 76"/>
                  <a:gd name="T5" fmla="*/ 0 h 1516"/>
                  <a:gd name="T6" fmla="*/ 30 w 76"/>
                  <a:gd name="T7" fmla="*/ 0 h 1516"/>
                  <a:gd name="T8" fmla="*/ 45 w 76"/>
                  <a:gd name="T9" fmla="*/ 29 h 1516"/>
                  <a:gd name="T10" fmla="*/ 30 w 76"/>
                  <a:gd name="T11" fmla="*/ 235 h 1516"/>
                  <a:gd name="T12" fmla="*/ 35 w 76"/>
                  <a:gd name="T13" fmla="*/ 450 h 1516"/>
                  <a:gd name="T14" fmla="*/ 50 w 76"/>
                  <a:gd name="T15" fmla="*/ 713 h 1516"/>
                  <a:gd name="T16" fmla="*/ 61 w 76"/>
                  <a:gd name="T17" fmla="*/ 1038 h 1516"/>
                  <a:gd name="T18" fmla="*/ 61 w 76"/>
                  <a:gd name="T19" fmla="*/ 1340 h 1516"/>
                  <a:gd name="T20" fmla="*/ 76 w 76"/>
                  <a:gd name="T21" fmla="*/ 1487 h 1516"/>
                  <a:gd name="T22" fmla="*/ 45 w 76"/>
                  <a:gd name="T23" fmla="*/ 1516 h 1516"/>
                  <a:gd name="T24" fmla="*/ 25 w 76"/>
                  <a:gd name="T25" fmla="*/ 1479 h 1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6" h="1516">
                    <a:moveTo>
                      <a:pt x="25" y="1479"/>
                    </a:moveTo>
                    <a:lnTo>
                      <a:pt x="0" y="566"/>
                    </a:lnTo>
                    <a:lnTo>
                      <a:pt x="0" y="0"/>
                    </a:lnTo>
                    <a:lnTo>
                      <a:pt x="30" y="0"/>
                    </a:lnTo>
                    <a:lnTo>
                      <a:pt x="45" y="29"/>
                    </a:lnTo>
                    <a:lnTo>
                      <a:pt x="30" y="235"/>
                    </a:lnTo>
                    <a:lnTo>
                      <a:pt x="35" y="450"/>
                    </a:lnTo>
                    <a:lnTo>
                      <a:pt x="50" y="713"/>
                    </a:lnTo>
                    <a:lnTo>
                      <a:pt x="61" y="1038"/>
                    </a:lnTo>
                    <a:lnTo>
                      <a:pt x="61" y="1340"/>
                    </a:lnTo>
                    <a:lnTo>
                      <a:pt x="76" y="1487"/>
                    </a:lnTo>
                    <a:lnTo>
                      <a:pt x="45" y="1516"/>
                    </a:lnTo>
                    <a:lnTo>
                      <a:pt x="25" y="1479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" name="Freeform 11"/>
              <p:cNvSpPr>
                <a:spLocks/>
              </p:cNvSpPr>
              <p:nvPr/>
            </p:nvSpPr>
            <p:spPr bwMode="auto">
              <a:xfrm>
                <a:off x="5069" y="2683"/>
                <a:ext cx="38" cy="757"/>
              </a:xfrm>
              <a:custGeom>
                <a:avLst/>
                <a:gdLst>
                  <a:gd name="T0" fmla="*/ 26 w 76"/>
                  <a:gd name="T1" fmla="*/ 1479 h 1516"/>
                  <a:gd name="T2" fmla="*/ 0 w 76"/>
                  <a:gd name="T3" fmla="*/ 566 h 1516"/>
                  <a:gd name="T4" fmla="*/ 0 w 76"/>
                  <a:gd name="T5" fmla="*/ 0 h 1516"/>
                  <a:gd name="T6" fmla="*/ 31 w 76"/>
                  <a:gd name="T7" fmla="*/ 0 h 1516"/>
                  <a:gd name="T8" fmla="*/ 46 w 76"/>
                  <a:gd name="T9" fmla="*/ 29 h 1516"/>
                  <a:gd name="T10" fmla="*/ 31 w 76"/>
                  <a:gd name="T11" fmla="*/ 235 h 1516"/>
                  <a:gd name="T12" fmla="*/ 36 w 76"/>
                  <a:gd name="T13" fmla="*/ 450 h 1516"/>
                  <a:gd name="T14" fmla="*/ 51 w 76"/>
                  <a:gd name="T15" fmla="*/ 713 h 1516"/>
                  <a:gd name="T16" fmla="*/ 61 w 76"/>
                  <a:gd name="T17" fmla="*/ 1038 h 1516"/>
                  <a:gd name="T18" fmla="*/ 61 w 76"/>
                  <a:gd name="T19" fmla="*/ 1340 h 1516"/>
                  <a:gd name="T20" fmla="*/ 76 w 76"/>
                  <a:gd name="T21" fmla="*/ 1487 h 1516"/>
                  <a:gd name="T22" fmla="*/ 46 w 76"/>
                  <a:gd name="T23" fmla="*/ 1516 h 1516"/>
                  <a:gd name="T24" fmla="*/ 26 w 76"/>
                  <a:gd name="T25" fmla="*/ 1479 h 1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6" h="1516">
                    <a:moveTo>
                      <a:pt x="26" y="1479"/>
                    </a:moveTo>
                    <a:lnTo>
                      <a:pt x="0" y="566"/>
                    </a:lnTo>
                    <a:lnTo>
                      <a:pt x="0" y="0"/>
                    </a:lnTo>
                    <a:lnTo>
                      <a:pt x="31" y="0"/>
                    </a:lnTo>
                    <a:lnTo>
                      <a:pt x="46" y="29"/>
                    </a:lnTo>
                    <a:lnTo>
                      <a:pt x="31" y="235"/>
                    </a:lnTo>
                    <a:lnTo>
                      <a:pt x="36" y="450"/>
                    </a:lnTo>
                    <a:lnTo>
                      <a:pt x="51" y="713"/>
                    </a:lnTo>
                    <a:lnTo>
                      <a:pt x="61" y="1038"/>
                    </a:lnTo>
                    <a:lnTo>
                      <a:pt x="61" y="1340"/>
                    </a:lnTo>
                    <a:lnTo>
                      <a:pt x="76" y="1487"/>
                    </a:lnTo>
                    <a:lnTo>
                      <a:pt x="46" y="1516"/>
                    </a:lnTo>
                    <a:lnTo>
                      <a:pt x="26" y="1479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" name="Freeform 12"/>
              <p:cNvSpPr>
                <a:spLocks/>
              </p:cNvSpPr>
              <p:nvPr/>
            </p:nvSpPr>
            <p:spPr bwMode="auto">
              <a:xfrm>
                <a:off x="5307" y="2700"/>
                <a:ext cx="38" cy="757"/>
              </a:xfrm>
              <a:custGeom>
                <a:avLst/>
                <a:gdLst>
                  <a:gd name="T0" fmla="*/ 25 w 76"/>
                  <a:gd name="T1" fmla="*/ 1479 h 1516"/>
                  <a:gd name="T2" fmla="*/ 0 w 76"/>
                  <a:gd name="T3" fmla="*/ 566 h 1516"/>
                  <a:gd name="T4" fmla="*/ 0 w 76"/>
                  <a:gd name="T5" fmla="*/ 0 h 1516"/>
                  <a:gd name="T6" fmla="*/ 30 w 76"/>
                  <a:gd name="T7" fmla="*/ 0 h 1516"/>
                  <a:gd name="T8" fmla="*/ 45 w 76"/>
                  <a:gd name="T9" fmla="*/ 29 h 1516"/>
                  <a:gd name="T10" fmla="*/ 30 w 76"/>
                  <a:gd name="T11" fmla="*/ 235 h 1516"/>
                  <a:gd name="T12" fmla="*/ 35 w 76"/>
                  <a:gd name="T13" fmla="*/ 450 h 1516"/>
                  <a:gd name="T14" fmla="*/ 50 w 76"/>
                  <a:gd name="T15" fmla="*/ 713 h 1516"/>
                  <a:gd name="T16" fmla="*/ 61 w 76"/>
                  <a:gd name="T17" fmla="*/ 1038 h 1516"/>
                  <a:gd name="T18" fmla="*/ 61 w 76"/>
                  <a:gd name="T19" fmla="*/ 1340 h 1516"/>
                  <a:gd name="T20" fmla="*/ 76 w 76"/>
                  <a:gd name="T21" fmla="*/ 1487 h 1516"/>
                  <a:gd name="T22" fmla="*/ 45 w 76"/>
                  <a:gd name="T23" fmla="*/ 1516 h 1516"/>
                  <a:gd name="T24" fmla="*/ 25 w 76"/>
                  <a:gd name="T25" fmla="*/ 1479 h 1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6" h="1516">
                    <a:moveTo>
                      <a:pt x="25" y="1479"/>
                    </a:moveTo>
                    <a:lnTo>
                      <a:pt x="0" y="566"/>
                    </a:lnTo>
                    <a:lnTo>
                      <a:pt x="0" y="0"/>
                    </a:lnTo>
                    <a:lnTo>
                      <a:pt x="30" y="0"/>
                    </a:lnTo>
                    <a:lnTo>
                      <a:pt x="45" y="29"/>
                    </a:lnTo>
                    <a:lnTo>
                      <a:pt x="30" y="235"/>
                    </a:lnTo>
                    <a:lnTo>
                      <a:pt x="35" y="450"/>
                    </a:lnTo>
                    <a:lnTo>
                      <a:pt x="50" y="713"/>
                    </a:lnTo>
                    <a:lnTo>
                      <a:pt x="61" y="1038"/>
                    </a:lnTo>
                    <a:lnTo>
                      <a:pt x="61" y="1340"/>
                    </a:lnTo>
                    <a:lnTo>
                      <a:pt x="76" y="1487"/>
                    </a:lnTo>
                    <a:lnTo>
                      <a:pt x="45" y="1516"/>
                    </a:lnTo>
                    <a:lnTo>
                      <a:pt x="25" y="1479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8" name="Freeform 14"/>
            <p:cNvSpPr>
              <a:spLocks/>
            </p:cNvSpPr>
            <p:nvPr/>
          </p:nvSpPr>
          <p:spPr bwMode="auto">
            <a:xfrm>
              <a:off x="3801" y="2845"/>
              <a:ext cx="401" cy="129"/>
            </a:xfrm>
            <a:custGeom>
              <a:avLst/>
              <a:gdLst>
                <a:gd name="T0" fmla="*/ 0 w 800"/>
                <a:gd name="T1" fmla="*/ 45 h 258"/>
                <a:gd name="T2" fmla="*/ 451 w 800"/>
                <a:gd name="T3" fmla="*/ 13 h 258"/>
                <a:gd name="T4" fmla="*/ 770 w 800"/>
                <a:gd name="T5" fmla="*/ 0 h 258"/>
                <a:gd name="T6" fmla="*/ 795 w 800"/>
                <a:gd name="T7" fmla="*/ 59 h 258"/>
                <a:gd name="T8" fmla="*/ 800 w 800"/>
                <a:gd name="T9" fmla="*/ 192 h 258"/>
                <a:gd name="T10" fmla="*/ 790 w 800"/>
                <a:gd name="T11" fmla="*/ 224 h 258"/>
                <a:gd name="T12" fmla="*/ 498 w 800"/>
                <a:gd name="T13" fmla="*/ 238 h 258"/>
                <a:gd name="T14" fmla="*/ 148 w 800"/>
                <a:gd name="T15" fmla="*/ 258 h 258"/>
                <a:gd name="T16" fmla="*/ 1 w 800"/>
                <a:gd name="T17" fmla="*/ 257 h 258"/>
                <a:gd name="T18" fmla="*/ 0 w 800"/>
                <a:gd name="T19" fmla="*/ 45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00" h="258">
                  <a:moveTo>
                    <a:pt x="0" y="45"/>
                  </a:moveTo>
                  <a:lnTo>
                    <a:pt x="451" y="13"/>
                  </a:lnTo>
                  <a:lnTo>
                    <a:pt x="770" y="0"/>
                  </a:lnTo>
                  <a:lnTo>
                    <a:pt x="795" y="59"/>
                  </a:lnTo>
                  <a:lnTo>
                    <a:pt x="800" y="192"/>
                  </a:lnTo>
                  <a:lnTo>
                    <a:pt x="790" y="224"/>
                  </a:lnTo>
                  <a:lnTo>
                    <a:pt x="498" y="238"/>
                  </a:lnTo>
                  <a:lnTo>
                    <a:pt x="148" y="258"/>
                  </a:lnTo>
                  <a:lnTo>
                    <a:pt x="1" y="257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A7E5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15"/>
            <p:cNvSpPr>
              <a:spLocks/>
            </p:cNvSpPr>
            <p:nvPr/>
          </p:nvSpPr>
          <p:spPr bwMode="auto">
            <a:xfrm>
              <a:off x="3790" y="2836"/>
              <a:ext cx="421" cy="147"/>
            </a:xfrm>
            <a:custGeom>
              <a:avLst/>
              <a:gdLst>
                <a:gd name="T0" fmla="*/ 36 w 843"/>
                <a:gd name="T1" fmla="*/ 46 h 294"/>
                <a:gd name="T2" fmla="*/ 544 w 843"/>
                <a:gd name="T3" fmla="*/ 10 h 294"/>
                <a:gd name="T4" fmla="*/ 813 w 843"/>
                <a:gd name="T5" fmla="*/ 0 h 294"/>
                <a:gd name="T6" fmla="*/ 813 w 843"/>
                <a:gd name="T7" fmla="*/ 37 h 294"/>
                <a:gd name="T8" fmla="*/ 341 w 843"/>
                <a:gd name="T9" fmla="*/ 58 h 294"/>
                <a:gd name="T10" fmla="*/ 49 w 843"/>
                <a:gd name="T11" fmla="*/ 85 h 294"/>
                <a:gd name="T12" fmla="*/ 44 w 843"/>
                <a:gd name="T13" fmla="*/ 247 h 294"/>
                <a:gd name="T14" fmla="*/ 74 w 843"/>
                <a:gd name="T15" fmla="*/ 255 h 294"/>
                <a:gd name="T16" fmla="*/ 318 w 843"/>
                <a:gd name="T17" fmla="*/ 254 h 294"/>
                <a:gd name="T18" fmla="*/ 603 w 843"/>
                <a:gd name="T19" fmla="*/ 228 h 294"/>
                <a:gd name="T20" fmla="*/ 804 w 843"/>
                <a:gd name="T21" fmla="*/ 220 h 294"/>
                <a:gd name="T22" fmla="*/ 801 w 843"/>
                <a:gd name="T23" fmla="*/ 157 h 294"/>
                <a:gd name="T24" fmla="*/ 787 w 843"/>
                <a:gd name="T25" fmla="*/ 46 h 294"/>
                <a:gd name="T26" fmla="*/ 794 w 843"/>
                <a:gd name="T27" fmla="*/ 37 h 294"/>
                <a:gd name="T28" fmla="*/ 818 w 843"/>
                <a:gd name="T29" fmla="*/ 44 h 294"/>
                <a:gd name="T30" fmla="*/ 833 w 843"/>
                <a:gd name="T31" fmla="*/ 66 h 294"/>
                <a:gd name="T32" fmla="*/ 843 w 843"/>
                <a:gd name="T33" fmla="*/ 161 h 294"/>
                <a:gd name="T34" fmla="*/ 836 w 843"/>
                <a:gd name="T35" fmla="*/ 240 h 294"/>
                <a:gd name="T36" fmla="*/ 824 w 843"/>
                <a:gd name="T37" fmla="*/ 255 h 294"/>
                <a:gd name="T38" fmla="*/ 769 w 843"/>
                <a:gd name="T39" fmla="*/ 262 h 294"/>
                <a:gd name="T40" fmla="*/ 578 w 843"/>
                <a:gd name="T41" fmla="*/ 262 h 294"/>
                <a:gd name="T42" fmla="*/ 375 w 843"/>
                <a:gd name="T43" fmla="*/ 272 h 294"/>
                <a:gd name="T44" fmla="*/ 125 w 843"/>
                <a:gd name="T45" fmla="*/ 292 h 294"/>
                <a:gd name="T46" fmla="*/ 17 w 843"/>
                <a:gd name="T47" fmla="*/ 294 h 294"/>
                <a:gd name="T48" fmla="*/ 0 w 843"/>
                <a:gd name="T49" fmla="*/ 281 h 294"/>
                <a:gd name="T50" fmla="*/ 5 w 843"/>
                <a:gd name="T51" fmla="*/ 216 h 294"/>
                <a:gd name="T52" fmla="*/ 0 w 843"/>
                <a:gd name="T53" fmla="*/ 103 h 294"/>
                <a:gd name="T54" fmla="*/ 7 w 843"/>
                <a:gd name="T55" fmla="*/ 59 h 294"/>
                <a:gd name="T56" fmla="*/ 36 w 843"/>
                <a:gd name="T57" fmla="*/ 46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43" h="294">
                  <a:moveTo>
                    <a:pt x="36" y="46"/>
                  </a:moveTo>
                  <a:lnTo>
                    <a:pt x="544" y="10"/>
                  </a:lnTo>
                  <a:lnTo>
                    <a:pt x="813" y="0"/>
                  </a:lnTo>
                  <a:lnTo>
                    <a:pt x="813" y="37"/>
                  </a:lnTo>
                  <a:lnTo>
                    <a:pt x="341" y="58"/>
                  </a:lnTo>
                  <a:lnTo>
                    <a:pt x="49" y="85"/>
                  </a:lnTo>
                  <a:lnTo>
                    <a:pt x="44" y="247"/>
                  </a:lnTo>
                  <a:lnTo>
                    <a:pt x="74" y="255"/>
                  </a:lnTo>
                  <a:lnTo>
                    <a:pt x="318" y="254"/>
                  </a:lnTo>
                  <a:lnTo>
                    <a:pt x="603" y="228"/>
                  </a:lnTo>
                  <a:lnTo>
                    <a:pt x="804" y="220"/>
                  </a:lnTo>
                  <a:lnTo>
                    <a:pt x="801" y="157"/>
                  </a:lnTo>
                  <a:lnTo>
                    <a:pt x="787" y="46"/>
                  </a:lnTo>
                  <a:lnTo>
                    <a:pt x="794" y="37"/>
                  </a:lnTo>
                  <a:lnTo>
                    <a:pt x="818" y="44"/>
                  </a:lnTo>
                  <a:lnTo>
                    <a:pt x="833" y="66"/>
                  </a:lnTo>
                  <a:lnTo>
                    <a:pt x="843" y="161"/>
                  </a:lnTo>
                  <a:lnTo>
                    <a:pt x="836" y="240"/>
                  </a:lnTo>
                  <a:lnTo>
                    <a:pt x="824" y="255"/>
                  </a:lnTo>
                  <a:lnTo>
                    <a:pt x="769" y="262"/>
                  </a:lnTo>
                  <a:lnTo>
                    <a:pt x="578" y="262"/>
                  </a:lnTo>
                  <a:lnTo>
                    <a:pt x="375" y="272"/>
                  </a:lnTo>
                  <a:lnTo>
                    <a:pt x="125" y="292"/>
                  </a:lnTo>
                  <a:lnTo>
                    <a:pt x="17" y="294"/>
                  </a:lnTo>
                  <a:lnTo>
                    <a:pt x="0" y="281"/>
                  </a:lnTo>
                  <a:lnTo>
                    <a:pt x="5" y="216"/>
                  </a:lnTo>
                  <a:lnTo>
                    <a:pt x="0" y="103"/>
                  </a:lnTo>
                  <a:lnTo>
                    <a:pt x="7" y="59"/>
                  </a:lnTo>
                  <a:lnTo>
                    <a:pt x="36" y="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16"/>
            <p:cNvSpPr>
              <a:spLocks/>
            </p:cNvSpPr>
            <p:nvPr/>
          </p:nvSpPr>
          <p:spPr bwMode="auto">
            <a:xfrm>
              <a:off x="3996" y="3035"/>
              <a:ext cx="473" cy="122"/>
            </a:xfrm>
            <a:custGeom>
              <a:avLst/>
              <a:gdLst>
                <a:gd name="T0" fmla="*/ 17 w 944"/>
                <a:gd name="T1" fmla="*/ 22 h 245"/>
                <a:gd name="T2" fmla="*/ 106 w 944"/>
                <a:gd name="T3" fmla="*/ 13 h 245"/>
                <a:gd name="T4" fmla="*/ 348 w 944"/>
                <a:gd name="T5" fmla="*/ 0 h 245"/>
                <a:gd name="T6" fmla="*/ 708 w 944"/>
                <a:gd name="T7" fmla="*/ 2 h 245"/>
                <a:gd name="T8" fmla="*/ 931 w 944"/>
                <a:gd name="T9" fmla="*/ 13 h 245"/>
                <a:gd name="T10" fmla="*/ 944 w 944"/>
                <a:gd name="T11" fmla="*/ 94 h 245"/>
                <a:gd name="T12" fmla="*/ 938 w 944"/>
                <a:gd name="T13" fmla="*/ 213 h 245"/>
                <a:gd name="T14" fmla="*/ 492 w 944"/>
                <a:gd name="T15" fmla="*/ 225 h 245"/>
                <a:gd name="T16" fmla="*/ 263 w 944"/>
                <a:gd name="T17" fmla="*/ 236 h 245"/>
                <a:gd name="T18" fmla="*/ 25 w 944"/>
                <a:gd name="T19" fmla="*/ 245 h 245"/>
                <a:gd name="T20" fmla="*/ 0 w 944"/>
                <a:gd name="T21" fmla="*/ 225 h 245"/>
                <a:gd name="T22" fmla="*/ 17 w 944"/>
                <a:gd name="T23" fmla="*/ 22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44" h="245">
                  <a:moveTo>
                    <a:pt x="17" y="22"/>
                  </a:moveTo>
                  <a:lnTo>
                    <a:pt x="106" y="13"/>
                  </a:lnTo>
                  <a:lnTo>
                    <a:pt x="348" y="0"/>
                  </a:lnTo>
                  <a:lnTo>
                    <a:pt x="708" y="2"/>
                  </a:lnTo>
                  <a:lnTo>
                    <a:pt x="931" y="13"/>
                  </a:lnTo>
                  <a:lnTo>
                    <a:pt x="944" y="94"/>
                  </a:lnTo>
                  <a:lnTo>
                    <a:pt x="938" y="213"/>
                  </a:lnTo>
                  <a:lnTo>
                    <a:pt x="492" y="225"/>
                  </a:lnTo>
                  <a:lnTo>
                    <a:pt x="263" y="236"/>
                  </a:lnTo>
                  <a:lnTo>
                    <a:pt x="25" y="245"/>
                  </a:lnTo>
                  <a:lnTo>
                    <a:pt x="0" y="225"/>
                  </a:lnTo>
                  <a:lnTo>
                    <a:pt x="17" y="22"/>
                  </a:lnTo>
                  <a:close/>
                </a:path>
              </a:pathLst>
            </a:custGeom>
            <a:solidFill>
              <a:srgbClr val="A7E5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17"/>
            <p:cNvSpPr>
              <a:spLocks/>
            </p:cNvSpPr>
            <p:nvPr/>
          </p:nvSpPr>
          <p:spPr bwMode="auto">
            <a:xfrm>
              <a:off x="3986" y="3028"/>
              <a:ext cx="489" cy="135"/>
            </a:xfrm>
            <a:custGeom>
              <a:avLst/>
              <a:gdLst>
                <a:gd name="T0" fmla="*/ 39 w 978"/>
                <a:gd name="T1" fmla="*/ 16 h 269"/>
                <a:gd name="T2" fmla="*/ 304 w 978"/>
                <a:gd name="T3" fmla="*/ 7 h 269"/>
                <a:gd name="T4" fmla="*/ 591 w 978"/>
                <a:gd name="T5" fmla="*/ 2 h 269"/>
                <a:gd name="T6" fmla="*/ 959 w 978"/>
                <a:gd name="T7" fmla="*/ 0 h 269"/>
                <a:gd name="T8" fmla="*/ 978 w 978"/>
                <a:gd name="T9" fmla="*/ 14 h 269"/>
                <a:gd name="T10" fmla="*/ 964 w 978"/>
                <a:gd name="T11" fmla="*/ 53 h 269"/>
                <a:gd name="T12" fmla="*/ 829 w 978"/>
                <a:gd name="T13" fmla="*/ 39 h 269"/>
                <a:gd name="T14" fmla="*/ 647 w 978"/>
                <a:gd name="T15" fmla="*/ 27 h 269"/>
                <a:gd name="T16" fmla="*/ 410 w 978"/>
                <a:gd name="T17" fmla="*/ 29 h 269"/>
                <a:gd name="T18" fmla="*/ 94 w 978"/>
                <a:gd name="T19" fmla="*/ 46 h 269"/>
                <a:gd name="T20" fmla="*/ 50 w 978"/>
                <a:gd name="T21" fmla="*/ 61 h 269"/>
                <a:gd name="T22" fmla="*/ 50 w 978"/>
                <a:gd name="T23" fmla="*/ 137 h 269"/>
                <a:gd name="T24" fmla="*/ 55 w 978"/>
                <a:gd name="T25" fmla="*/ 223 h 269"/>
                <a:gd name="T26" fmla="*/ 69 w 978"/>
                <a:gd name="T27" fmla="*/ 232 h 269"/>
                <a:gd name="T28" fmla="*/ 191 w 978"/>
                <a:gd name="T29" fmla="*/ 242 h 269"/>
                <a:gd name="T30" fmla="*/ 437 w 978"/>
                <a:gd name="T31" fmla="*/ 218 h 269"/>
                <a:gd name="T32" fmla="*/ 800 w 978"/>
                <a:gd name="T33" fmla="*/ 212 h 269"/>
                <a:gd name="T34" fmla="*/ 934 w 978"/>
                <a:gd name="T35" fmla="*/ 200 h 269"/>
                <a:gd name="T36" fmla="*/ 951 w 978"/>
                <a:gd name="T37" fmla="*/ 190 h 269"/>
                <a:gd name="T38" fmla="*/ 951 w 978"/>
                <a:gd name="T39" fmla="*/ 107 h 269"/>
                <a:gd name="T40" fmla="*/ 944 w 978"/>
                <a:gd name="T41" fmla="*/ 53 h 269"/>
                <a:gd name="T42" fmla="*/ 963 w 978"/>
                <a:gd name="T43" fmla="*/ 48 h 269"/>
                <a:gd name="T44" fmla="*/ 978 w 978"/>
                <a:gd name="T45" fmla="*/ 75 h 269"/>
                <a:gd name="T46" fmla="*/ 976 w 978"/>
                <a:gd name="T47" fmla="*/ 203 h 269"/>
                <a:gd name="T48" fmla="*/ 964 w 978"/>
                <a:gd name="T49" fmla="*/ 239 h 269"/>
                <a:gd name="T50" fmla="*/ 824 w 978"/>
                <a:gd name="T51" fmla="*/ 245 h 269"/>
                <a:gd name="T52" fmla="*/ 559 w 978"/>
                <a:gd name="T53" fmla="*/ 252 h 269"/>
                <a:gd name="T54" fmla="*/ 361 w 978"/>
                <a:gd name="T55" fmla="*/ 255 h 269"/>
                <a:gd name="T56" fmla="*/ 118 w 978"/>
                <a:gd name="T57" fmla="*/ 269 h 269"/>
                <a:gd name="T58" fmla="*/ 13 w 978"/>
                <a:gd name="T59" fmla="*/ 269 h 269"/>
                <a:gd name="T60" fmla="*/ 0 w 978"/>
                <a:gd name="T61" fmla="*/ 239 h 269"/>
                <a:gd name="T62" fmla="*/ 6 w 978"/>
                <a:gd name="T63" fmla="*/ 166 h 269"/>
                <a:gd name="T64" fmla="*/ 10 w 978"/>
                <a:gd name="T65" fmla="*/ 80 h 269"/>
                <a:gd name="T66" fmla="*/ 10 w 978"/>
                <a:gd name="T67" fmla="*/ 29 h 269"/>
                <a:gd name="T68" fmla="*/ 39 w 978"/>
                <a:gd name="T69" fmla="*/ 16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78" h="269">
                  <a:moveTo>
                    <a:pt x="39" y="16"/>
                  </a:moveTo>
                  <a:lnTo>
                    <a:pt x="304" y="7"/>
                  </a:lnTo>
                  <a:lnTo>
                    <a:pt x="591" y="2"/>
                  </a:lnTo>
                  <a:lnTo>
                    <a:pt x="959" y="0"/>
                  </a:lnTo>
                  <a:lnTo>
                    <a:pt x="978" y="14"/>
                  </a:lnTo>
                  <a:lnTo>
                    <a:pt x="964" y="53"/>
                  </a:lnTo>
                  <a:lnTo>
                    <a:pt x="829" y="39"/>
                  </a:lnTo>
                  <a:lnTo>
                    <a:pt x="647" y="27"/>
                  </a:lnTo>
                  <a:lnTo>
                    <a:pt x="410" y="29"/>
                  </a:lnTo>
                  <a:lnTo>
                    <a:pt x="94" y="46"/>
                  </a:lnTo>
                  <a:lnTo>
                    <a:pt x="50" y="61"/>
                  </a:lnTo>
                  <a:lnTo>
                    <a:pt x="50" y="137"/>
                  </a:lnTo>
                  <a:lnTo>
                    <a:pt x="55" y="223"/>
                  </a:lnTo>
                  <a:lnTo>
                    <a:pt x="69" y="232"/>
                  </a:lnTo>
                  <a:lnTo>
                    <a:pt x="191" y="242"/>
                  </a:lnTo>
                  <a:lnTo>
                    <a:pt x="437" y="218"/>
                  </a:lnTo>
                  <a:lnTo>
                    <a:pt x="800" y="212"/>
                  </a:lnTo>
                  <a:lnTo>
                    <a:pt x="934" y="200"/>
                  </a:lnTo>
                  <a:lnTo>
                    <a:pt x="951" y="190"/>
                  </a:lnTo>
                  <a:lnTo>
                    <a:pt x="951" y="107"/>
                  </a:lnTo>
                  <a:lnTo>
                    <a:pt x="944" y="53"/>
                  </a:lnTo>
                  <a:lnTo>
                    <a:pt x="963" y="48"/>
                  </a:lnTo>
                  <a:lnTo>
                    <a:pt x="978" y="75"/>
                  </a:lnTo>
                  <a:lnTo>
                    <a:pt x="976" y="203"/>
                  </a:lnTo>
                  <a:lnTo>
                    <a:pt x="964" y="239"/>
                  </a:lnTo>
                  <a:lnTo>
                    <a:pt x="824" y="245"/>
                  </a:lnTo>
                  <a:lnTo>
                    <a:pt x="559" y="252"/>
                  </a:lnTo>
                  <a:lnTo>
                    <a:pt x="361" y="255"/>
                  </a:lnTo>
                  <a:lnTo>
                    <a:pt x="118" y="269"/>
                  </a:lnTo>
                  <a:lnTo>
                    <a:pt x="13" y="269"/>
                  </a:lnTo>
                  <a:lnTo>
                    <a:pt x="0" y="239"/>
                  </a:lnTo>
                  <a:lnTo>
                    <a:pt x="6" y="166"/>
                  </a:lnTo>
                  <a:lnTo>
                    <a:pt x="10" y="80"/>
                  </a:lnTo>
                  <a:lnTo>
                    <a:pt x="10" y="29"/>
                  </a:lnTo>
                  <a:lnTo>
                    <a:pt x="39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auto">
            <a:xfrm>
              <a:off x="4152" y="3189"/>
              <a:ext cx="1195" cy="180"/>
            </a:xfrm>
            <a:custGeom>
              <a:avLst/>
              <a:gdLst>
                <a:gd name="T0" fmla="*/ 3 w 2390"/>
                <a:gd name="T1" fmla="*/ 78 h 362"/>
                <a:gd name="T2" fmla="*/ 121 w 2390"/>
                <a:gd name="T3" fmla="*/ 70 h 362"/>
                <a:gd name="T4" fmla="*/ 523 w 2390"/>
                <a:gd name="T5" fmla="*/ 65 h 362"/>
                <a:gd name="T6" fmla="*/ 893 w 2390"/>
                <a:gd name="T7" fmla="*/ 53 h 362"/>
                <a:gd name="T8" fmla="*/ 1196 w 2390"/>
                <a:gd name="T9" fmla="*/ 48 h 362"/>
                <a:gd name="T10" fmla="*/ 1417 w 2390"/>
                <a:gd name="T11" fmla="*/ 31 h 362"/>
                <a:gd name="T12" fmla="*/ 1753 w 2390"/>
                <a:gd name="T13" fmla="*/ 17 h 362"/>
                <a:gd name="T14" fmla="*/ 2005 w 2390"/>
                <a:gd name="T15" fmla="*/ 5 h 362"/>
                <a:gd name="T16" fmla="*/ 2370 w 2390"/>
                <a:gd name="T17" fmla="*/ 0 h 362"/>
                <a:gd name="T18" fmla="*/ 2390 w 2390"/>
                <a:gd name="T19" fmla="*/ 151 h 362"/>
                <a:gd name="T20" fmla="*/ 2378 w 2390"/>
                <a:gd name="T21" fmla="*/ 306 h 362"/>
                <a:gd name="T22" fmla="*/ 2113 w 2390"/>
                <a:gd name="T23" fmla="*/ 306 h 362"/>
                <a:gd name="T24" fmla="*/ 1949 w 2390"/>
                <a:gd name="T25" fmla="*/ 310 h 362"/>
                <a:gd name="T26" fmla="*/ 1674 w 2390"/>
                <a:gd name="T27" fmla="*/ 328 h 362"/>
                <a:gd name="T28" fmla="*/ 1397 w 2390"/>
                <a:gd name="T29" fmla="*/ 332 h 362"/>
                <a:gd name="T30" fmla="*/ 1061 w 2390"/>
                <a:gd name="T31" fmla="*/ 328 h 362"/>
                <a:gd name="T32" fmla="*/ 806 w 2390"/>
                <a:gd name="T33" fmla="*/ 345 h 362"/>
                <a:gd name="T34" fmla="*/ 571 w 2390"/>
                <a:gd name="T35" fmla="*/ 345 h 362"/>
                <a:gd name="T36" fmla="*/ 302 w 2390"/>
                <a:gd name="T37" fmla="*/ 354 h 362"/>
                <a:gd name="T38" fmla="*/ 0 w 2390"/>
                <a:gd name="T39" fmla="*/ 362 h 362"/>
                <a:gd name="T40" fmla="*/ 3 w 2390"/>
                <a:gd name="T41" fmla="*/ 78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90" h="362">
                  <a:moveTo>
                    <a:pt x="3" y="78"/>
                  </a:moveTo>
                  <a:lnTo>
                    <a:pt x="121" y="70"/>
                  </a:lnTo>
                  <a:lnTo>
                    <a:pt x="523" y="65"/>
                  </a:lnTo>
                  <a:lnTo>
                    <a:pt x="893" y="53"/>
                  </a:lnTo>
                  <a:lnTo>
                    <a:pt x="1196" y="48"/>
                  </a:lnTo>
                  <a:lnTo>
                    <a:pt x="1417" y="31"/>
                  </a:lnTo>
                  <a:lnTo>
                    <a:pt x="1753" y="17"/>
                  </a:lnTo>
                  <a:lnTo>
                    <a:pt x="2005" y="5"/>
                  </a:lnTo>
                  <a:lnTo>
                    <a:pt x="2370" y="0"/>
                  </a:lnTo>
                  <a:lnTo>
                    <a:pt x="2390" y="151"/>
                  </a:lnTo>
                  <a:lnTo>
                    <a:pt x="2378" y="306"/>
                  </a:lnTo>
                  <a:lnTo>
                    <a:pt x="2113" y="306"/>
                  </a:lnTo>
                  <a:lnTo>
                    <a:pt x="1949" y="310"/>
                  </a:lnTo>
                  <a:lnTo>
                    <a:pt x="1674" y="328"/>
                  </a:lnTo>
                  <a:lnTo>
                    <a:pt x="1397" y="332"/>
                  </a:lnTo>
                  <a:lnTo>
                    <a:pt x="1061" y="328"/>
                  </a:lnTo>
                  <a:lnTo>
                    <a:pt x="806" y="345"/>
                  </a:lnTo>
                  <a:lnTo>
                    <a:pt x="571" y="345"/>
                  </a:lnTo>
                  <a:lnTo>
                    <a:pt x="302" y="354"/>
                  </a:lnTo>
                  <a:lnTo>
                    <a:pt x="0" y="362"/>
                  </a:lnTo>
                  <a:lnTo>
                    <a:pt x="3" y="78"/>
                  </a:lnTo>
                  <a:close/>
                </a:path>
              </a:pathLst>
            </a:custGeom>
            <a:solidFill>
              <a:srgbClr val="A7E5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grpSp>
          <p:nvGrpSpPr>
            <p:cNvPr id="13" name="Group 22"/>
            <p:cNvGrpSpPr>
              <a:grpSpLocks/>
            </p:cNvGrpSpPr>
            <p:nvPr/>
          </p:nvGrpSpPr>
          <p:grpSpPr bwMode="auto">
            <a:xfrm>
              <a:off x="4142" y="3179"/>
              <a:ext cx="1213" cy="198"/>
              <a:chOff x="4142" y="3179"/>
              <a:chExt cx="1213" cy="198"/>
            </a:xfrm>
          </p:grpSpPr>
          <p:sp>
            <p:nvSpPr>
              <p:cNvPr id="42" name="Freeform 19"/>
              <p:cNvSpPr>
                <a:spLocks/>
              </p:cNvSpPr>
              <p:nvPr/>
            </p:nvSpPr>
            <p:spPr bwMode="auto">
              <a:xfrm>
                <a:off x="4142" y="3212"/>
                <a:ext cx="1091" cy="165"/>
              </a:xfrm>
              <a:custGeom>
                <a:avLst/>
                <a:gdLst>
                  <a:gd name="T0" fmla="*/ 0 w 2182"/>
                  <a:gd name="T1" fmla="*/ 324 h 329"/>
                  <a:gd name="T2" fmla="*/ 1 w 2182"/>
                  <a:gd name="T3" fmla="*/ 45 h 329"/>
                  <a:gd name="T4" fmla="*/ 1 w 2182"/>
                  <a:gd name="T5" fmla="*/ 20 h 329"/>
                  <a:gd name="T6" fmla="*/ 27 w 2182"/>
                  <a:gd name="T7" fmla="*/ 0 h 329"/>
                  <a:gd name="T8" fmla="*/ 40 w 2182"/>
                  <a:gd name="T9" fmla="*/ 40 h 329"/>
                  <a:gd name="T10" fmla="*/ 40 w 2182"/>
                  <a:gd name="T11" fmla="*/ 189 h 329"/>
                  <a:gd name="T12" fmla="*/ 40 w 2182"/>
                  <a:gd name="T13" fmla="*/ 292 h 329"/>
                  <a:gd name="T14" fmla="*/ 195 w 2182"/>
                  <a:gd name="T15" fmla="*/ 285 h 329"/>
                  <a:gd name="T16" fmla="*/ 511 w 2182"/>
                  <a:gd name="T17" fmla="*/ 284 h 329"/>
                  <a:gd name="T18" fmla="*/ 819 w 2182"/>
                  <a:gd name="T19" fmla="*/ 273 h 329"/>
                  <a:gd name="T20" fmla="*/ 1239 w 2182"/>
                  <a:gd name="T21" fmla="*/ 260 h 329"/>
                  <a:gd name="T22" fmla="*/ 1648 w 2182"/>
                  <a:gd name="T23" fmla="*/ 251 h 329"/>
                  <a:gd name="T24" fmla="*/ 2015 w 2182"/>
                  <a:gd name="T25" fmla="*/ 240 h 329"/>
                  <a:gd name="T26" fmla="*/ 2182 w 2182"/>
                  <a:gd name="T27" fmla="*/ 265 h 329"/>
                  <a:gd name="T28" fmla="*/ 1621 w 2182"/>
                  <a:gd name="T29" fmla="*/ 290 h 329"/>
                  <a:gd name="T30" fmla="*/ 1212 w 2182"/>
                  <a:gd name="T31" fmla="*/ 292 h 329"/>
                  <a:gd name="T32" fmla="*/ 839 w 2182"/>
                  <a:gd name="T33" fmla="*/ 306 h 329"/>
                  <a:gd name="T34" fmla="*/ 510 w 2182"/>
                  <a:gd name="T35" fmla="*/ 319 h 329"/>
                  <a:gd name="T36" fmla="*/ 204 w 2182"/>
                  <a:gd name="T37" fmla="*/ 319 h 329"/>
                  <a:gd name="T38" fmla="*/ 33 w 2182"/>
                  <a:gd name="T39" fmla="*/ 329 h 329"/>
                  <a:gd name="T40" fmla="*/ 0 w 2182"/>
                  <a:gd name="T41" fmla="*/ 324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182" h="329">
                    <a:moveTo>
                      <a:pt x="0" y="324"/>
                    </a:moveTo>
                    <a:lnTo>
                      <a:pt x="1" y="45"/>
                    </a:lnTo>
                    <a:lnTo>
                      <a:pt x="1" y="20"/>
                    </a:lnTo>
                    <a:lnTo>
                      <a:pt x="27" y="0"/>
                    </a:lnTo>
                    <a:lnTo>
                      <a:pt x="40" y="40"/>
                    </a:lnTo>
                    <a:lnTo>
                      <a:pt x="40" y="189"/>
                    </a:lnTo>
                    <a:lnTo>
                      <a:pt x="40" y="292"/>
                    </a:lnTo>
                    <a:lnTo>
                      <a:pt x="195" y="285"/>
                    </a:lnTo>
                    <a:lnTo>
                      <a:pt x="511" y="284"/>
                    </a:lnTo>
                    <a:lnTo>
                      <a:pt x="819" y="273"/>
                    </a:lnTo>
                    <a:lnTo>
                      <a:pt x="1239" y="260"/>
                    </a:lnTo>
                    <a:lnTo>
                      <a:pt x="1648" y="251"/>
                    </a:lnTo>
                    <a:lnTo>
                      <a:pt x="2015" y="240"/>
                    </a:lnTo>
                    <a:lnTo>
                      <a:pt x="2182" y="265"/>
                    </a:lnTo>
                    <a:lnTo>
                      <a:pt x="1621" y="290"/>
                    </a:lnTo>
                    <a:lnTo>
                      <a:pt x="1212" y="292"/>
                    </a:lnTo>
                    <a:lnTo>
                      <a:pt x="839" y="306"/>
                    </a:lnTo>
                    <a:lnTo>
                      <a:pt x="510" y="319"/>
                    </a:lnTo>
                    <a:lnTo>
                      <a:pt x="204" y="319"/>
                    </a:lnTo>
                    <a:lnTo>
                      <a:pt x="33" y="329"/>
                    </a:lnTo>
                    <a:lnTo>
                      <a:pt x="0" y="3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" name="Freeform 20"/>
              <p:cNvSpPr>
                <a:spLocks/>
              </p:cNvSpPr>
              <p:nvPr/>
            </p:nvSpPr>
            <p:spPr bwMode="auto">
              <a:xfrm>
                <a:off x="4146" y="3184"/>
                <a:ext cx="1068" cy="61"/>
              </a:xfrm>
              <a:custGeom>
                <a:avLst/>
                <a:gdLst>
                  <a:gd name="T0" fmla="*/ 0 w 2135"/>
                  <a:gd name="T1" fmla="*/ 79 h 122"/>
                  <a:gd name="T2" fmla="*/ 37 w 2135"/>
                  <a:gd name="T3" fmla="*/ 62 h 122"/>
                  <a:gd name="T4" fmla="*/ 434 w 2135"/>
                  <a:gd name="T5" fmla="*/ 62 h 122"/>
                  <a:gd name="T6" fmla="*/ 791 w 2135"/>
                  <a:gd name="T7" fmla="*/ 56 h 122"/>
                  <a:gd name="T8" fmla="*/ 1210 w 2135"/>
                  <a:gd name="T9" fmla="*/ 42 h 122"/>
                  <a:gd name="T10" fmla="*/ 1525 w 2135"/>
                  <a:gd name="T11" fmla="*/ 20 h 122"/>
                  <a:gd name="T12" fmla="*/ 1777 w 2135"/>
                  <a:gd name="T13" fmla="*/ 7 h 122"/>
                  <a:gd name="T14" fmla="*/ 2042 w 2135"/>
                  <a:gd name="T15" fmla="*/ 0 h 122"/>
                  <a:gd name="T16" fmla="*/ 2135 w 2135"/>
                  <a:gd name="T17" fmla="*/ 17 h 122"/>
                  <a:gd name="T18" fmla="*/ 2012 w 2135"/>
                  <a:gd name="T19" fmla="*/ 37 h 122"/>
                  <a:gd name="T20" fmla="*/ 1772 w 2135"/>
                  <a:gd name="T21" fmla="*/ 42 h 122"/>
                  <a:gd name="T22" fmla="*/ 1483 w 2135"/>
                  <a:gd name="T23" fmla="*/ 56 h 122"/>
                  <a:gd name="T24" fmla="*/ 1174 w 2135"/>
                  <a:gd name="T25" fmla="*/ 79 h 122"/>
                  <a:gd name="T26" fmla="*/ 843 w 2135"/>
                  <a:gd name="T27" fmla="*/ 86 h 122"/>
                  <a:gd name="T28" fmla="*/ 478 w 2135"/>
                  <a:gd name="T29" fmla="*/ 91 h 122"/>
                  <a:gd name="T30" fmla="*/ 201 w 2135"/>
                  <a:gd name="T31" fmla="*/ 98 h 122"/>
                  <a:gd name="T32" fmla="*/ 35 w 2135"/>
                  <a:gd name="T33" fmla="*/ 108 h 122"/>
                  <a:gd name="T34" fmla="*/ 3 w 2135"/>
                  <a:gd name="T35" fmla="*/ 122 h 122"/>
                  <a:gd name="T36" fmla="*/ 0 w 2135"/>
                  <a:gd name="T37" fmla="*/ 79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135" h="122">
                    <a:moveTo>
                      <a:pt x="0" y="79"/>
                    </a:moveTo>
                    <a:lnTo>
                      <a:pt x="37" y="62"/>
                    </a:lnTo>
                    <a:lnTo>
                      <a:pt x="434" y="62"/>
                    </a:lnTo>
                    <a:lnTo>
                      <a:pt x="791" y="56"/>
                    </a:lnTo>
                    <a:lnTo>
                      <a:pt x="1210" y="42"/>
                    </a:lnTo>
                    <a:lnTo>
                      <a:pt x="1525" y="20"/>
                    </a:lnTo>
                    <a:lnTo>
                      <a:pt x="1777" y="7"/>
                    </a:lnTo>
                    <a:lnTo>
                      <a:pt x="2042" y="0"/>
                    </a:lnTo>
                    <a:lnTo>
                      <a:pt x="2135" y="17"/>
                    </a:lnTo>
                    <a:lnTo>
                      <a:pt x="2012" y="37"/>
                    </a:lnTo>
                    <a:lnTo>
                      <a:pt x="1772" y="42"/>
                    </a:lnTo>
                    <a:lnTo>
                      <a:pt x="1483" y="56"/>
                    </a:lnTo>
                    <a:lnTo>
                      <a:pt x="1174" y="79"/>
                    </a:lnTo>
                    <a:lnTo>
                      <a:pt x="843" y="86"/>
                    </a:lnTo>
                    <a:lnTo>
                      <a:pt x="478" y="91"/>
                    </a:lnTo>
                    <a:lnTo>
                      <a:pt x="201" y="98"/>
                    </a:lnTo>
                    <a:lnTo>
                      <a:pt x="35" y="108"/>
                    </a:lnTo>
                    <a:lnTo>
                      <a:pt x="3" y="122"/>
                    </a:lnTo>
                    <a:lnTo>
                      <a:pt x="0" y="7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" name="Freeform 21"/>
              <p:cNvSpPr>
                <a:spLocks/>
              </p:cNvSpPr>
              <p:nvPr/>
            </p:nvSpPr>
            <p:spPr bwMode="auto">
              <a:xfrm>
                <a:off x="5086" y="3179"/>
                <a:ext cx="269" cy="177"/>
              </a:xfrm>
              <a:custGeom>
                <a:avLst/>
                <a:gdLst>
                  <a:gd name="T0" fmla="*/ 64 w 537"/>
                  <a:gd name="T1" fmla="*/ 31 h 355"/>
                  <a:gd name="T2" fmla="*/ 120 w 537"/>
                  <a:gd name="T3" fmla="*/ 10 h 355"/>
                  <a:gd name="T4" fmla="*/ 338 w 537"/>
                  <a:gd name="T5" fmla="*/ 7 h 355"/>
                  <a:gd name="T6" fmla="*/ 507 w 537"/>
                  <a:gd name="T7" fmla="*/ 0 h 355"/>
                  <a:gd name="T8" fmla="*/ 527 w 537"/>
                  <a:gd name="T9" fmla="*/ 20 h 355"/>
                  <a:gd name="T10" fmla="*/ 532 w 537"/>
                  <a:gd name="T11" fmla="*/ 162 h 355"/>
                  <a:gd name="T12" fmla="*/ 537 w 537"/>
                  <a:gd name="T13" fmla="*/ 341 h 355"/>
                  <a:gd name="T14" fmla="*/ 512 w 537"/>
                  <a:gd name="T15" fmla="*/ 355 h 355"/>
                  <a:gd name="T16" fmla="*/ 379 w 537"/>
                  <a:gd name="T17" fmla="*/ 348 h 355"/>
                  <a:gd name="T18" fmla="*/ 161 w 537"/>
                  <a:gd name="T19" fmla="*/ 340 h 355"/>
                  <a:gd name="T20" fmla="*/ 0 w 537"/>
                  <a:gd name="T21" fmla="*/ 330 h 355"/>
                  <a:gd name="T22" fmla="*/ 95 w 537"/>
                  <a:gd name="T23" fmla="*/ 309 h 355"/>
                  <a:gd name="T24" fmla="*/ 225 w 537"/>
                  <a:gd name="T25" fmla="*/ 306 h 355"/>
                  <a:gd name="T26" fmla="*/ 436 w 537"/>
                  <a:gd name="T27" fmla="*/ 303 h 355"/>
                  <a:gd name="T28" fmla="*/ 495 w 537"/>
                  <a:gd name="T29" fmla="*/ 306 h 355"/>
                  <a:gd name="T30" fmla="*/ 492 w 537"/>
                  <a:gd name="T31" fmla="*/ 279 h 355"/>
                  <a:gd name="T32" fmla="*/ 500 w 537"/>
                  <a:gd name="T33" fmla="*/ 147 h 355"/>
                  <a:gd name="T34" fmla="*/ 482 w 537"/>
                  <a:gd name="T35" fmla="*/ 44 h 355"/>
                  <a:gd name="T36" fmla="*/ 434 w 537"/>
                  <a:gd name="T37" fmla="*/ 32 h 355"/>
                  <a:gd name="T38" fmla="*/ 96 w 537"/>
                  <a:gd name="T39" fmla="*/ 46 h 355"/>
                  <a:gd name="T40" fmla="*/ 64 w 537"/>
                  <a:gd name="T41" fmla="*/ 31 h 3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37" h="355">
                    <a:moveTo>
                      <a:pt x="64" y="31"/>
                    </a:moveTo>
                    <a:lnTo>
                      <a:pt x="120" y="10"/>
                    </a:lnTo>
                    <a:lnTo>
                      <a:pt x="338" y="7"/>
                    </a:lnTo>
                    <a:lnTo>
                      <a:pt x="507" y="0"/>
                    </a:lnTo>
                    <a:lnTo>
                      <a:pt x="527" y="20"/>
                    </a:lnTo>
                    <a:lnTo>
                      <a:pt x="532" y="162"/>
                    </a:lnTo>
                    <a:lnTo>
                      <a:pt x="537" y="341"/>
                    </a:lnTo>
                    <a:lnTo>
                      <a:pt x="512" y="355"/>
                    </a:lnTo>
                    <a:lnTo>
                      <a:pt x="379" y="348"/>
                    </a:lnTo>
                    <a:lnTo>
                      <a:pt x="161" y="340"/>
                    </a:lnTo>
                    <a:lnTo>
                      <a:pt x="0" y="330"/>
                    </a:lnTo>
                    <a:lnTo>
                      <a:pt x="95" y="309"/>
                    </a:lnTo>
                    <a:lnTo>
                      <a:pt x="225" y="306"/>
                    </a:lnTo>
                    <a:lnTo>
                      <a:pt x="436" y="303"/>
                    </a:lnTo>
                    <a:lnTo>
                      <a:pt x="495" y="306"/>
                    </a:lnTo>
                    <a:lnTo>
                      <a:pt x="492" y="279"/>
                    </a:lnTo>
                    <a:lnTo>
                      <a:pt x="500" y="147"/>
                    </a:lnTo>
                    <a:lnTo>
                      <a:pt x="482" y="44"/>
                    </a:lnTo>
                    <a:lnTo>
                      <a:pt x="434" y="32"/>
                    </a:lnTo>
                    <a:lnTo>
                      <a:pt x="96" y="46"/>
                    </a:lnTo>
                    <a:lnTo>
                      <a:pt x="64" y="3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14" name="Freeform 23"/>
            <p:cNvSpPr>
              <a:spLocks/>
            </p:cNvSpPr>
            <p:nvPr/>
          </p:nvSpPr>
          <p:spPr bwMode="auto">
            <a:xfrm>
              <a:off x="3927" y="3459"/>
              <a:ext cx="1051" cy="417"/>
            </a:xfrm>
            <a:custGeom>
              <a:avLst/>
              <a:gdLst>
                <a:gd name="T0" fmla="*/ 12 w 2102"/>
                <a:gd name="T1" fmla="*/ 152 h 835"/>
                <a:gd name="T2" fmla="*/ 0 w 2102"/>
                <a:gd name="T3" fmla="*/ 17 h 835"/>
                <a:gd name="T4" fmla="*/ 266 w 2102"/>
                <a:gd name="T5" fmla="*/ 19 h 835"/>
                <a:gd name="T6" fmla="*/ 615 w 2102"/>
                <a:gd name="T7" fmla="*/ 14 h 835"/>
                <a:gd name="T8" fmla="*/ 919 w 2102"/>
                <a:gd name="T9" fmla="*/ 5 h 835"/>
                <a:gd name="T10" fmla="*/ 1296 w 2102"/>
                <a:gd name="T11" fmla="*/ 0 h 835"/>
                <a:gd name="T12" fmla="*/ 1599 w 2102"/>
                <a:gd name="T13" fmla="*/ 5 h 835"/>
                <a:gd name="T14" fmla="*/ 1867 w 2102"/>
                <a:gd name="T15" fmla="*/ 5 h 835"/>
                <a:gd name="T16" fmla="*/ 1918 w 2102"/>
                <a:gd name="T17" fmla="*/ 25 h 835"/>
                <a:gd name="T18" fmla="*/ 1948 w 2102"/>
                <a:gd name="T19" fmla="*/ 93 h 835"/>
                <a:gd name="T20" fmla="*/ 1970 w 2102"/>
                <a:gd name="T21" fmla="*/ 144 h 835"/>
                <a:gd name="T22" fmla="*/ 2031 w 2102"/>
                <a:gd name="T23" fmla="*/ 171 h 835"/>
                <a:gd name="T24" fmla="*/ 2026 w 2102"/>
                <a:gd name="T25" fmla="*/ 242 h 835"/>
                <a:gd name="T26" fmla="*/ 2012 w 2102"/>
                <a:gd name="T27" fmla="*/ 303 h 835"/>
                <a:gd name="T28" fmla="*/ 2007 w 2102"/>
                <a:gd name="T29" fmla="*/ 404 h 835"/>
                <a:gd name="T30" fmla="*/ 2006 w 2102"/>
                <a:gd name="T31" fmla="*/ 455 h 835"/>
                <a:gd name="T32" fmla="*/ 1996 w 2102"/>
                <a:gd name="T33" fmla="*/ 507 h 835"/>
                <a:gd name="T34" fmla="*/ 2012 w 2102"/>
                <a:gd name="T35" fmla="*/ 571 h 835"/>
                <a:gd name="T36" fmla="*/ 2070 w 2102"/>
                <a:gd name="T37" fmla="*/ 647 h 835"/>
                <a:gd name="T38" fmla="*/ 2102 w 2102"/>
                <a:gd name="T39" fmla="*/ 710 h 835"/>
                <a:gd name="T40" fmla="*/ 2093 w 2102"/>
                <a:gd name="T41" fmla="*/ 835 h 835"/>
                <a:gd name="T42" fmla="*/ 1962 w 2102"/>
                <a:gd name="T43" fmla="*/ 786 h 835"/>
                <a:gd name="T44" fmla="*/ 1943 w 2102"/>
                <a:gd name="T45" fmla="*/ 765 h 835"/>
                <a:gd name="T46" fmla="*/ 1930 w 2102"/>
                <a:gd name="T47" fmla="*/ 733 h 835"/>
                <a:gd name="T48" fmla="*/ 1938 w 2102"/>
                <a:gd name="T49" fmla="*/ 640 h 835"/>
                <a:gd name="T50" fmla="*/ 1926 w 2102"/>
                <a:gd name="T51" fmla="*/ 593 h 835"/>
                <a:gd name="T52" fmla="*/ 1882 w 2102"/>
                <a:gd name="T53" fmla="*/ 512 h 835"/>
                <a:gd name="T54" fmla="*/ 1862 w 2102"/>
                <a:gd name="T55" fmla="*/ 438 h 835"/>
                <a:gd name="T56" fmla="*/ 1860 w 2102"/>
                <a:gd name="T57" fmla="*/ 387 h 835"/>
                <a:gd name="T58" fmla="*/ 1867 w 2102"/>
                <a:gd name="T59" fmla="*/ 353 h 835"/>
                <a:gd name="T60" fmla="*/ 1887 w 2102"/>
                <a:gd name="T61" fmla="*/ 279 h 835"/>
                <a:gd name="T62" fmla="*/ 1898 w 2102"/>
                <a:gd name="T63" fmla="*/ 216 h 835"/>
                <a:gd name="T64" fmla="*/ 1882 w 2102"/>
                <a:gd name="T65" fmla="*/ 171 h 835"/>
                <a:gd name="T66" fmla="*/ 1854 w 2102"/>
                <a:gd name="T67" fmla="*/ 132 h 835"/>
                <a:gd name="T68" fmla="*/ 1602 w 2102"/>
                <a:gd name="T69" fmla="*/ 140 h 835"/>
                <a:gd name="T70" fmla="*/ 1379 w 2102"/>
                <a:gd name="T71" fmla="*/ 145 h 835"/>
                <a:gd name="T72" fmla="*/ 1114 w 2102"/>
                <a:gd name="T73" fmla="*/ 144 h 835"/>
                <a:gd name="T74" fmla="*/ 899 w 2102"/>
                <a:gd name="T75" fmla="*/ 134 h 835"/>
                <a:gd name="T76" fmla="*/ 772 w 2102"/>
                <a:gd name="T77" fmla="*/ 140 h 835"/>
                <a:gd name="T78" fmla="*/ 609 w 2102"/>
                <a:gd name="T79" fmla="*/ 159 h 835"/>
                <a:gd name="T80" fmla="*/ 252 w 2102"/>
                <a:gd name="T81" fmla="*/ 152 h 835"/>
                <a:gd name="T82" fmla="*/ 33 w 2102"/>
                <a:gd name="T83" fmla="*/ 150 h 835"/>
                <a:gd name="T84" fmla="*/ 12 w 2102"/>
                <a:gd name="T85" fmla="*/ 152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102" h="835">
                  <a:moveTo>
                    <a:pt x="12" y="152"/>
                  </a:moveTo>
                  <a:lnTo>
                    <a:pt x="0" y="17"/>
                  </a:lnTo>
                  <a:lnTo>
                    <a:pt x="266" y="19"/>
                  </a:lnTo>
                  <a:lnTo>
                    <a:pt x="615" y="14"/>
                  </a:lnTo>
                  <a:lnTo>
                    <a:pt x="919" y="5"/>
                  </a:lnTo>
                  <a:lnTo>
                    <a:pt x="1296" y="0"/>
                  </a:lnTo>
                  <a:lnTo>
                    <a:pt x="1599" y="5"/>
                  </a:lnTo>
                  <a:lnTo>
                    <a:pt x="1867" y="5"/>
                  </a:lnTo>
                  <a:lnTo>
                    <a:pt x="1918" y="25"/>
                  </a:lnTo>
                  <a:lnTo>
                    <a:pt x="1948" y="93"/>
                  </a:lnTo>
                  <a:lnTo>
                    <a:pt x="1970" y="144"/>
                  </a:lnTo>
                  <a:lnTo>
                    <a:pt x="2031" y="171"/>
                  </a:lnTo>
                  <a:lnTo>
                    <a:pt x="2026" y="242"/>
                  </a:lnTo>
                  <a:lnTo>
                    <a:pt x="2012" y="303"/>
                  </a:lnTo>
                  <a:lnTo>
                    <a:pt x="2007" y="404"/>
                  </a:lnTo>
                  <a:lnTo>
                    <a:pt x="2006" y="455"/>
                  </a:lnTo>
                  <a:lnTo>
                    <a:pt x="1996" y="507"/>
                  </a:lnTo>
                  <a:lnTo>
                    <a:pt x="2012" y="571"/>
                  </a:lnTo>
                  <a:lnTo>
                    <a:pt x="2070" y="647"/>
                  </a:lnTo>
                  <a:lnTo>
                    <a:pt x="2102" y="710"/>
                  </a:lnTo>
                  <a:lnTo>
                    <a:pt x="2093" y="835"/>
                  </a:lnTo>
                  <a:lnTo>
                    <a:pt x="1962" y="786"/>
                  </a:lnTo>
                  <a:lnTo>
                    <a:pt x="1943" y="765"/>
                  </a:lnTo>
                  <a:lnTo>
                    <a:pt x="1930" y="733"/>
                  </a:lnTo>
                  <a:lnTo>
                    <a:pt x="1938" y="640"/>
                  </a:lnTo>
                  <a:lnTo>
                    <a:pt x="1926" y="593"/>
                  </a:lnTo>
                  <a:lnTo>
                    <a:pt x="1882" y="512"/>
                  </a:lnTo>
                  <a:lnTo>
                    <a:pt x="1862" y="438"/>
                  </a:lnTo>
                  <a:lnTo>
                    <a:pt x="1860" y="387"/>
                  </a:lnTo>
                  <a:lnTo>
                    <a:pt x="1867" y="353"/>
                  </a:lnTo>
                  <a:lnTo>
                    <a:pt x="1887" y="279"/>
                  </a:lnTo>
                  <a:lnTo>
                    <a:pt x="1898" y="216"/>
                  </a:lnTo>
                  <a:lnTo>
                    <a:pt x="1882" y="171"/>
                  </a:lnTo>
                  <a:lnTo>
                    <a:pt x="1854" y="132"/>
                  </a:lnTo>
                  <a:lnTo>
                    <a:pt x="1602" y="140"/>
                  </a:lnTo>
                  <a:lnTo>
                    <a:pt x="1379" y="145"/>
                  </a:lnTo>
                  <a:lnTo>
                    <a:pt x="1114" y="144"/>
                  </a:lnTo>
                  <a:lnTo>
                    <a:pt x="899" y="134"/>
                  </a:lnTo>
                  <a:lnTo>
                    <a:pt x="772" y="140"/>
                  </a:lnTo>
                  <a:lnTo>
                    <a:pt x="609" y="159"/>
                  </a:lnTo>
                  <a:lnTo>
                    <a:pt x="252" y="152"/>
                  </a:lnTo>
                  <a:lnTo>
                    <a:pt x="33" y="150"/>
                  </a:lnTo>
                  <a:lnTo>
                    <a:pt x="12" y="152"/>
                  </a:lnTo>
                  <a:close/>
                </a:path>
              </a:pathLst>
            </a:custGeom>
            <a:solidFill>
              <a:srgbClr val="FDEE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24"/>
            <p:cNvSpPr>
              <a:spLocks/>
            </p:cNvSpPr>
            <p:nvPr/>
          </p:nvSpPr>
          <p:spPr bwMode="auto">
            <a:xfrm>
              <a:off x="4012" y="3467"/>
              <a:ext cx="19" cy="49"/>
            </a:xfrm>
            <a:custGeom>
              <a:avLst/>
              <a:gdLst>
                <a:gd name="T0" fmla="*/ 0 w 39"/>
                <a:gd name="T1" fmla="*/ 7 h 100"/>
                <a:gd name="T2" fmla="*/ 7 w 39"/>
                <a:gd name="T3" fmla="*/ 100 h 100"/>
                <a:gd name="T4" fmla="*/ 39 w 39"/>
                <a:gd name="T5" fmla="*/ 100 h 100"/>
                <a:gd name="T6" fmla="*/ 39 w 39"/>
                <a:gd name="T7" fmla="*/ 0 h 100"/>
                <a:gd name="T8" fmla="*/ 0 w 39"/>
                <a:gd name="T9" fmla="*/ 7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00">
                  <a:moveTo>
                    <a:pt x="0" y="7"/>
                  </a:moveTo>
                  <a:lnTo>
                    <a:pt x="7" y="100"/>
                  </a:lnTo>
                  <a:lnTo>
                    <a:pt x="39" y="100"/>
                  </a:lnTo>
                  <a:lnTo>
                    <a:pt x="39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25"/>
            <p:cNvSpPr>
              <a:spLocks/>
            </p:cNvSpPr>
            <p:nvPr/>
          </p:nvSpPr>
          <p:spPr bwMode="auto">
            <a:xfrm>
              <a:off x="4081" y="3468"/>
              <a:ext cx="20" cy="51"/>
            </a:xfrm>
            <a:custGeom>
              <a:avLst/>
              <a:gdLst>
                <a:gd name="T0" fmla="*/ 0 w 40"/>
                <a:gd name="T1" fmla="*/ 6 h 101"/>
                <a:gd name="T2" fmla="*/ 7 w 40"/>
                <a:gd name="T3" fmla="*/ 101 h 101"/>
                <a:gd name="T4" fmla="*/ 40 w 40"/>
                <a:gd name="T5" fmla="*/ 101 h 101"/>
                <a:gd name="T6" fmla="*/ 40 w 40"/>
                <a:gd name="T7" fmla="*/ 0 h 101"/>
                <a:gd name="T8" fmla="*/ 0 w 40"/>
                <a:gd name="T9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101">
                  <a:moveTo>
                    <a:pt x="0" y="6"/>
                  </a:moveTo>
                  <a:lnTo>
                    <a:pt x="7" y="101"/>
                  </a:lnTo>
                  <a:lnTo>
                    <a:pt x="40" y="101"/>
                  </a:lnTo>
                  <a:lnTo>
                    <a:pt x="4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26"/>
            <p:cNvSpPr>
              <a:spLocks/>
            </p:cNvSpPr>
            <p:nvPr/>
          </p:nvSpPr>
          <p:spPr bwMode="auto">
            <a:xfrm>
              <a:off x="4149" y="3468"/>
              <a:ext cx="18" cy="51"/>
            </a:xfrm>
            <a:custGeom>
              <a:avLst/>
              <a:gdLst>
                <a:gd name="T0" fmla="*/ 0 w 37"/>
                <a:gd name="T1" fmla="*/ 6 h 101"/>
                <a:gd name="T2" fmla="*/ 7 w 37"/>
                <a:gd name="T3" fmla="*/ 101 h 101"/>
                <a:gd name="T4" fmla="*/ 37 w 37"/>
                <a:gd name="T5" fmla="*/ 101 h 101"/>
                <a:gd name="T6" fmla="*/ 37 w 37"/>
                <a:gd name="T7" fmla="*/ 0 h 101"/>
                <a:gd name="T8" fmla="*/ 0 w 37"/>
                <a:gd name="T9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01">
                  <a:moveTo>
                    <a:pt x="0" y="6"/>
                  </a:moveTo>
                  <a:lnTo>
                    <a:pt x="7" y="101"/>
                  </a:lnTo>
                  <a:lnTo>
                    <a:pt x="37" y="101"/>
                  </a:lnTo>
                  <a:lnTo>
                    <a:pt x="37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27"/>
            <p:cNvSpPr>
              <a:spLocks/>
            </p:cNvSpPr>
            <p:nvPr/>
          </p:nvSpPr>
          <p:spPr bwMode="auto">
            <a:xfrm>
              <a:off x="4214" y="3464"/>
              <a:ext cx="21" cy="51"/>
            </a:xfrm>
            <a:custGeom>
              <a:avLst/>
              <a:gdLst>
                <a:gd name="T0" fmla="*/ 0 w 40"/>
                <a:gd name="T1" fmla="*/ 7 h 102"/>
                <a:gd name="T2" fmla="*/ 7 w 40"/>
                <a:gd name="T3" fmla="*/ 102 h 102"/>
                <a:gd name="T4" fmla="*/ 40 w 40"/>
                <a:gd name="T5" fmla="*/ 102 h 102"/>
                <a:gd name="T6" fmla="*/ 40 w 40"/>
                <a:gd name="T7" fmla="*/ 0 h 102"/>
                <a:gd name="T8" fmla="*/ 0 w 40"/>
                <a:gd name="T9" fmla="*/ 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102">
                  <a:moveTo>
                    <a:pt x="0" y="7"/>
                  </a:moveTo>
                  <a:lnTo>
                    <a:pt x="7" y="102"/>
                  </a:lnTo>
                  <a:lnTo>
                    <a:pt x="40" y="102"/>
                  </a:lnTo>
                  <a:lnTo>
                    <a:pt x="40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28"/>
            <p:cNvSpPr>
              <a:spLocks/>
            </p:cNvSpPr>
            <p:nvPr/>
          </p:nvSpPr>
          <p:spPr bwMode="auto">
            <a:xfrm>
              <a:off x="4282" y="3464"/>
              <a:ext cx="19" cy="51"/>
            </a:xfrm>
            <a:custGeom>
              <a:avLst/>
              <a:gdLst>
                <a:gd name="T0" fmla="*/ 0 w 37"/>
                <a:gd name="T1" fmla="*/ 7 h 102"/>
                <a:gd name="T2" fmla="*/ 7 w 37"/>
                <a:gd name="T3" fmla="*/ 102 h 102"/>
                <a:gd name="T4" fmla="*/ 37 w 37"/>
                <a:gd name="T5" fmla="*/ 102 h 102"/>
                <a:gd name="T6" fmla="*/ 37 w 37"/>
                <a:gd name="T7" fmla="*/ 0 h 102"/>
                <a:gd name="T8" fmla="*/ 0 w 37"/>
                <a:gd name="T9" fmla="*/ 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02">
                  <a:moveTo>
                    <a:pt x="0" y="7"/>
                  </a:moveTo>
                  <a:lnTo>
                    <a:pt x="7" y="102"/>
                  </a:lnTo>
                  <a:lnTo>
                    <a:pt x="37" y="102"/>
                  </a:lnTo>
                  <a:lnTo>
                    <a:pt x="37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29"/>
            <p:cNvSpPr>
              <a:spLocks/>
            </p:cNvSpPr>
            <p:nvPr/>
          </p:nvSpPr>
          <p:spPr bwMode="auto">
            <a:xfrm>
              <a:off x="4348" y="3464"/>
              <a:ext cx="20" cy="51"/>
            </a:xfrm>
            <a:custGeom>
              <a:avLst/>
              <a:gdLst>
                <a:gd name="T0" fmla="*/ 0 w 40"/>
                <a:gd name="T1" fmla="*/ 7 h 102"/>
                <a:gd name="T2" fmla="*/ 6 w 40"/>
                <a:gd name="T3" fmla="*/ 102 h 102"/>
                <a:gd name="T4" fmla="*/ 40 w 40"/>
                <a:gd name="T5" fmla="*/ 102 h 102"/>
                <a:gd name="T6" fmla="*/ 40 w 40"/>
                <a:gd name="T7" fmla="*/ 0 h 102"/>
                <a:gd name="T8" fmla="*/ 0 w 40"/>
                <a:gd name="T9" fmla="*/ 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102">
                  <a:moveTo>
                    <a:pt x="0" y="7"/>
                  </a:moveTo>
                  <a:lnTo>
                    <a:pt x="6" y="102"/>
                  </a:lnTo>
                  <a:lnTo>
                    <a:pt x="40" y="102"/>
                  </a:lnTo>
                  <a:lnTo>
                    <a:pt x="40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30"/>
            <p:cNvSpPr>
              <a:spLocks/>
            </p:cNvSpPr>
            <p:nvPr/>
          </p:nvSpPr>
          <p:spPr bwMode="auto">
            <a:xfrm>
              <a:off x="4415" y="3464"/>
              <a:ext cx="19" cy="51"/>
            </a:xfrm>
            <a:custGeom>
              <a:avLst/>
              <a:gdLst>
                <a:gd name="T0" fmla="*/ 0 w 37"/>
                <a:gd name="T1" fmla="*/ 7 h 102"/>
                <a:gd name="T2" fmla="*/ 7 w 37"/>
                <a:gd name="T3" fmla="*/ 102 h 102"/>
                <a:gd name="T4" fmla="*/ 37 w 37"/>
                <a:gd name="T5" fmla="*/ 102 h 102"/>
                <a:gd name="T6" fmla="*/ 37 w 37"/>
                <a:gd name="T7" fmla="*/ 0 h 102"/>
                <a:gd name="T8" fmla="*/ 0 w 37"/>
                <a:gd name="T9" fmla="*/ 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02">
                  <a:moveTo>
                    <a:pt x="0" y="7"/>
                  </a:moveTo>
                  <a:lnTo>
                    <a:pt x="7" y="102"/>
                  </a:lnTo>
                  <a:lnTo>
                    <a:pt x="37" y="102"/>
                  </a:lnTo>
                  <a:lnTo>
                    <a:pt x="37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31"/>
            <p:cNvSpPr>
              <a:spLocks/>
            </p:cNvSpPr>
            <p:nvPr/>
          </p:nvSpPr>
          <p:spPr bwMode="auto">
            <a:xfrm>
              <a:off x="4448" y="3464"/>
              <a:ext cx="20" cy="51"/>
            </a:xfrm>
            <a:custGeom>
              <a:avLst/>
              <a:gdLst>
                <a:gd name="T0" fmla="*/ 0 w 39"/>
                <a:gd name="T1" fmla="*/ 7 h 102"/>
                <a:gd name="T2" fmla="*/ 6 w 39"/>
                <a:gd name="T3" fmla="*/ 102 h 102"/>
                <a:gd name="T4" fmla="*/ 39 w 39"/>
                <a:gd name="T5" fmla="*/ 102 h 102"/>
                <a:gd name="T6" fmla="*/ 39 w 39"/>
                <a:gd name="T7" fmla="*/ 0 h 102"/>
                <a:gd name="T8" fmla="*/ 0 w 39"/>
                <a:gd name="T9" fmla="*/ 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02">
                  <a:moveTo>
                    <a:pt x="0" y="7"/>
                  </a:moveTo>
                  <a:lnTo>
                    <a:pt x="6" y="102"/>
                  </a:lnTo>
                  <a:lnTo>
                    <a:pt x="39" y="102"/>
                  </a:lnTo>
                  <a:lnTo>
                    <a:pt x="39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32"/>
            <p:cNvSpPr>
              <a:spLocks/>
            </p:cNvSpPr>
            <p:nvPr/>
          </p:nvSpPr>
          <p:spPr bwMode="auto">
            <a:xfrm>
              <a:off x="4481" y="3462"/>
              <a:ext cx="21" cy="50"/>
            </a:xfrm>
            <a:custGeom>
              <a:avLst/>
              <a:gdLst>
                <a:gd name="T0" fmla="*/ 0 w 40"/>
                <a:gd name="T1" fmla="*/ 7 h 100"/>
                <a:gd name="T2" fmla="*/ 6 w 40"/>
                <a:gd name="T3" fmla="*/ 100 h 100"/>
                <a:gd name="T4" fmla="*/ 40 w 40"/>
                <a:gd name="T5" fmla="*/ 100 h 100"/>
                <a:gd name="T6" fmla="*/ 40 w 40"/>
                <a:gd name="T7" fmla="*/ 0 h 100"/>
                <a:gd name="T8" fmla="*/ 0 w 40"/>
                <a:gd name="T9" fmla="*/ 7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100">
                  <a:moveTo>
                    <a:pt x="0" y="7"/>
                  </a:moveTo>
                  <a:lnTo>
                    <a:pt x="6" y="100"/>
                  </a:lnTo>
                  <a:lnTo>
                    <a:pt x="40" y="100"/>
                  </a:lnTo>
                  <a:lnTo>
                    <a:pt x="40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33"/>
            <p:cNvSpPr>
              <a:spLocks/>
            </p:cNvSpPr>
            <p:nvPr/>
          </p:nvSpPr>
          <p:spPr bwMode="auto">
            <a:xfrm>
              <a:off x="4549" y="3462"/>
              <a:ext cx="18" cy="50"/>
            </a:xfrm>
            <a:custGeom>
              <a:avLst/>
              <a:gdLst>
                <a:gd name="T0" fmla="*/ 0 w 37"/>
                <a:gd name="T1" fmla="*/ 7 h 100"/>
                <a:gd name="T2" fmla="*/ 7 w 37"/>
                <a:gd name="T3" fmla="*/ 100 h 100"/>
                <a:gd name="T4" fmla="*/ 37 w 37"/>
                <a:gd name="T5" fmla="*/ 100 h 100"/>
                <a:gd name="T6" fmla="*/ 37 w 37"/>
                <a:gd name="T7" fmla="*/ 0 h 100"/>
                <a:gd name="T8" fmla="*/ 0 w 37"/>
                <a:gd name="T9" fmla="*/ 7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00">
                  <a:moveTo>
                    <a:pt x="0" y="7"/>
                  </a:moveTo>
                  <a:lnTo>
                    <a:pt x="7" y="100"/>
                  </a:lnTo>
                  <a:lnTo>
                    <a:pt x="37" y="100"/>
                  </a:lnTo>
                  <a:lnTo>
                    <a:pt x="37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34"/>
            <p:cNvSpPr>
              <a:spLocks/>
            </p:cNvSpPr>
            <p:nvPr/>
          </p:nvSpPr>
          <p:spPr bwMode="auto">
            <a:xfrm>
              <a:off x="4615" y="3460"/>
              <a:ext cx="20" cy="50"/>
            </a:xfrm>
            <a:custGeom>
              <a:avLst/>
              <a:gdLst>
                <a:gd name="T0" fmla="*/ 0 w 40"/>
                <a:gd name="T1" fmla="*/ 7 h 99"/>
                <a:gd name="T2" fmla="*/ 6 w 40"/>
                <a:gd name="T3" fmla="*/ 99 h 99"/>
                <a:gd name="T4" fmla="*/ 40 w 40"/>
                <a:gd name="T5" fmla="*/ 99 h 99"/>
                <a:gd name="T6" fmla="*/ 40 w 40"/>
                <a:gd name="T7" fmla="*/ 0 h 99"/>
                <a:gd name="T8" fmla="*/ 0 w 40"/>
                <a:gd name="T9" fmla="*/ 7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99">
                  <a:moveTo>
                    <a:pt x="0" y="7"/>
                  </a:moveTo>
                  <a:lnTo>
                    <a:pt x="6" y="99"/>
                  </a:lnTo>
                  <a:lnTo>
                    <a:pt x="40" y="99"/>
                  </a:lnTo>
                  <a:lnTo>
                    <a:pt x="40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35"/>
            <p:cNvSpPr>
              <a:spLocks/>
            </p:cNvSpPr>
            <p:nvPr/>
          </p:nvSpPr>
          <p:spPr bwMode="auto">
            <a:xfrm>
              <a:off x="4682" y="3460"/>
              <a:ext cx="19" cy="50"/>
            </a:xfrm>
            <a:custGeom>
              <a:avLst/>
              <a:gdLst>
                <a:gd name="T0" fmla="*/ 0 w 37"/>
                <a:gd name="T1" fmla="*/ 7 h 99"/>
                <a:gd name="T2" fmla="*/ 6 w 37"/>
                <a:gd name="T3" fmla="*/ 99 h 99"/>
                <a:gd name="T4" fmla="*/ 37 w 37"/>
                <a:gd name="T5" fmla="*/ 99 h 99"/>
                <a:gd name="T6" fmla="*/ 37 w 37"/>
                <a:gd name="T7" fmla="*/ 0 h 99"/>
                <a:gd name="T8" fmla="*/ 0 w 37"/>
                <a:gd name="T9" fmla="*/ 7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99">
                  <a:moveTo>
                    <a:pt x="0" y="7"/>
                  </a:moveTo>
                  <a:lnTo>
                    <a:pt x="6" y="99"/>
                  </a:lnTo>
                  <a:lnTo>
                    <a:pt x="37" y="99"/>
                  </a:lnTo>
                  <a:lnTo>
                    <a:pt x="37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36"/>
            <p:cNvSpPr>
              <a:spLocks/>
            </p:cNvSpPr>
            <p:nvPr/>
          </p:nvSpPr>
          <p:spPr bwMode="auto">
            <a:xfrm>
              <a:off x="4748" y="3460"/>
              <a:ext cx="20" cy="50"/>
            </a:xfrm>
            <a:custGeom>
              <a:avLst/>
              <a:gdLst>
                <a:gd name="T0" fmla="*/ 0 w 41"/>
                <a:gd name="T1" fmla="*/ 7 h 99"/>
                <a:gd name="T2" fmla="*/ 7 w 41"/>
                <a:gd name="T3" fmla="*/ 99 h 99"/>
                <a:gd name="T4" fmla="*/ 41 w 41"/>
                <a:gd name="T5" fmla="*/ 99 h 99"/>
                <a:gd name="T6" fmla="*/ 41 w 41"/>
                <a:gd name="T7" fmla="*/ 0 h 99"/>
                <a:gd name="T8" fmla="*/ 0 w 41"/>
                <a:gd name="T9" fmla="*/ 7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99">
                  <a:moveTo>
                    <a:pt x="0" y="7"/>
                  </a:moveTo>
                  <a:lnTo>
                    <a:pt x="7" y="99"/>
                  </a:lnTo>
                  <a:lnTo>
                    <a:pt x="41" y="99"/>
                  </a:lnTo>
                  <a:lnTo>
                    <a:pt x="41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37"/>
            <p:cNvSpPr>
              <a:spLocks/>
            </p:cNvSpPr>
            <p:nvPr/>
          </p:nvSpPr>
          <p:spPr bwMode="auto">
            <a:xfrm>
              <a:off x="4816" y="3460"/>
              <a:ext cx="18" cy="50"/>
            </a:xfrm>
            <a:custGeom>
              <a:avLst/>
              <a:gdLst>
                <a:gd name="T0" fmla="*/ 0 w 37"/>
                <a:gd name="T1" fmla="*/ 7 h 99"/>
                <a:gd name="T2" fmla="*/ 6 w 37"/>
                <a:gd name="T3" fmla="*/ 99 h 99"/>
                <a:gd name="T4" fmla="*/ 37 w 37"/>
                <a:gd name="T5" fmla="*/ 99 h 99"/>
                <a:gd name="T6" fmla="*/ 37 w 37"/>
                <a:gd name="T7" fmla="*/ 0 h 99"/>
                <a:gd name="T8" fmla="*/ 0 w 37"/>
                <a:gd name="T9" fmla="*/ 7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99">
                  <a:moveTo>
                    <a:pt x="0" y="7"/>
                  </a:moveTo>
                  <a:lnTo>
                    <a:pt x="6" y="99"/>
                  </a:lnTo>
                  <a:lnTo>
                    <a:pt x="37" y="99"/>
                  </a:lnTo>
                  <a:lnTo>
                    <a:pt x="37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38"/>
            <p:cNvSpPr>
              <a:spLocks/>
            </p:cNvSpPr>
            <p:nvPr/>
          </p:nvSpPr>
          <p:spPr bwMode="auto">
            <a:xfrm>
              <a:off x="3915" y="3451"/>
              <a:ext cx="1067" cy="431"/>
            </a:xfrm>
            <a:custGeom>
              <a:avLst/>
              <a:gdLst>
                <a:gd name="T0" fmla="*/ 49 w 2135"/>
                <a:gd name="T1" fmla="*/ 47 h 862"/>
                <a:gd name="T2" fmla="*/ 772 w 2135"/>
                <a:gd name="T3" fmla="*/ 39 h 862"/>
                <a:gd name="T4" fmla="*/ 1313 w 2135"/>
                <a:gd name="T5" fmla="*/ 25 h 862"/>
                <a:gd name="T6" fmla="*/ 1890 w 2135"/>
                <a:gd name="T7" fmla="*/ 32 h 862"/>
                <a:gd name="T8" fmla="*/ 1946 w 2135"/>
                <a:gd name="T9" fmla="*/ 91 h 862"/>
                <a:gd name="T10" fmla="*/ 1993 w 2135"/>
                <a:gd name="T11" fmla="*/ 174 h 862"/>
                <a:gd name="T12" fmla="*/ 2037 w 2135"/>
                <a:gd name="T13" fmla="*/ 255 h 862"/>
                <a:gd name="T14" fmla="*/ 2015 w 2135"/>
                <a:gd name="T15" fmla="*/ 405 h 862"/>
                <a:gd name="T16" fmla="*/ 2005 w 2135"/>
                <a:gd name="T17" fmla="*/ 541 h 862"/>
                <a:gd name="T18" fmla="*/ 2066 w 2135"/>
                <a:gd name="T19" fmla="*/ 647 h 862"/>
                <a:gd name="T20" fmla="*/ 2110 w 2135"/>
                <a:gd name="T21" fmla="*/ 757 h 862"/>
                <a:gd name="T22" fmla="*/ 1980 w 2135"/>
                <a:gd name="T23" fmla="*/ 786 h 862"/>
                <a:gd name="T24" fmla="*/ 1968 w 2135"/>
                <a:gd name="T25" fmla="*/ 660 h 862"/>
                <a:gd name="T26" fmla="*/ 1924 w 2135"/>
                <a:gd name="T27" fmla="*/ 539 h 862"/>
                <a:gd name="T28" fmla="*/ 1892 w 2135"/>
                <a:gd name="T29" fmla="*/ 405 h 862"/>
                <a:gd name="T30" fmla="*/ 1929 w 2135"/>
                <a:gd name="T31" fmla="*/ 275 h 862"/>
                <a:gd name="T32" fmla="*/ 1911 w 2135"/>
                <a:gd name="T33" fmla="*/ 171 h 862"/>
                <a:gd name="T34" fmla="*/ 1840 w 2135"/>
                <a:gd name="T35" fmla="*/ 135 h 862"/>
                <a:gd name="T36" fmla="*/ 1478 w 2135"/>
                <a:gd name="T37" fmla="*/ 152 h 862"/>
                <a:gd name="T38" fmla="*/ 1042 w 2135"/>
                <a:gd name="T39" fmla="*/ 145 h 862"/>
                <a:gd name="T40" fmla="*/ 686 w 2135"/>
                <a:gd name="T41" fmla="*/ 154 h 862"/>
                <a:gd name="T42" fmla="*/ 174 w 2135"/>
                <a:gd name="T43" fmla="*/ 159 h 862"/>
                <a:gd name="T44" fmla="*/ 29 w 2135"/>
                <a:gd name="T45" fmla="*/ 174 h 862"/>
                <a:gd name="T46" fmla="*/ 250 w 2135"/>
                <a:gd name="T47" fmla="*/ 184 h 862"/>
                <a:gd name="T48" fmla="*/ 561 w 2135"/>
                <a:gd name="T49" fmla="*/ 184 h 862"/>
                <a:gd name="T50" fmla="*/ 862 w 2135"/>
                <a:gd name="T51" fmla="*/ 160 h 862"/>
                <a:gd name="T52" fmla="*/ 1039 w 2135"/>
                <a:gd name="T53" fmla="*/ 160 h 862"/>
                <a:gd name="T54" fmla="*/ 1335 w 2135"/>
                <a:gd name="T55" fmla="*/ 171 h 862"/>
                <a:gd name="T56" fmla="*/ 1634 w 2135"/>
                <a:gd name="T57" fmla="*/ 167 h 862"/>
                <a:gd name="T58" fmla="*/ 1821 w 2135"/>
                <a:gd name="T59" fmla="*/ 160 h 862"/>
                <a:gd name="T60" fmla="*/ 1899 w 2135"/>
                <a:gd name="T61" fmla="*/ 191 h 862"/>
                <a:gd name="T62" fmla="*/ 1899 w 2135"/>
                <a:gd name="T63" fmla="*/ 301 h 862"/>
                <a:gd name="T64" fmla="*/ 1867 w 2135"/>
                <a:gd name="T65" fmla="*/ 444 h 862"/>
                <a:gd name="T66" fmla="*/ 1928 w 2135"/>
                <a:gd name="T67" fmla="*/ 591 h 862"/>
                <a:gd name="T68" fmla="*/ 1941 w 2135"/>
                <a:gd name="T69" fmla="*/ 753 h 862"/>
                <a:gd name="T70" fmla="*/ 1972 w 2135"/>
                <a:gd name="T71" fmla="*/ 807 h 862"/>
                <a:gd name="T72" fmla="*/ 2125 w 2135"/>
                <a:gd name="T73" fmla="*/ 826 h 862"/>
                <a:gd name="T74" fmla="*/ 2129 w 2135"/>
                <a:gd name="T75" fmla="*/ 691 h 862"/>
                <a:gd name="T76" fmla="*/ 2048 w 2135"/>
                <a:gd name="T77" fmla="*/ 579 h 862"/>
                <a:gd name="T78" fmla="*/ 2024 w 2135"/>
                <a:gd name="T79" fmla="*/ 507 h 862"/>
                <a:gd name="T80" fmla="*/ 2037 w 2135"/>
                <a:gd name="T81" fmla="*/ 380 h 862"/>
                <a:gd name="T82" fmla="*/ 2059 w 2135"/>
                <a:gd name="T83" fmla="*/ 255 h 862"/>
                <a:gd name="T84" fmla="*/ 2059 w 2135"/>
                <a:gd name="T85" fmla="*/ 179 h 862"/>
                <a:gd name="T86" fmla="*/ 2005 w 2135"/>
                <a:gd name="T87" fmla="*/ 152 h 862"/>
                <a:gd name="T88" fmla="*/ 1965 w 2135"/>
                <a:gd name="T89" fmla="*/ 64 h 862"/>
                <a:gd name="T90" fmla="*/ 1892 w 2135"/>
                <a:gd name="T91" fmla="*/ 0 h 862"/>
                <a:gd name="T92" fmla="*/ 1483 w 2135"/>
                <a:gd name="T93" fmla="*/ 7 h 862"/>
                <a:gd name="T94" fmla="*/ 1064 w 2135"/>
                <a:gd name="T95" fmla="*/ 7 h 862"/>
                <a:gd name="T96" fmla="*/ 585 w 2135"/>
                <a:gd name="T97" fmla="*/ 22 h 862"/>
                <a:gd name="T98" fmla="*/ 112 w 2135"/>
                <a:gd name="T99" fmla="*/ 25 h 862"/>
                <a:gd name="T100" fmla="*/ 29 w 2135"/>
                <a:gd name="T101" fmla="*/ 135 h 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135" h="862">
                  <a:moveTo>
                    <a:pt x="49" y="98"/>
                  </a:moveTo>
                  <a:lnTo>
                    <a:pt x="49" y="47"/>
                  </a:lnTo>
                  <a:lnTo>
                    <a:pt x="382" y="47"/>
                  </a:lnTo>
                  <a:lnTo>
                    <a:pt x="772" y="39"/>
                  </a:lnTo>
                  <a:lnTo>
                    <a:pt x="1017" y="27"/>
                  </a:lnTo>
                  <a:lnTo>
                    <a:pt x="1313" y="25"/>
                  </a:lnTo>
                  <a:lnTo>
                    <a:pt x="1632" y="27"/>
                  </a:lnTo>
                  <a:lnTo>
                    <a:pt x="1890" y="32"/>
                  </a:lnTo>
                  <a:lnTo>
                    <a:pt x="1924" y="47"/>
                  </a:lnTo>
                  <a:lnTo>
                    <a:pt x="1946" y="91"/>
                  </a:lnTo>
                  <a:lnTo>
                    <a:pt x="1965" y="135"/>
                  </a:lnTo>
                  <a:lnTo>
                    <a:pt x="1993" y="174"/>
                  </a:lnTo>
                  <a:lnTo>
                    <a:pt x="2041" y="199"/>
                  </a:lnTo>
                  <a:lnTo>
                    <a:pt x="2037" y="255"/>
                  </a:lnTo>
                  <a:lnTo>
                    <a:pt x="2015" y="329"/>
                  </a:lnTo>
                  <a:lnTo>
                    <a:pt x="2015" y="405"/>
                  </a:lnTo>
                  <a:lnTo>
                    <a:pt x="2015" y="470"/>
                  </a:lnTo>
                  <a:lnTo>
                    <a:pt x="2005" y="541"/>
                  </a:lnTo>
                  <a:lnTo>
                    <a:pt x="2031" y="608"/>
                  </a:lnTo>
                  <a:lnTo>
                    <a:pt x="2066" y="647"/>
                  </a:lnTo>
                  <a:lnTo>
                    <a:pt x="2103" y="698"/>
                  </a:lnTo>
                  <a:lnTo>
                    <a:pt x="2110" y="757"/>
                  </a:lnTo>
                  <a:lnTo>
                    <a:pt x="2103" y="833"/>
                  </a:lnTo>
                  <a:lnTo>
                    <a:pt x="1980" y="786"/>
                  </a:lnTo>
                  <a:lnTo>
                    <a:pt x="1961" y="743"/>
                  </a:lnTo>
                  <a:lnTo>
                    <a:pt x="1968" y="660"/>
                  </a:lnTo>
                  <a:lnTo>
                    <a:pt x="1961" y="608"/>
                  </a:lnTo>
                  <a:lnTo>
                    <a:pt x="1924" y="539"/>
                  </a:lnTo>
                  <a:lnTo>
                    <a:pt x="1899" y="463"/>
                  </a:lnTo>
                  <a:lnTo>
                    <a:pt x="1892" y="405"/>
                  </a:lnTo>
                  <a:lnTo>
                    <a:pt x="1909" y="336"/>
                  </a:lnTo>
                  <a:lnTo>
                    <a:pt x="1929" y="275"/>
                  </a:lnTo>
                  <a:lnTo>
                    <a:pt x="1929" y="218"/>
                  </a:lnTo>
                  <a:lnTo>
                    <a:pt x="1911" y="171"/>
                  </a:lnTo>
                  <a:lnTo>
                    <a:pt x="1884" y="135"/>
                  </a:lnTo>
                  <a:lnTo>
                    <a:pt x="1840" y="135"/>
                  </a:lnTo>
                  <a:lnTo>
                    <a:pt x="1669" y="145"/>
                  </a:lnTo>
                  <a:lnTo>
                    <a:pt x="1478" y="152"/>
                  </a:lnTo>
                  <a:lnTo>
                    <a:pt x="1259" y="152"/>
                  </a:lnTo>
                  <a:lnTo>
                    <a:pt x="1042" y="145"/>
                  </a:lnTo>
                  <a:lnTo>
                    <a:pt x="880" y="135"/>
                  </a:lnTo>
                  <a:lnTo>
                    <a:pt x="686" y="154"/>
                  </a:lnTo>
                  <a:lnTo>
                    <a:pt x="377" y="159"/>
                  </a:lnTo>
                  <a:lnTo>
                    <a:pt x="174" y="159"/>
                  </a:lnTo>
                  <a:lnTo>
                    <a:pt x="51" y="145"/>
                  </a:lnTo>
                  <a:lnTo>
                    <a:pt x="29" y="174"/>
                  </a:lnTo>
                  <a:lnTo>
                    <a:pt x="132" y="177"/>
                  </a:lnTo>
                  <a:lnTo>
                    <a:pt x="250" y="184"/>
                  </a:lnTo>
                  <a:lnTo>
                    <a:pt x="422" y="184"/>
                  </a:lnTo>
                  <a:lnTo>
                    <a:pt x="561" y="184"/>
                  </a:lnTo>
                  <a:lnTo>
                    <a:pt x="710" y="177"/>
                  </a:lnTo>
                  <a:lnTo>
                    <a:pt x="862" y="160"/>
                  </a:lnTo>
                  <a:lnTo>
                    <a:pt x="912" y="160"/>
                  </a:lnTo>
                  <a:lnTo>
                    <a:pt x="1039" y="160"/>
                  </a:lnTo>
                  <a:lnTo>
                    <a:pt x="1162" y="174"/>
                  </a:lnTo>
                  <a:lnTo>
                    <a:pt x="1335" y="171"/>
                  </a:lnTo>
                  <a:lnTo>
                    <a:pt x="1520" y="177"/>
                  </a:lnTo>
                  <a:lnTo>
                    <a:pt x="1634" y="167"/>
                  </a:lnTo>
                  <a:lnTo>
                    <a:pt x="1754" y="160"/>
                  </a:lnTo>
                  <a:lnTo>
                    <a:pt x="1821" y="160"/>
                  </a:lnTo>
                  <a:lnTo>
                    <a:pt x="1872" y="159"/>
                  </a:lnTo>
                  <a:lnTo>
                    <a:pt x="1899" y="191"/>
                  </a:lnTo>
                  <a:lnTo>
                    <a:pt x="1909" y="236"/>
                  </a:lnTo>
                  <a:lnTo>
                    <a:pt x="1899" y="301"/>
                  </a:lnTo>
                  <a:lnTo>
                    <a:pt x="1874" y="373"/>
                  </a:lnTo>
                  <a:lnTo>
                    <a:pt x="1867" y="444"/>
                  </a:lnTo>
                  <a:lnTo>
                    <a:pt x="1890" y="508"/>
                  </a:lnTo>
                  <a:lnTo>
                    <a:pt x="1928" y="591"/>
                  </a:lnTo>
                  <a:lnTo>
                    <a:pt x="1946" y="659"/>
                  </a:lnTo>
                  <a:lnTo>
                    <a:pt x="1941" y="753"/>
                  </a:lnTo>
                  <a:lnTo>
                    <a:pt x="1955" y="799"/>
                  </a:lnTo>
                  <a:lnTo>
                    <a:pt x="1972" y="807"/>
                  </a:lnTo>
                  <a:lnTo>
                    <a:pt x="2118" y="862"/>
                  </a:lnTo>
                  <a:lnTo>
                    <a:pt x="2125" y="826"/>
                  </a:lnTo>
                  <a:lnTo>
                    <a:pt x="2135" y="735"/>
                  </a:lnTo>
                  <a:lnTo>
                    <a:pt x="2129" y="691"/>
                  </a:lnTo>
                  <a:lnTo>
                    <a:pt x="2100" y="649"/>
                  </a:lnTo>
                  <a:lnTo>
                    <a:pt x="2048" y="579"/>
                  </a:lnTo>
                  <a:lnTo>
                    <a:pt x="2031" y="547"/>
                  </a:lnTo>
                  <a:lnTo>
                    <a:pt x="2024" y="507"/>
                  </a:lnTo>
                  <a:lnTo>
                    <a:pt x="2037" y="432"/>
                  </a:lnTo>
                  <a:lnTo>
                    <a:pt x="2037" y="380"/>
                  </a:lnTo>
                  <a:lnTo>
                    <a:pt x="2041" y="323"/>
                  </a:lnTo>
                  <a:lnTo>
                    <a:pt x="2059" y="255"/>
                  </a:lnTo>
                  <a:lnTo>
                    <a:pt x="2059" y="218"/>
                  </a:lnTo>
                  <a:lnTo>
                    <a:pt x="2059" y="179"/>
                  </a:lnTo>
                  <a:lnTo>
                    <a:pt x="2037" y="160"/>
                  </a:lnTo>
                  <a:lnTo>
                    <a:pt x="2005" y="152"/>
                  </a:lnTo>
                  <a:lnTo>
                    <a:pt x="1987" y="123"/>
                  </a:lnTo>
                  <a:lnTo>
                    <a:pt x="1965" y="64"/>
                  </a:lnTo>
                  <a:lnTo>
                    <a:pt x="1934" y="25"/>
                  </a:lnTo>
                  <a:lnTo>
                    <a:pt x="1892" y="0"/>
                  </a:lnTo>
                  <a:lnTo>
                    <a:pt x="1703" y="2"/>
                  </a:lnTo>
                  <a:lnTo>
                    <a:pt x="1483" y="7"/>
                  </a:lnTo>
                  <a:lnTo>
                    <a:pt x="1291" y="0"/>
                  </a:lnTo>
                  <a:lnTo>
                    <a:pt x="1064" y="7"/>
                  </a:lnTo>
                  <a:lnTo>
                    <a:pt x="850" y="8"/>
                  </a:lnTo>
                  <a:lnTo>
                    <a:pt x="585" y="22"/>
                  </a:lnTo>
                  <a:lnTo>
                    <a:pt x="296" y="22"/>
                  </a:lnTo>
                  <a:lnTo>
                    <a:pt x="112" y="25"/>
                  </a:lnTo>
                  <a:lnTo>
                    <a:pt x="0" y="27"/>
                  </a:lnTo>
                  <a:lnTo>
                    <a:pt x="29" y="135"/>
                  </a:lnTo>
                  <a:lnTo>
                    <a:pt x="49" y="9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39"/>
            <p:cNvSpPr>
              <a:spLocks/>
            </p:cNvSpPr>
            <p:nvPr/>
          </p:nvSpPr>
          <p:spPr bwMode="auto">
            <a:xfrm>
              <a:off x="4889" y="3540"/>
              <a:ext cx="45" cy="34"/>
            </a:xfrm>
            <a:custGeom>
              <a:avLst/>
              <a:gdLst>
                <a:gd name="T0" fmla="*/ 59 w 89"/>
                <a:gd name="T1" fmla="*/ 0 h 68"/>
                <a:gd name="T2" fmla="*/ 0 w 89"/>
                <a:gd name="T3" fmla="*/ 48 h 68"/>
                <a:gd name="T4" fmla="*/ 11 w 89"/>
                <a:gd name="T5" fmla="*/ 68 h 68"/>
                <a:gd name="T6" fmla="*/ 89 w 89"/>
                <a:gd name="T7" fmla="*/ 15 h 68"/>
                <a:gd name="T8" fmla="*/ 59 w 89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68">
                  <a:moveTo>
                    <a:pt x="59" y="0"/>
                  </a:moveTo>
                  <a:lnTo>
                    <a:pt x="0" y="48"/>
                  </a:lnTo>
                  <a:lnTo>
                    <a:pt x="11" y="68"/>
                  </a:lnTo>
                  <a:lnTo>
                    <a:pt x="89" y="15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40"/>
            <p:cNvSpPr>
              <a:spLocks/>
            </p:cNvSpPr>
            <p:nvPr/>
          </p:nvSpPr>
          <p:spPr bwMode="auto">
            <a:xfrm>
              <a:off x="4885" y="3593"/>
              <a:ext cx="47" cy="26"/>
            </a:xfrm>
            <a:custGeom>
              <a:avLst/>
              <a:gdLst>
                <a:gd name="T0" fmla="*/ 95 w 95"/>
                <a:gd name="T1" fmla="*/ 17 h 52"/>
                <a:gd name="T2" fmla="*/ 15 w 95"/>
                <a:gd name="T3" fmla="*/ 0 h 52"/>
                <a:gd name="T4" fmla="*/ 0 w 95"/>
                <a:gd name="T5" fmla="*/ 32 h 52"/>
                <a:gd name="T6" fmla="*/ 83 w 95"/>
                <a:gd name="T7" fmla="*/ 52 h 52"/>
                <a:gd name="T8" fmla="*/ 95 w 95"/>
                <a:gd name="T9" fmla="*/ 1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52">
                  <a:moveTo>
                    <a:pt x="95" y="17"/>
                  </a:moveTo>
                  <a:lnTo>
                    <a:pt x="15" y="0"/>
                  </a:lnTo>
                  <a:lnTo>
                    <a:pt x="0" y="32"/>
                  </a:lnTo>
                  <a:lnTo>
                    <a:pt x="83" y="52"/>
                  </a:lnTo>
                  <a:lnTo>
                    <a:pt x="95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41"/>
            <p:cNvSpPr>
              <a:spLocks/>
            </p:cNvSpPr>
            <p:nvPr/>
          </p:nvSpPr>
          <p:spPr bwMode="auto">
            <a:xfrm>
              <a:off x="4873" y="3658"/>
              <a:ext cx="57" cy="20"/>
            </a:xfrm>
            <a:custGeom>
              <a:avLst/>
              <a:gdLst>
                <a:gd name="T0" fmla="*/ 107 w 114"/>
                <a:gd name="T1" fmla="*/ 4 h 41"/>
                <a:gd name="T2" fmla="*/ 0 w 114"/>
                <a:gd name="T3" fmla="*/ 0 h 41"/>
                <a:gd name="T4" fmla="*/ 6 w 114"/>
                <a:gd name="T5" fmla="*/ 29 h 41"/>
                <a:gd name="T6" fmla="*/ 114 w 114"/>
                <a:gd name="T7" fmla="*/ 41 h 41"/>
                <a:gd name="T8" fmla="*/ 107 w 114"/>
                <a:gd name="T9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41">
                  <a:moveTo>
                    <a:pt x="107" y="4"/>
                  </a:moveTo>
                  <a:lnTo>
                    <a:pt x="0" y="0"/>
                  </a:lnTo>
                  <a:lnTo>
                    <a:pt x="6" y="29"/>
                  </a:lnTo>
                  <a:lnTo>
                    <a:pt x="114" y="41"/>
                  </a:lnTo>
                  <a:lnTo>
                    <a:pt x="107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42"/>
            <p:cNvSpPr>
              <a:spLocks/>
            </p:cNvSpPr>
            <p:nvPr/>
          </p:nvSpPr>
          <p:spPr bwMode="auto">
            <a:xfrm>
              <a:off x="4889" y="3726"/>
              <a:ext cx="37" cy="20"/>
            </a:xfrm>
            <a:custGeom>
              <a:avLst/>
              <a:gdLst>
                <a:gd name="T0" fmla="*/ 69 w 74"/>
                <a:gd name="T1" fmla="*/ 0 h 41"/>
                <a:gd name="T2" fmla="*/ 0 w 74"/>
                <a:gd name="T3" fmla="*/ 10 h 41"/>
                <a:gd name="T4" fmla="*/ 13 w 74"/>
                <a:gd name="T5" fmla="*/ 41 h 41"/>
                <a:gd name="T6" fmla="*/ 74 w 74"/>
                <a:gd name="T7" fmla="*/ 29 h 41"/>
                <a:gd name="T8" fmla="*/ 69 w 74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41">
                  <a:moveTo>
                    <a:pt x="69" y="0"/>
                  </a:moveTo>
                  <a:lnTo>
                    <a:pt x="0" y="10"/>
                  </a:lnTo>
                  <a:lnTo>
                    <a:pt x="13" y="41"/>
                  </a:lnTo>
                  <a:lnTo>
                    <a:pt x="74" y="2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43"/>
            <p:cNvSpPr>
              <a:spLocks/>
            </p:cNvSpPr>
            <p:nvPr/>
          </p:nvSpPr>
          <p:spPr bwMode="auto">
            <a:xfrm>
              <a:off x="4911" y="3779"/>
              <a:ext cx="56" cy="17"/>
            </a:xfrm>
            <a:custGeom>
              <a:avLst/>
              <a:gdLst>
                <a:gd name="T0" fmla="*/ 98 w 112"/>
                <a:gd name="T1" fmla="*/ 0 h 34"/>
                <a:gd name="T2" fmla="*/ 0 w 112"/>
                <a:gd name="T3" fmla="*/ 14 h 34"/>
                <a:gd name="T4" fmla="*/ 0 w 112"/>
                <a:gd name="T5" fmla="*/ 34 h 34"/>
                <a:gd name="T6" fmla="*/ 112 w 112"/>
                <a:gd name="T7" fmla="*/ 34 h 34"/>
                <a:gd name="T8" fmla="*/ 98 w 112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34">
                  <a:moveTo>
                    <a:pt x="98" y="0"/>
                  </a:moveTo>
                  <a:lnTo>
                    <a:pt x="0" y="14"/>
                  </a:lnTo>
                  <a:lnTo>
                    <a:pt x="0" y="34"/>
                  </a:lnTo>
                  <a:lnTo>
                    <a:pt x="112" y="34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44"/>
            <p:cNvSpPr>
              <a:spLocks/>
            </p:cNvSpPr>
            <p:nvPr/>
          </p:nvSpPr>
          <p:spPr bwMode="auto">
            <a:xfrm>
              <a:off x="4927" y="3822"/>
              <a:ext cx="47" cy="25"/>
            </a:xfrm>
            <a:custGeom>
              <a:avLst/>
              <a:gdLst>
                <a:gd name="T0" fmla="*/ 92 w 92"/>
                <a:gd name="T1" fmla="*/ 23 h 49"/>
                <a:gd name="T2" fmla="*/ 0 w 92"/>
                <a:gd name="T3" fmla="*/ 0 h 49"/>
                <a:gd name="T4" fmla="*/ 0 w 92"/>
                <a:gd name="T5" fmla="*/ 23 h 49"/>
                <a:gd name="T6" fmla="*/ 91 w 92"/>
                <a:gd name="T7" fmla="*/ 49 h 49"/>
                <a:gd name="T8" fmla="*/ 92 w 92"/>
                <a:gd name="T9" fmla="*/ 2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49">
                  <a:moveTo>
                    <a:pt x="92" y="23"/>
                  </a:moveTo>
                  <a:lnTo>
                    <a:pt x="0" y="0"/>
                  </a:lnTo>
                  <a:lnTo>
                    <a:pt x="0" y="23"/>
                  </a:lnTo>
                  <a:lnTo>
                    <a:pt x="91" y="49"/>
                  </a:lnTo>
                  <a:lnTo>
                    <a:pt x="92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45"/>
            <p:cNvSpPr>
              <a:spLocks/>
            </p:cNvSpPr>
            <p:nvPr/>
          </p:nvSpPr>
          <p:spPr bwMode="auto">
            <a:xfrm>
              <a:off x="4387" y="3369"/>
              <a:ext cx="199" cy="172"/>
            </a:xfrm>
            <a:custGeom>
              <a:avLst/>
              <a:gdLst>
                <a:gd name="T0" fmla="*/ 245 w 399"/>
                <a:gd name="T1" fmla="*/ 169 h 345"/>
                <a:gd name="T2" fmla="*/ 245 w 399"/>
                <a:gd name="T3" fmla="*/ 117 h 345"/>
                <a:gd name="T4" fmla="*/ 237 w 399"/>
                <a:gd name="T5" fmla="*/ 78 h 345"/>
                <a:gd name="T6" fmla="*/ 213 w 399"/>
                <a:gd name="T7" fmla="*/ 37 h 345"/>
                <a:gd name="T8" fmla="*/ 188 w 399"/>
                <a:gd name="T9" fmla="*/ 14 h 345"/>
                <a:gd name="T10" fmla="*/ 156 w 399"/>
                <a:gd name="T11" fmla="*/ 5 h 345"/>
                <a:gd name="T12" fmla="*/ 103 w 399"/>
                <a:gd name="T13" fmla="*/ 0 h 345"/>
                <a:gd name="T14" fmla="*/ 65 w 399"/>
                <a:gd name="T15" fmla="*/ 21 h 345"/>
                <a:gd name="T16" fmla="*/ 33 w 399"/>
                <a:gd name="T17" fmla="*/ 59 h 345"/>
                <a:gd name="T18" fmla="*/ 14 w 399"/>
                <a:gd name="T19" fmla="*/ 117 h 345"/>
                <a:gd name="T20" fmla="*/ 0 w 399"/>
                <a:gd name="T21" fmla="*/ 179 h 345"/>
                <a:gd name="T22" fmla="*/ 0 w 399"/>
                <a:gd name="T23" fmla="*/ 240 h 345"/>
                <a:gd name="T24" fmla="*/ 17 w 399"/>
                <a:gd name="T25" fmla="*/ 291 h 345"/>
                <a:gd name="T26" fmla="*/ 46 w 399"/>
                <a:gd name="T27" fmla="*/ 323 h 345"/>
                <a:gd name="T28" fmla="*/ 88 w 399"/>
                <a:gd name="T29" fmla="*/ 343 h 345"/>
                <a:gd name="T30" fmla="*/ 130 w 399"/>
                <a:gd name="T31" fmla="*/ 345 h 345"/>
                <a:gd name="T32" fmla="*/ 169 w 399"/>
                <a:gd name="T33" fmla="*/ 338 h 345"/>
                <a:gd name="T34" fmla="*/ 195 w 399"/>
                <a:gd name="T35" fmla="*/ 323 h 345"/>
                <a:gd name="T36" fmla="*/ 213 w 399"/>
                <a:gd name="T37" fmla="*/ 291 h 345"/>
                <a:gd name="T38" fmla="*/ 230 w 399"/>
                <a:gd name="T39" fmla="*/ 245 h 345"/>
                <a:gd name="T40" fmla="*/ 245 w 399"/>
                <a:gd name="T41" fmla="*/ 235 h 345"/>
                <a:gd name="T42" fmla="*/ 296 w 399"/>
                <a:gd name="T43" fmla="*/ 232 h 345"/>
                <a:gd name="T44" fmla="*/ 367 w 399"/>
                <a:gd name="T45" fmla="*/ 247 h 345"/>
                <a:gd name="T46" fmla="*/ 386 w 399"/>
                <a:gd name="T47" fmla="*/ 252 h 345"/>
                <a:gd name="T48" fmla="*/ 399 w 399"/>
                <a:gd name="T49" fmla="*/ 235 h 345"/>
                <a:gd name="T50" fmla="*/ 394 w 399"/>
                <a:gd name="T51" fmla="*/ 220 h 345"/>
                <a:gd name="T52" fmla="*/ 386 w 399"/>
                <a:gd name="T53" fmla="*/ 201 h 345"/>
                <a:gd name="T54" fmla="*/ 342 w 399"/>
                <a:gd name="T55" fmla="*/ 193 h 345"/>
                <a:gd name="T56" fmla="*/ 289 w 399"/>
                <a:gd name="T57" fmla="*/ 190 h 345"/>
                <a:gd name="T58" fmla="*/ 245 w 399"/>
                <a:gd name="T59" fmla="*/ 169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99" h="345">
                  <a:moveTo>
                    <a:pt x="245" y="169"/>
                  </a:moveTo>
                  <a:lnTo>
                    <a:pt x="245" y="117"/>
                  </a:lnTo>
                  <a:lnTo>
                    <a:pt x="237" y="78"/>
                  </a:lnTo>
                  <a:lnTo>
                    <a:pt x="213" y="37"/>
                  </a:lnTo>
                  <a:lnTo>
                    <a:pt x="188" y="14"/>
                  </a:lnTo>
                  <a:lnTo>
                    <a:pt x="156" y="5"/>
                  </a:lnTo>
                  <a:lnTo>
                    <a:pt x="103" y="0"/>
                  </a:lnTo>
                  <a:lnTo>
                    <a:pt x="65" y="21"/>
                  </a:lnTo>
                  <a:lnTo>
                    <a:pt x="33" y="59"/>
                  </a:lnTo>
                  <a:lnTo>
                    <a:pt x="14" y="117"/>
                  </a:lnTo>
                  <a:lnTo>
                    <a:pt x="0" y="179"/>
                  </a:lnTo>
                  <a:lnTo>
                    <a:pt x="0" y="240"/>
                  </a:lnTo>
                  <a:lnTo>
                    <a:pt x="17" y="291"/>
                  </a:lnTo>
                  <a:lnTo>
                    <a:pt x="46" y="323"/>
                  </a:lnTo>
                  <a:lnTo>
                    <a:pt x="88" y="343"/>
                  </a:lnTo>
                  <a:lnTo>
                    <a:pt x="130" y="345"/>
                  </a:lnTo>
                  <a:lnTo>
                    <a:pt x="169" y="338"/>
                  </a:lnTo>
                  <a:lnTo>
                    <a:pt x="195" y="323"/>
                  </a:lnTo>
                  <a:lnTo>
                    <a:pt x="213" y="291"/>
                  </a:lnTo>
                  <a:lnTo>
                    <a:pt x="230" y="245"/>
                  </a:lnTo>
                  <a:lnTo>
                    <a:pt x="245" y="235"/>
                  </a:lnTo>
                  <a:lnTo>
                    <a:pt x="296" y="232"/>
                  </a:lnTo>
                  <a:lnTo>
                    <a:pt x="367" y="247"/>
                  </a:lnTo>
                  <a:lnTo>
                    <a:pt x="386" y="252"/>
                  </a:lnTo>
                  <a:lnTo>
                    <a:pt x="399" y="235"/>
                  </a:lnTo>
                  <a:lnTo>
                    <a:pt x="394" y="220"/>
                  </a:lnTo>
                  <a:lnTo>
                    <a:pt x="386" y="201"/>
                  </a:lnTo>
                  <a:lnTo>
                    <a:pt x="342" y="193"/>
                  </a:lnTo>
                  <a:lnTo>
                    <a:pt x="289" y="190"/>
                  </a:lnTo>
                  <a:lnTo>
                    <a:pt x="245" y="16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46"/>
            <p:cNvSpPr>
              <a:spLocks/>
            </p:cNvSpPr>
            <p:nvPr/>
          </p:nvSpPr>
          <p:spPr bwMode="auto">
            <a:xfrm>
              <a:off x="4320" y="3545"/>
              <a:ext cx="157" cy="308"/>
            </a:xfrm>
            <a:custGeom>
              <a:avLst/>
              <a:gdLst>
                <a:gd name="T0" fmla="*/ 22 w 314"/>
                <a:gd name="T1" fmla="*/ 124 h 615"/>
                <a:gd name="T2" fmla="*/ 79 w 314"/>
                <a:gd name="T3" fmla="*/ 41 h 615"/>
                <a:gd name="T4" fmla="*/ 118 w 314"/>
                <a:gd name="T5" fmla="*/ 9 h 615"/>
                <a:gd name="T6" fmla="*/ 166 w 314"/>
                <a:gd name="T7" fmla="*/ 0 h 615"/>
                <a:gd name="T8" fmla="*/ 204 w 314"/>
                <a:gd name="T9" fmla="*/ 2 h 615"/>
                <a:gd name="T10" fmla="*/ 262 w 314"/>
                <a:gd name="T11" fmla="*/ 14 h 615"/>
                <a:gd name="T12" fmla="*/ 294 w 314"/>
                <a:gd name="T13" fmla="*/ 39 h 615"/>
                <a:gd name="T14" fmla="*/ 314 w 314"/>
                <a:gd name="T15" fmla="*/ 66 h 615"/>
                <a:gd name="T16" fmla="*/ 314 w 314"/>
                <a:gd name="T17" fmla="*/ 109 h 615"/>
                <a:gd name="T18" fmla="*/ 297 w 314"/>
                <a:gd name="T19" fmla="*/ 142 h 615"/>
                <a:gd name="T20" fmla="*/ 270 w 314"/>
                <a:gd name="T21" fmla="*/ 188 h 615"/>
                <a:gd name="T22" fmla="*/ 252 w 314"/>
                <a:gd name="T23" fmla="*/ 230 h 615"/>
                <a:gd name="T24" fmla="*/ 245 w 314"/>
                <a:gd name="T25" fmla="*/ 278 h 615"/>
                <a:gd name="T26" fmla="*/ 242 w 314"/>
                <a:gd name="T27" fmla="*/ 313 h 615"/>
                <a:gd name="T28" fmla="*/ 257 w 314"/>
                <a:gd name="T29" fmla="*/ 360 h 615"/>
                <a:gd name="T30" fmla="*/ 282 w 314"/>
                <a:gd name="T31" fmla="*/ 409 h 615"/>
                <a:gd name="T32" fmla="*/ 304 w 314"/>
                <a:gd name="T33" fmla="*/ 460 h 615"/>
                <a:gd name="T34" fmla="*/ 309 w 314"/>
                <a:gd name="T35" fmla="*/ 499 h 615"/>
                <a:gd name="T36" fmla="*/ 307 w 314"/>
                <a:gd name="T37" fmla="*/ 544 h 615"/>
                <a:gd name="T38" fmla="*/ 282 w 314"/>
                <a:gd name="T39" fmla="*/ 577 h 615"/>
                <a:gd name="T40" fmla="*/ 242 w 314"/>
                <a:gd name="T41" fmla="*/ 600 h 615"/>
                <a:gd name="T42" fmla="*/ 209 w 314"/>
                <a:gd name="T43" fmla="*/ 615 h 615"/>
                <a:gd name="T44" fmla="*/ 159 w 314"/>
                <a:gd name="T45" fmla="*/ 615 h 615"/>
                <a:gd name="T46" fmla="*/ 111 w 314"/>
                <a:gd name="T47" fmla="*/ 600 h 615"/>
                <a:gd name="T48" fmla="*/ 47 w 314"/>
                <a:gd name="T49" fmla="*/ 575 h 615"/>
                <a:gd name="T50" fmla="*/ 22 w 314"/>
                <a:gd name="T51" fmla="*/ 511 h 615"/>
                <a:gd name="T52" fmla="*/ 13 w 314"/>
                <a:gd name="T53" fmla="*/ 467 h 615"/>
                <a:gd name="T54" fmla="*/ 13 w 314"/>
                <a:gd name="T55" fmla="*/ 411 h 615"/>
                <a:gd name="T56" fmla="*/ 7 w 314"/>
                <a:gd name="T57" fmla="*/ 360 h 615"/>
                <a:gd name="T58" fmla="*/ 0 w 314"/>
                <a:gd name="T59" fmla="*/ 278 h 615"/>
                <a:gd name="T60" fmla="*/ 2 w 314"/>
                <a:gd name="T61" fmla="*/ 212 h 615"/>
                <a:gd name="T62" fmla="*/ 13 w 314"/>
                <a:gd name="T63" fmla="*/ 156 h 615"/>
                <a:gd name="T64" fmla="*/ 22 w 314"/>
                <a:gd name="T65" fmla="*/ 124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14" h="615">
                  <a:moveTo>
                    <a:pt x="22" y="124"/>
                  </a:moveTo>
                  <a:lnTo>
                    <a:pt x="79" y="41"/>
                  </a:lnTo>
                  <a:lnTo>
                    <a:pt x="118" y="9"/>
                  </a:lnTo>
                  <a:lnTo>
                    <a:pt x="166" y="0"/>
                  </a:lnTo>
                  <a:lnTo>
                    <a:pt x="204" y="2"/>
                  </a:lnTo>
                  <a:lnTo>
                    <a:pt x="262" y="14"/>
                  </a:lnTo>
                  <a:lnTo>
                    <a:pt x="294" y="39"/>
                  </a:lnTo>
                  <a:lnTo>
                    <a:pt x="314" y="66"/>
                  </a:lnTo>
                  <a:lnTo>
                    <a:pt x="314" y="109"/>
                  </a:lnTo>
                  <a:lnTo>
                    <a:pt x="297" y="142"/>
                  </a:lnTo>
                  <a:lnTo>
                    <a:pt x="270" y="188"/>
                  </a:lnTo>
                  <a:lnTo>
                    <a:pt x="252" y="230"/>
                  </a:lnTo>
                  <a:lnTo>
                    <a:pt x="245" y="278"/>
                  </a:lnTo>
                  <a:lnTo>
                    <a:pt x="242" y="313"/>
                  </a:lnTo>
                  <a:lnTo>
                    <a:pt x="257" y="360"/>
                  </a:lnTo>
                  <a:lnTo>
                    <a:pt x="282" y="409"/>
                  </a:lnTo>
                  <a:lnTo>
                    <a:pt x="304" y="460"/>
                  </a:lnTo>
                  <a:lnTo>
                    <a:pt x="309" y="499"/>
                  </a:lnTo>
                  <a:lnTo>
                    <a:pt x="307" y="544"/>
                  </a:lnTo>
                  <a:lnTo>
                    <a:pt x="282" y="577"/>
                  </a:lnTo>
                  <a:lnTo>
                    <a:pt x="242" y="600"/>
                  </a:lnTo>
                  <a:lnTo>
                    <a:pt x="209" y="615"/>
                  </a:lnTo>
                  <a:lnTo>
                    <a:pt x="159" y="615"/>
                  </a:lnTo>
                  <a:lnTo>
                    <a:pt x="111" y="600"/>
                  </a:lnTo>
                  <a:lnTo>
                    <a:pt x="47" y="575"/>
                  </a:lnTo>
                  <a:lnTo>
                    <a:pt x="22" y="511"/>
                  </a:lnTo>
                  <a:lnTo>
                    <a:pt x="13" y="467"/>
                  </a:lnTo>
                  <a:lnTo>
                    <a:pt x="13" y="411"/>
                  </a:lnTo>
                  <a:lnTo>
                    <a:pt x="7" y="360"/>
                  </a:lnTo>
                  <a:lnTo>
                    <a:pt x="0" y="278"/>
                  </a:lnTo>
                  <a:lnTo>
                    <a:pt x="2" y="212"/>
                  </a:lnTo>
                  <a:lnTo>
                    <a:pt x="13" y="156"/>
                  </a:lnTo>
                  <a:lnTo>
                    <a:pt x="22" y="12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47"/>
            <p:cNvSpPr>
              <a:spLocks/>
            </p:cNvSpPr>
            <p:nvPr/>
          </p:nvSpPr>
          <p:spPr bwMode="auto">
            <a:xfrm>
              <a:off x="3918" y="3464"/>
              <a:ext cx="475" cy="183"/>
            </a:xfrm>
            <a:custGeom>
              <a:avLst/>
              <a:gdLst>
                <a:gd name="T0" fmla="*/ 831 w 951"/>
                <a:gd name="T1" fmla="*/ 215 h 365"/>
                <a:gd name="T2" fmla="*/ 885 w 951"/>
                <a:gd name="T3" fmla="*/ 189 h 365"/>
                <a:gd name="T4" fmla="*/ 932 w 951"/>
                <a:gd name="T5" fmla="*/ 178 h 365"/>
                <a:gd name="T6" fmla="*/ 951 w 951"/>
                <a:gd name="T7" fmla="*/ 195 h 365"/>
                <a:gd name="T8" fmla="*/ 951 w 951"/>
                <a:gd name="T9" fmla="*/ 235 h 365"/>
                <a:gd name="T10" fmla="*/ 907 w 951"/>
                <a:gd name="T11" fmla="*/ 286 h 365"/>
                <a:gd name="T12" fmla="*/ 860 w 951"/>
                <a:gd name="T13" fmla="*/ 294 h 365"/>
                <a:gd name="T14" fmla="*/ 740 w 951"/>
                <a:gd name="T15" fmla="*/ 331 h 365"/>
                <a:gd name="T16" fmla="*/ 620 w 951"/>
                <a:gd name="T17" fmla="*/ 352 h 365"/>
                <a:gd name="T18" fmla="*/ 513 w 951"/>
                <a:gd name="T19" fmla="*/ 365 h 365"/>
                <a:gd name="T20" fmla="*/ 436 w 951"/>
                <a:gd name="T21" fmla="*/ 357 h 365"/>
                <a:gd name="T22" fmla="*/ 329 w 951"/>
                <a:gd name="T23" fmla="*/ 331 h 365"/>
                <a:gd name="T24" fmla="*/ 209 w 951"/>
                <a:gd name="T25" fmla="*/ 254 h 365"/>
                <a:gd name="T26" fmla="*/ 137 w 951"/>
                <a:gd name="T27" fmla="*/ 189 h 365"/>
                <a:gd name="T28" fmla="*/ 94 w 951"/>
                <a:gd name="T29" fmla="*/ 164 h 365"/>
                <a:gd name="T30" fmla="*/ 57 w 951"/>
                <a:gd name="T31" fmla="*/ 156 h 365"/>
                <a:gd name="T32" fmla="*/ 25 w 951"/>
                <a:gd name="T33" fmla="*/ 149 h 365"/>
                <a:gd name="T34" fmla="*/ 7 w 951"/>
                <a:gd name="T35" fmla="*/ 117 h 365"/>
                <a:gd name="T36" fmla="*/ 0 w 951"/>
                <a:gd name="T37" fmla="*/ 61 h 365"/>
                <a:gd name="T38" fmla="*/ 13 w 951"/>
                <a:gd name="T39" fmla="*/ 26 h 365"/>
                <a:gd name="T40" fmla="*/ 32 w 951"/>
                <a:gd name="T41" fmla="*/ 0 h 365"/>
                <a:gd name="T42" fmla="*/ 61 w 951"/>
                <a:gd name="T43" fmla="*/ 9 h 365"/>
                <a:gd name="T44" fmla="*/ 74 w 951"/>
                <a:gd name="T45" fmla="*/ 53 h 365"/>
                <a:gd name="T46" fmla="*/ 69 w 951"/>
                <a:gd name="T47" fmla="*/ 100 h 365"/>
                <a:gd name="T48" fmla="*/ 108 w 951"/>
                <a:gd name="T49" fmla="*/ 130 h 365"/>
                <a:gd name="T50" fmla="*/ 132 w 951"/>
                <a:gd name="T51" fmla="*/ 132 h 365"/>
                <a:gd name="T52" fmla="*/ 152 w 951"/>
                <a:gd name="T53" fmla="*/ 112 h 365"/>
                <a:gd name="T54" fmla="*/ 159 w 951"/>
                <a:gd name="T55" fmla="*/ 80 h 365"/>
                <a:gd name="T56" fmla="*/ 203 w 951"/>
                <a:gd name="T57" fmla="*/ 86 h 365"/>
                <a:gd name="T58" fmla="*/ 203 w 951"/>
                <a:gd name="T59" fmla="*/ 137 h 365"/>
                <a:gd name="T60" fmla="*/ 177 w 951"/>
                <a:gd name="T61" fmla="*/ 169 h 365"/>
                <a:gd name="T62" fmla="*/ 233 w 951"/>
                <a:gd name="T63" fmla="*/ 215 h 365"/>
                <a:gd name="T64" fmla="*/ 321 w 951"/>
                <a:gd name="T65" fmla="*/ 254 h 365"/>
                <a:gd name="T66" fmla="*/ 399 w 951"/>
                <a:gd name="T67" fmla="*/ 274 h 365"/>
                <a:gd name="T68" fmla="*/ 476 w 951"/>
                <a:gd name="T69" fmla="*/ 293 h 365"/>
                <a:gd name="T70" fmla="*/ 530 w 951"/>
                <a:gd name="T71" fmla="*/ 293 h 365"/>
                <a:gd name="T72" fmla="*/ 600 w 951"/>
                <a:gd name="T73" fmla="*/ 279 h 365"/>
                <a:gd name="T74" fmla="*/ 676 w 951"/>
                <a:gd name="T75" fmla="*/ 259 h 365"/>
                <a:gd name="T76" fmla="*/ 752 w 951"/>
                <a:gd name="T77" fmla="*/ 235 h 365"/>
                <a:gd name="T78" fmla="*/ 831 w 951"/>
                <a:gd name="T79" fmla="*/ 215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51" h="365">
                  <a:moveTo>
                    <a:pt x="831" y="215"/>
                  </a:moveTo>
                  <a:lnTo>
                    <a:pt x="885" y="189"/>
                  </a:lnTo>
                  <a:lnTo>
                    <a:pt x="932" y="178"/>
                  </a:lnTo>
                  <a:lnTo>
                    <a:pt x="951" y="195"/>
                  </a:lnTo>
                  <a:lnTo>
                    <a:pt x="951" y="235"/>
                  </a:lnTo>
                  <a:lnTo>
                    <a:pt x="907" y="286"/>
                  </a:lnTo>
                  <a:lnTo>
                    <a:pt x="860" y="294"/>
                  </a:lnTo>
                  <a:lnTo>
                    <a:pt x="740" y="331"/>
                  </a:lnTo>
                  <a:lnTo>
                    <a:pt x="620" y="352"/>
                  </a:lnTo>
                  <a:lnTo>
                    <a:pt x="513" y="365"/>
                  </a:lnTo>
                  <a:lnTo>
                    <a:pt x="436" y="357"/>
                  </a:lnTo>
                  <a:lnTo>
                    <a:pt x="329" y="331"/>
                  </a:lnTo>
                  <a:lnTo>
                    <a:pt x="209" y="254"/>
                  </a:lnTo>
                  <a:lnTo>
                    <a:pt x="137" y="189"/>
                  </a:lnTo>
                  <a:lnTo>
                    <a:pt x="94" y="164"/>
                  </a:lnTo>
                  <a:lnTo>
                    <a:pt x="57" y="156"/>
                  </a:lnTo>
                  <a:lnTo>
                    <a:pt x="25" y="149"/>
                  </a:lnTo>
                  <a:lnTo>
                    <a:pt x="7" y="117"/>
                  </a:lnTo>
                  <a:lnTo>
                    <a:pt x="0" y="61"/>
                  </a:lnTo>
                  <a:lnTo>
                    <a:pt x="13" y="26"/>
                  </a:lnTo>
                  <a:lnTo>
                    <a:pt x="32" y="0"/>
                  </a:lnTo>
                  <a:lnTo>
                    <a:pt x="61" y="9"/>
                  </a:lnTo>
                  <a:lnTo>
                    <a:pt x="74" y="53"/>
                  </a:lnTo>
                  <a:lnTo>
                    <a:pt x="69" y="100"/>
                  </a:lnTo>
                  <a:lnTo>
                    <a:pt x="108" y="130"/>
                  </a:lnTo>
                  <a:lnTo>
                    <a:pt x="132" y="132"/>
                  </a:lnTo>
                  <a:lnTo>
                    <a:pt x="152" y="112"/>
                  </a:lnTo>
                  <a:lnTo>
                    <a:pt x="159" y="80"/>
                  </a:lnTo>
                  <a:lnTo>
                    <a:pt x="203" y="86"/>
                  </a:lnTo>
                  <a:lnTo>
                    <a:pt x="203" y="137"/>
                  </a:lnTo>
                  <a:lnTo>
                    <a:pt x="177" y="169"/>
                  </a:lnTo>
                  <a:lnTo>
                    <a:pt x="233" y="215"/>
                  </a:lnTo>
                  <a:lnTo>
                    <a:pt x="321" y="254"/>
                  </a:lnTo>
                  <a:lnTo>
                    <a:pt x="399" y="274"/>
                  </a:lnTo>
                  <a:lnTo>
                    <a:pt x="476" y="293"/>
                  </a:lnTo>
                  <a:lnTo>
                    <a:pt x="530" y="293"/>
                  </a:lnTo>
                  <a:lnTo>
                    <a:pt x="600" y="279"/>
                  </a:lnTo>
                  <a:lnTo>
                    <a:pt x="676" y="259"/>
                  </a:lnTo>
                  <a:lnTo>
                    <a:pt x="752" y="235"/>
                  </a:lnTo>
                  <a:lnTo>
                    <a:pt x="831" y="21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48"/>
            <p:cNvSpPr>
              <a:spLocks/>
            </p:cNvSpPr>
            <p:nvPr/>
          </p:nvSpPr>
          <p:spPr bwMode="auto">
            <a:xfrm>
              <a:off x="4418" y="3469"/>
              <a:ext cx="476" cy="183"/>
            </a:xfrm>
            <a:custGeom>
              <a:avLst/>
              <a:gdLst>
                <a:gd name="T0" fmla="*/ 120 w 953"/>
                <a:gd name="T1" fmla="*/ 215 h 365"/>
                <a:gd name="T2" fmla="*/ 66 w 953"/>
                <a:gd name="T3" fmla="*/ 190 h 365"/>
                <a:gd name="T4" fmla="*/ 19 w 953"/>
                <a:gd name="T5" fmla="*/ 178 h 365"/>
                <a:gd name="T6" fmla="*/ 0 w 953"/>
                <a:gd name="T7" fmla="*/ 195 h 365"/>
                <a:gd name="T8" fmla="*/ 0 w 953"/>
                <a:gd name="T9" fmla="*/ 235 h 365"/>
                <a:gd name="T10" fmla="*/ 44 w 953"/>
                <a:gd name="T11" fmla="*/ 286 h 365"/>
                <a:gd name="T12" fmla="*/ 91 w 953"/>
                <a:gd name="T13" fmla="*/ 294 h 365"/>
                <a:gd name="T14" fmla="*/ 211 w 953"/>
                <a:gd name="T15" fmla="*/ 332 h 365"/>
                <a:gd name="T16" fmla="*/ 333 w 953"/>
                <a:gd name="T17" fmla="*/ 352 h 365"/>
                <a:gd name="T18" fmla="*/ 437 w 953"/>
                <a:gd name="T19" fmla="*/ 365 h 365"/>
                <a:gd name="T20" fmla="*/ 517 w 953"/>
                <a:gd name="T21" fmla="*/ 357 h 365"/>
                <a:gd name="T22" fmla="*/ 622 w 953"/>
                <a:gd name="T23" fmla="*/ 332 h 365"/>
                <a:gd name="T24" fmla="*/ 743 w 953"/>
                <a:gd name="T25" fmla="*/ 254 h 365"/>
                <a:gd name="T26" fmla="*/ 816 w 953"/>
                <a:gd name="T27" fmla="*/ 190 h 365"/>
                <a:gd name="T28" fmla="*/ 858 w 953"/>
                <a:gd name="T29" fmla="*/ 164 h 365"/>
                <a:gd name="T30" fmla="*/ 895 w 953"/>
                <a:gd name="T31" fmla="*/ 156 h 365"/>
                <a:gd name="T32" fmla="*/ 927 w 953"/>
                <a:gd name="T33" fmla="*/ 149 h 365"/>
                <a:gd name="T34" fmla="*/ 946 w 953"/>
                <a:gd name="T35" fmla="*/ 117 h 365"/>
                <a:gd name="T36" fmla="*/ 953 w 953"/>
                <a:gd name="T37" fmla="*/ 61 h 365"/>
                <a:gd name="T38" fmla="*/ 939 w 953"/>
                <a:gd name="T39" fmla="*/ 26 h 365"/>
                <a:gd name="T40" fmla="*/ 921 w 953"/>
                <a:gd name="T41" fmla="*/ 0 h 365"/>
                <a:gd name="T42" fmla="*/ 892 w 953"/>
                <a:gd name="T43" fmla="*/ 9 h 365"/>
                <a:gd name="T44" fmla="*/ 878 w 953"/>
                <a:gd name="T45" fmla="*/ 53 h 365"/>
                <a:gd name="T46" fmla="*/ 883 w 953"/>
                <a:gd name="T47" fmla="*/ 100 h 365"/>
                <a:gd name="T48" fmla="*/ 845 w 953"/>
                <a:gd name="T49" fmla="*/ 130 h 365"/>
                <a:gd name="T50" fmla="*/ 821 w 953"/>
                <a:gd name="T51" fmla="*/ 132 h 365"/>
                <a:gd name="T52" fmla="*/ 801 w 953"/>
                <a:gd name="T53" fmla="*/ 112 h 365"/>
                <a:gd name="T54" fmla="*/ 794 w 953"/>
                <a:gd name="T55" fmla="*/ 80 h 365"/>
                <a:gd name="T56" fmla="*/ 750 w 953"/>
                <a:gd name="T57" fmla="*/ 87 h 365"/>
                <a:gd name="T58" fmla="*/ 750 w 953"/>
                <a:gd name="T59" fmla="*/ 137 h 365"/>
                <a:gd name="T60" fmla="*/ 775 w 953"/>
                <a:gd name="T61" fmla="*/ 169 h 365"/>
                <a:gd name="T62" fmla="*/ 720 w 953"/>
                <a:gd name="T63" fmla="*/ 215 h 365"/>
                <a:gd name="T64" fmla="*/ 630 w 953"/>
                <a:gd name="T65" fmla="*/ 254 h 365"/>
                <a:gd name="T66" fmla="*/ 552 w 953"/>
                <a:gd name="T67" fmla="*/ 274 h 365"/>
                <a:gd name="T68" fmla="*/ 476 w 953"/>
                <a:gd name="T69" fmla="*/ 293 h 365"/>
                <a:gd name="T70" fmla="*/ 421 w 953"/>
                <a:gd name="T71" fmla="*/ 293 h 365"/>
                <a:gd name="T72" fmla="*/ 351 w 953"/>
                <a:gd name="T73" fmla="*/ 279 h 365"/>
                <a:gd name="T74" fmla="*/ 275 w 953"/>
                <a:gd name="T75" fmla="*/ 259 h 365"/>
                <a:gd name="T76" fmla="*/ 199 w 953"/>
                <a:gd name="T77" fmla="*/ 235 h 365"/>
                <a:gd name="T78" fmla="*/ 120 w 953"/>
                <a:gd name="T79" fmla="*/ 215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53" h="365">
                  <a:moveTo>
                    <a:pt x="120" y="215"/>
                  </a:moveTo>
                  <a:lnTo>
                    <a:pt x="66" y="190"/>
                  </a:lnTo>
                  <a:lnTo>
                    <a:pt x="19" y="178"/>
                  </a:lnTo>
                  <a:lnTo>
                    <a:pt x="0" y="195"/>
                  </a:lnTo>
                  <a:lnTo>
                    <a:pt x="0" y="235"/>
                  </a:lnTo>
                  <a:lnTo>
                    <a:pt x="44" y="286"/>
                  </a:lnTo>
                  <a:lnTo>
                    <a:pt x="91" y="294"/>
                  </a:lnTo>
                  <a:lnTo>
                    <a:pt x="211" y="332"/>
                  </a:lnTo>
                  <a:lnTo>
                    <a:pt x="333" y="352"/>
                  </a:lnTo>
                  <a:lnTo>
                    <a:pt x="437" y="365"/>
                  </a:lnTo>
                  <a:lnTo>
                    <a:pt x="517" y="357"/>
                  </a:lnTo>
                  <a:lnTo>
                    <a:pt x="622" y="332"/>
                  </a:lnTo>
                  <a:lnTo>
                    <a:pt x="743" y="254"/>
                  </a:lnTo>
                  <a:lnTo>
                    <a:pt x="816" y="190"/>
                  </a:lnTo>
                  <a:lnTo>
                    <a:pt x="858" y="164"/>
                  </a:lnTo>
                  <a:lnTo>
                    <a:pt x="895" y="156"/>
                  </a:lnTo>
                  <a:lnTo>
                    <a:pt x="927" y="149"/>
                  </a:lnTo>
                  <a:lnTo>
                    <a:pt x="946" y="117"/>
                  </a:lnTo>
                  <a:lnTo>
                    <a:pt x="953" y="61"/>
                  </a:lnTo>
                  <a:lnTo>
                    <a:pt x="939" y="26"/>
                  </a:lnTo>
                  <a:lnTo>
                    <a:pt x="921" y="0"/>
                  </a:lnTo>
                  <a:lnTo>
                    <a:pt x="892" y="9"/>
                  </a:lnTo>
                  <a:lnTo>
                    <a:pt x="878" y="53"/>
                  </a:lnTo>
                  <a:lnTo>
                    <a:pt x="883" y="100"/>
                  </a:lnTo>
                  <a:lnTo>
                    <a:pt x="845" y="130"/>
                  </a:lnTo>
                  <a:lnTo>
                    <a:pt x="821" y="132"/>
                  </a:lnTo>
                  <a:lnTo>
                    <a:pt x="801" y="112"/>
                  </a:lnTo>
                  <a:lnTo>
                    <a:pt x="794" y="80"/>
                  </a:lnTo>
                  <a:lnTo>
                    <a:pt x="750" y="87"/>
                  </a:lnTo>
                  <a:lnTo>
                    <a:pt x="750" y="137"/>
                  </a:lnTo>
                  <a:lnTo>
                    <a:pt x="775" y="169"/>
                  </a:lnTo>
                  <a:lnTo>
                    <a:pt x="720" y="215"/>
                  </a:lnTo>
                  <a:lnTo>
                    <a:pt x="630" y="254"/>
                  </a:lnTo>
                  <a:lnTo>
                    <a:pt x="552" y="274"/>
                  </a:lnTo>
                  <a:lnTo>
                    <a:pt x="476" y="293"/>
                  </a:lnTo>
                  <a:lnTo>
                    <a:pt x="421" y="293"/>
                  </a:lnTo>
                  <a:lnTo>
                    <a:pt x="351" y="279"/>
                  </a:lnTo>
                  <a:lnTo>
                    <a:pt x="275" y="259"/>
                  </a:lnTo>
                  <a:lnTo>
                    <a:pt x="199" y="235"/>
                  </a:lnTo>
                  <a:lnTo>
                    <a:pt x="120" y="21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49"/>
            <p:cNvSpPr>
              <a:spLocks/>
            </p:cNvSpPr>
            <p:nvPr/>
          </p:nvSpPr>
          <p:spPr bwMode="auto">
            <a:xfrm>
              <a:off x="4177" y="3702"/>
              <a:ext cx="243" cy="285"/>
            </a:xfrm>
            <a:custGeom>
              <a:avLst/>
              <a:gdLst>
                <a:gd name="T0" fmla="*/ 416 w 487"/>
                <a:gd name="T1" fmla="*/ 128 h 569"/>
                <a:gd name="T2" fmla="*/ 455 w 487"/>
                <a:gd name="T3" fmla="*/ 147 h 569"/>
                <a:gd name="T4" fmla="*/ 477 w 487"/>
                <a:gd name="T5" fmla="*/ 192 h 569"/>
                <a:gd name="T6" fmla="*/ 487 w 487"/>
                <a:gd name="T7" fmla="*/ 236 h 569"/>
                <a:gd name="T8" fmla="*/ 468 w 487"/>
                <a:gd name="T9" fmla="*/ 282 h 569"/>
                <a:gd name="T10" fmla="*/ 448 w 487"/>
                <a:gd name="T11" fmla="*/ 287 h 569"/>
                <a:gd name="T12" fmla="*/ 406 w 487"/>
                <a:gd name="T13" fmla="*/ 299 h 569"/>
                <a:gd name="T14" fmla="*/ 354 w 487"/>
                <a:gd name="T15" fmla="*/ 294 h 569"/>
                <a:gd name="T16" fmla="*/ 303 w 487"/>
                <a:gd name="T17" fmla="*/ 275 h 569"/>
                <a:gd name="T18" fmla="*/ 242 w 487"/>
                <a:gd name="T19" fmla="*/ 235 h 569"/>
                <a:gd name="T20" fmla="*/ 200 w 487"/>
                <a:gd name="T21" fmla="*/ 189 h 569"/>
                <a:gd name="T22" fmla="*/ 154 w 487"/>
                <a:gd name="T23" fmla="*/ 138 h 569"/>
                <a:gd name="T24" fmla="*/ 134 w 487"/>
                <a:gd name="T25" fmla="*/ 113 h 569"/>
                <a:gd name="T26" fmla="*/ 153 w 487"/>
                <a:gd name="T27" fmla="*/ 165 h 569"/>
                <a:gd name="T28" fmla="*/ 166 w 487"/>
                <a:gd name="T29" fmla="*/ 243 h 569"/>
                <a:gd name="T30" fmla="*/ 161 w 487"/>
                <a:gd name="T31" fmla="*/ 339 h 569"/>
                <a:gd name="T32" fmla="*/ 149 w 487"/>
                <a:gd name="T33" fmla="*/ 415 h 569"/>
                <a:gd name="T34" fmla="*/ 139 w 487"/>
                <a:gd name="T35" fmla="*/ 471 h 569"/>
                <a:gd name="T36" fmla="*/ 146 w 487"/>
                <a:gd name="T37" fmla="*/ 515 h 569"/>
                <a:gd name="T38" fmla="*/ 154 w 487"/>
                <a:gd name="T39" fmla="*/ 544 h 569"/>
                <a:gd name="T40" fmla="*/ 153 w 487"/>
                <a:gd name="T41" fmla="*/ 562 h 569"/>
                <a:gd name="T42" fmla="*/ 136 w 487"/>
                <a:gd name="T43" fmla="*/ 569 h 569"/>
                <a:gd name="T44" fmla="*/ 104 w 487"/>
                <a:gd name="T45" fmla="*/ 569 h 569"/>
                <a:gd name="T46" fmla="*/ 82 w 487"/>
                <a:gd name="T47" fmla="*/ 556 h 569"/>
                <a:gd name="T48" fmla="*/ 56 w 487"/>
                <a:gd name="T49" fmla="*/ 522 h 569"/>
                <a:gd name="T50" fmla="*/ 39 w 487"/>
                <a:gd name="T51" fmla="*/ 480 h 569"/>
                <a:gd name="T52" fmla="*/ 6 w 487"/>
                <a:gd name="T53" fmla="*/ 425 h 569"/>
                <a:gd name="T54" fmla="*/ 0 w 487"/>
                <a:gd name="T55" fmla="*/ 409 h 569"/>
                <a:gd name="T56" fmla="*/ 14 w 487"/>
                <a:gd name="T57" fmla="*/ 397 h 569"/>
                <a:gd name="T58" fmla="*/ 63 w 487"/>
                <a:gd name="T59" fmla="*/ 383 h 569"/>
                <a:gd name="T60" fmla="*/ 97 w 487"/>
                <a:gd name="T61" fmla="*/ 390 h 569"/>
                <a:gd name="T62" fmla="*/ 97 w 487"/>
                <a:gd name="T63" fmla="*/ 382 h 569"/>
                <a:gd name="T64" fmla="*/ 97 w 487"/>
                <a:gd name="T65" fmla="*/ 299 h 569"/>
                <a:gd name="T66" fmla="*/ 78 w 487"/>
                <a:gd name="T67" fmla="*/ 192 h 569"/>
                <a:gd name="T68" fmla="*/ 65 w 487"/>
                <a:gd name="T69" fmla="*/ 121 h 569"/>
                <a:gd name="T70" fmla="*/ 63 w 487"/>
                <a:gd name="T71" fmla="*/ 64 h 569"/>
                <a:gd name="T72" fmla="*/ 78 w 487"/>
                <a:gd name="T73" fmla="*/ 39 h 569"/>
                <a:gd name="T74" fmla="*/ 104 w 487"/>
                <a:gd name="T75" fmla="*/ 5 h 569"/>
                <a:gd name="T76" fmla="*/ 146 w 487"/>
                <a:gd name="T77" fmla="*/ 0 h 569"/>
                <a:gd name="T78" fmla="*/ 178 w 487"/>
                <a:gd name="T79" fmla="*/ 18 h 569"/>
                <a:gd name="T80" fmla="*/ 225 w 487"/>
                <a:gd name="T81" fmla="*/ 57 h 569"/>
                <a:gd name="T82" fmla="*/ 289 w 487"/>
                <a:gd name="T83" fmla="*/ 99 h 569"/>
                <a:gd name="T84" fmla="*/ 352 w 487"/>
                <a:gd name="T85" fmla="*/ 121 h 569"/>
                <a:gd name="T86" fmla="*/ 416 w 487"/>
                <a:gd name="T87" fmla="*/ 128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7" h="569">
                  <a:moveTo>
                    <a:pt x="416" y="128"/>
                  </a:moveTo>
                  <a:lnTo>
                    <a:pt x="455" y="147"/>
                  </a:lnTo>
                  <a:lnTo>
                    <a:pt x="477" y="192"/>
                  </a:lnTo>
                  <a:lnTo>
                    <a:pt x="487" y="236"/>
                  </a:lnTo>
                  <a:lnTo>
                    <a:pt x="468" y="282"/>
                  </a:lnTo>
                  <a:lnTo>
                    <a:pt x="448" y="287"/>
                  </a:lnTo>
                  <a:lnTo>
                    <a:pt x="406" y="299"/>
                  </a:lnTo>
                  <a:lnTo>
                    <a:pt x="354" y="294"/>
                  </a:lnTo>
                  <a:lnTo>
                    <a:pt x="303" y="275"/>
                  </a:lnTo>
                  <a:lnTo>
                    <a:pt x="242" y="235"/>
                  </a:lnTo>
                  <a:lnTo>
                    <a:pt x="200" y="189"/>
                  </a:lnTo>
                  <a:lnTo>
                    <a:pt x="154" y="138"/>
                  </a:lnTo>
                  <a:lnTo>
                    <a:pt x="134" y="113"/>
                  </a:lnTo>
                  <a:lnTo>
                    <a:pt x="153" y="165"/>
                  </a:lnTo>
                  <a:lnTo>
                    <a:pt x="166" y="243"/>
                  </a:lnTo>
                  <a:lnTo>
                    <a:pt x="161" y="339"/>
                  </a:lnTo>
                  <a:lnTo>
                    <a:pt x="149" y="415"/>
                  </a:lnTo>
                  <a:lnTo>
                    <a:pt x="139" y="471"/>
                  </a:lnTo>
                  <a:lnTo>
                    <a:pt x="146" y="515"/>
                  </a:lnTo>
                  <a:lnTo>
                    <a:pt x="154" y="544"/>
                  </a:lnTo>
                  <a:lnTo>
                    <a:pt x="153" y="562"/>
                  </a:lnTo>
                  <a:lnTo>
                    <a:pt x="136" y="569"/>
                  </a:lnTo>
                  <a:lnTo>
                    <a:pt x="104" y="569"/>
                  </a:lnTo>
                  <a:lnTo>
                    <a:pt x="82" y="556"/>
                  </a:lnTo>
                  <a:lnTo>
                    <a:pt x="56" y="522"/>
                  </a:lnTo>
                  <a:lnTo>
                    <a:pt x="39" y="480"/>
                  </a:lnTo>
                  <a:lnTo>
                    <a:pt x="6" y="425"/>
                  </a:lnTo>
                  <a:lnTo>
                    <a:pt x="0" y="409"/>
                  </a:lnTo>
                  <a:lnTo>
                    <a:pt x="14" y="397"/>
                  </a:lnTo>
                  <a:lnTo>
                    <a:pt x="63" y="383"/>
                  </a:lnTo>
                  <a:lnTo>
                    <a:pt x="97" y="390"/>
                  </a:lnTo>
                  <a:lnTo>
                    <a:pt x="97" y="382"/>
                  </a:lnTo>
                  <a:lnTo>
                    <a:pt x="97" y="299"/>
                  </a:lnTo>
                  <a:lnTo>
                    <a:pt x="78" y="192"/>
                  </a:lnTo>
                  <a:lnTo>
                    <a:pt x="65" y="121"/>
                  </a:lnTo>
                  <a:lnTo>
                    <a:pt x="63" y="64"/>
                  </a:lnTo>
                  <a:lnTo>
                    <a:pt x="78" y="39"/>
                  </a:lnTo>
                  <a:lnTo>
                    <a:pt x="104" y="5"/>
                  </a:lnTo>
                  <a:lnTo>
                    <a:pt x="146" y="0"/>
                  </a:lnTo>
                  <a:lnTo>
                    <a:pt x="178" y="18"/>
                  </a:lnTo>
                  <a:lnTo>
                    <a:pt x="225" y="57"/>
                  </a:lnTo>
                  <a:lnTo>
                    <a:pt x="289" y="99"/>
                  </a:lnTo>
                  <a:lnTo>
                    <a:pt x="352" y="121"/>
                  </a:lnTo>
                  <a:lnTo>
                    <a:pt x="416" y="12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50"/>
            <p:cNvSpPr>
              <a:spLocks/>
            </p:cNvSpPr>
            <p:nvPr/>
          </p:nvSpPr>
          <p:spPr bwMode="auto">
            <a:xfrm>
              <a:off x="4337" y="3786"/>
              <a:ext cx="256" cy="275"/>
            </a:xfrm>
            <a:custGeom>
              <a:avLst/>
              <a:gdLst>
                <a:gd name="T0" fmla="*/ 142 w 512"/>
                <a:gd name="T1" fmla="*/ 32 h 549"/>
                <a:gd name="T2" fmla="*/ 199 w 512"/>
                <a:gd name="T3" fmla="*/ 0 h 549"/>
                <a:gd name="T4" fmla="*/ 241 w 512"/>
                <a:gd name="T5" fmla="*/ 22 h 549"/>
                <a:gd name="T6" fmla="*/ 262 w 512"/>
                <a:gd name="T7" fmla="*/ 57 h 549"/>
                <a:gd name="T8" fmla="*/ 238 w 512"/>
                <a:gd name="T9" fmla="*/ 128 h 549"/>
                <a:gd name="T10" fmla="*/ 197 w 512"/>
                <a:gd name="T11" fmla="*/ 204 h 549"/>
                <a:gd name="T12" fmla="*/ 142 w 512"/>
                <a:gd name="T13" fmla="*/ 269 h 549"/>
                <a:gd name="T14" fmla="*/ 101 w 512"/>
                <a:gd name="T15" fmla="*/ 296 h 549"/>
                <a:gd name="T16" fmla="*/ 103 w 512"/>
                <a:gd name="T17" fmla="*/ 313 h 549"/>
                <a:gd name="T18" fmla="*/ 165 w 512"/>
                <a:gd name="T19" fmla="*/ 321 h 549"/>
                <a:gd name="T20" fmla="*/ 224 w 512"/>
                <a:gd name="T21" fmla="*/ 328 h 549"/>
                <a:gd name="T22" fmla="*/ 326 w 512"/>
                <a:gd name="T23" fmla="*/ 314 h 549"/>
                <a:gd name="T24" fmla="*/ 398 w 512"/>
                <a:gd name="T25" fmla="*/ 287 h 549"/>
                <a:gd name="T26" fmla="*/ 424 w 512"/>
                <a:gd name="T27" fmla="*/ 269 h 549"/>
                <a:gd name="T28" fmla="*/ 456 w 512"/>
                <a:gd name="T29" fmla="*/ 255 h 549"/>
                <a:gd name="T30" fmla="*/ 473 w 512"/>
                <a:gd name="T31" fmla="*/ 257 h 549"/>
                <a:gd name="T32" fmla="*/ 488 w 512"/>
                <a:gd name="T33" fmla="*/ 277 h 549"/>
                <a:gd name="T34" fmla="*/ 488 w 512"/>
                <a:gd name="T35" fmla="*/ 313 h 549"/>
                <a:gd name="T36" fmla="*/ 454 w 512"/>
                <a:gd name="T37" fmla="*/ 360 h 549"/>
                <a:gd name="T38" fmla="*/ 442 w 512"/>
                <a:gd name="T39" fmla="*/ 416 h 549"/>
                <a:gd name="T40" fmla="*/ 461 w 512"/>
                <a:gd name="T41" fmla="*/ 448 h 549"/>
                <a:gd name="T42" fmla="*/ 505 w 512"/>
                <a:gd name="T43" fmla="*/ 478 h 549"/>
                <a:gd name="T44" fmla="*/ 512 w 512"/>
                <a:gd name="T45" fmla="*/ 500 h 549"/>
                <a:gd name="T46" fmla="*/ 493 w 512"/>
                <a:gd name="T47" fmla="*/ 525 h 549"/>
                <a:gd name="T48" fmla="*/ 437 w 512"/>
                <a:gd name="T49" fmla="*/ 549 h 549"/>
                <a:gd name="T50" fmla="*/ 410 w 512"/>
                <a:gd name="T51" fmla="*/ 539 h 549"/>
                <a:gd name="T52" fmla="*/ 397 w 512"/>
                <a:gd name="T53" fmla="*/ 487 h 549"/>
                <a:gd name="T54" fmla="*/ 383 w 512"/>
                <a:gd name="T55" fmla="*/ 417 h 549"/>
                <a:gd name="T56" fmla="*/ 390 w 512"/>
                <a:gd name="T57" fmla="*/ 351 h 549"/>
                <a:gd name="T58" fmla="*/ 366 w 512"/>
                <a:gd name="T59" fmla="*/ 346 h 549"/>
                <a:gd name="T60" fmla="*/ 309 w 512"/>
                <a:gd name="T61" fmla="*/ 367 h 549"/>
                <a:gd name="T62" fmla="*/ 218 w 512"/>
                <a:gd name="T63" fmla="*/ 383 h 549"/>
                <a:gd name="T64" fmla="*/ 153 w 512"/>
                <a:gd name="T65" fmla="*/ 392 h 549"/>
                <a:gd name="T66" fmla="*/ 69 w 512"/>
                <a:gd name="T67" fmla="*/ 377 h 549"/>
                <a:gd name="T68" fmla="*/ 10 w 512"/>
                <a:gd name="T69" fmla="*/ 363 h 549"/>
                <a:gd name="T70" fmla="*/ 0 w 512"/>
                <a:gd name="T71" fmla="*/ 306 h 549"/>
                <a:gd name="T72" fmla="*/ 17 w 512"/>
                <a:gd name="T73" fmla="*/ 252 h 549"/>
                <a:gd name="T74" fmla="*/ 64 w 512"/>
                <a:gd name="T75" fmla="*/ 154 h 549"/>
                <a:gd name="T76" fmla="*/ 89 w 512"/>
                <a:gd name="T77" fmla="*/ 105 h 549"/>
                <a:gd name="T78" fmla="*/ 115 w 512"/>
                <a:gd name="T79" fmla="*/ 64 h 549"/>
                <a:gd name="T80" fmla="*/ 142 w 512"/>
                <a:gd name="T81" fmla="*/ 32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12" h="549">
                  <a:moveTo>
                    <a:pt x="142" y="32"/>
                  </a:moveTo>
                  <a:lnTo>
                    <a:pt x="199" y="0"/>
                  </a:lnTo>
                  <a:lnTo>
                    <a:pt x="241" y="22"/>
                  </a:lnTo>
                  <a:lnTo>
                    <a:pt x="262" y="57"/>
                  </a:lnTo>
                  <a:lnTo>
                    <a:pt x="238" y="128"/>
                  </a:lnTo>
                  <a:lnTo>
                    <a:pt x="197" y="204"/>
                  </a:lnTo>
                  <a:lnTo>
                    <a:pt x="142" y="269"/>
                  </a:lnTo>
                  <a:lnTo>
                    <a:pt x="101" y="296"/>
                  </a:lnTo>
                  <a:lnTo>
                    <a:pt x="103" y="313"/>
                  </a:lnTo>
                  <a:lnTo>
                    <a:pt x="165" y="321"/>
                  </a:lnTo>
                  <a:lnTo>
                    <a:pt x="224" y="328"/>
                  </a:lnTo>
                  <a:lnTo>
                    <a:pt x="326" y="314"/>
                  </a:lnTo>
                  <a:lnTo>
                    <a:pt x="398" y="287"/>
                  </a:lnTo>
                  <a:lnTo>
                    <a:pt x="424" y="269"/>
                  </a:lnTo>
                  <a:lnTo>
                    <a:pt x="456" y="255"/>
                  </a:lnTo>
                  <a:lnTo>
                    <a:pt x="473" y="257"/>
                  </a:lnTo>
                  <a:lnTo>
                    <a:pt x="488" y="277"/>
                  </a:lnTo>
                  <a:lnTo>
                    <a:pt x="488" y="313"/>
                  </a:lnTo>
                  <a:lnTo>
                    <a:pt x="454" y="360"/>
                  </a:lnTo>
                  <a:lnTo>
                    <a:pt x="442" y="416"/>
                  </a:lnTo>
                  <a:lnTo>
                    <a:pt x="461" y="448"/>
                  </a:lnTo>
                  <a:lnTo>
                    <a:pt x="505" y="478"/>
                  </a:lnTo>
                  <a:lnTo>
                    <a:pt x="512" y="500"/>
                  </a:lnTo>
                  <a:lnTo>
                    <a:pt x="493" y="525"/>
                  </a:lnTo>
                  <a:lnTo>
                    <a:pt x="437" y="549"/>
                  </a:lnTo>
                  <a:lnTo>
                    <a:pt x="410" y="539"/>
                  </a:lnTo>
                  <a:lnTo>
                    <a:pt x="397" y="487"/>
                  </a:lnTo>
                  <a:lnTo>
                    <a:pt x="383" y="417"/>
                  </a:lnTo>
                  <a:lnTo>
                    <a:pt x="390" y="351"/>
                  </a:lnTo>
                  <a:lnTo>
                    <a:pt x="366" y="346"/>
                  </a:lnTo>
                  <a:lnTo>
                    <a:pt x="309" y="367"/>
                  </a:lnTo>
                  <a:lnTo>
                    <a:pt x="218" y="383"/>
                  </a:lnTo>
                  <a:lnTo>
                    <a:pt x="153" y="392"/>
                  </a:lnTo>
                  <a:lnTo>
                    <a:pt x="69" y="377"/>
                  </a:lnTo>
                  <a:lnTo>
                    <a:pt x="10" y="363"/>
                  </a:lnTo>
                  <a:lnTo>
                    <a:pt x="0" y="306"/>
                  </a:lnTo>
                  <a:lnTo>
                    <a:pt x="17" y="252"/>
                  </a:lnTo>
                  <a:lnTo>
                    <a:pt x="64" y="154"/>
                  </a:lnTo>
                  <a:lnTo>
                    <a:pt x="89" y="105"/>
                  </a:lnTo>
                  <a:lnTo>
                    <a:pt x="115" y="64"/>
                  </a:lnTo>
                  <a:lnTo>
                    <a:pt x="142" y="3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395536" y="4658029"/>
            <a:ext cx="5148883" cy="618011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noAutofit/>
          </a:bodyPr>
          <a:lstStyle/>
          <a:p>
            <a:r>
              <a:rPr lang="en-GB" sz="2800" b="1" dirty="0">
                <a:solidFill>
                  <a:schemeClr val="bg1"/>
                </a:solidFill>
              </a:rPr>
              <a:t>Defining success will be key </a:t>
            </a:r>
          </a:p>
        </p:txBody>
      </p:sp>
    </p:spTree>
    <p:extLst>
      <p:ext uri="{BB962C8B-B14F-4D97-AF65-F5344CB8AC3E}">
        <p14:creationId xmlns:p14="http://schemas.microsoft.com/office/powerpoint/2010/main" val="3276456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1340768"/>
            <a:ext cx="67505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Need for a strong Strategic Plan</a:t>
            </a:r>
          </a:p>
        </p:txBody>
      </p:sp>
      <p:sp>
        <p:nvSpPr>
          <p:cNvPr id="3" name="Rectangle 2"/>
          <p:cNvSpPr/>
          <p:nvPr/>
        </p:nvSpPr>
        <p:spPr>
          <a:xfrm>
            <a:off x="467544" y="2132856"/>
            <a:ext cx="8280920" cy="424847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GB" sz="2000" b="1" dirty="0">
                <a:solidFill>
                  <a:schemeClr val="bg1"/>
                </a:solidFill>
              </a:rPr>
              <a:t>Important for IHO Member States to see the IHO Strategy</a:t>
            </a:r>
          </a:p>
          <a:p>
            <a:pPr marL="800100" lvl="1" indent="-342900">
              <a:buFontTx/>
              <a:buChar char="-"/>
            </a:pPr>
            <a:r>
              <a:rPr lang="en-GB" sz="2000" b="1" dirty="0">
                <a:solidFill>
                  <a:schemeClr val="bg1"/>
                </a:solidFill>
              </a:rPr>
              <a:t>to understand what the IHO is aiming to achieve</a:t>
            </a:r>
          </a:p>
          <a:p>
            <a:pPr marL="800100" lvl="1" indent="-342900">
              <a:buFontTx/>
              <a:buChar char="-"/>
            </a:pPr>
            <a:r>
              <a:rPr lang="en-GB" sz="2000" b="1" dirty="0">
                <a:solidFill>
                  <a:schemeClr val="bg1"/>
                </a:solidFill>
              </a:rPr>
              <a:t>to justify of the use of IHO funds</a:t>
            </a:r>
          </a:p>
          <a:p>
            <a:pPr marL="800100" lvl="1" indent="-342900">
              <a:buFontTx/>
              <a:buChar char="-"/>
            </a:pPr>
            <a:r>
              <a:rPr lang="en-GB" sz="2000" b="1" dirty="0">
                <a:solidFill>
                  <a:schemeClr val="bg1"/>
                </a:solidFill>
              </a:rPr>
              <a:t>to justify the commitment of MS staff to IHO activities </a:t>
            </a:r>
          </a:p>
          <a:p>
            <a:pPr marL="800100" lvl="1" indent="-342900">
              <a:buFontTx/>
              <a:buChar char="-"/>
            </a:pPr>
            <a:r>
              <a:rPr lang="en-GB" sz="2000" b="1" dirty="0">
                <a:solidFill>
                  <a:schemeClr val="bg1"/>
                </a:solidFill>
              </a:rPr>
              <a:t>to have confidence in  the Council </a:t>
            </a:r>
          </a:p>
          <a:p>
            <a:endParaRPr lang="en-GB" sz="2000" b="1" dirty="0">
              <a:solidFill>
                <a:schemeClr val="bg1"/>
              </a:solidFill>
            </a:endParaRPr>
          </a:p>
          <a:p>
            <a:r>
              <a:rPr lang="en-GB" sz="2000" b="1" dirty="0">
                <a:solidFill>
                  <a:schemeClr val="bg1"/>
                </a:solidFill>
              </a:rPr>
              <a:t>Important for </a:t>
            </a:r>
            <a:r>
              <a:rPr lang="en-GB" sz="2000" b="1" u="sng" dirty="0">
                <a:solidFill>
                  <a:schemeClr val="bg1"/>
                </a:solidFill>
              </a:rPr>
              <a:t>future</a:t>
            </a:r>
            <a:r>
              <a:rPr lang="en-GB" sz="2000" b="1" dirty="0">
                <a:solidFill>
                  <a:schemeClr val="bg1"/>
                </a:solidFill>
              </a:rPr>
              <a:t> IHO Member States to see the IHO Strategy</a:t>
            </a:r>
          </a:p>
          <a:p>
            <a:pPr marL="800100" lvl="1" indent="-342900">
              <a:buFontTx/>
              <a:buChar char="-"/>
            </a:pPr>
            <a:r>
              <a:rPr lang="en-GB" sz="2000" b="1" dirty="0">
                <a:solidFill>
                  <a:schemeClr val="bg1"/>
                </a:solidFill>
              </a:rPr>
              <a:t>to understand what they are joining</a:t>
            </a:r>
          </a:p>
          <a:p>
            <a:pPr marL="800100" lvl="1" indent="-342900">
              <a:buFontTx/>
              <a:buChar char="-"/>
            </a:pPr>
            <a:r>
              <a:rPr lang="en-GB" sz="2000" b="1" dirty="0">
                <a:solidFill>
                  <a:schemeClr val="bg1"/>
                </a:solidFill>
              </a:rPr>
              <a:t>to attract their commitment</a:t>
            </a:r>
          </a:p>
          <a:p>
            <a:endParaRPr lang="en-GB" sz="2000" b="1" dirty="0">
              <a:solidFill>
                <a:schemeClr val="bg1"/>
              </a:solidFill>
            </a:endParaRPr>
          </a:p>
          <a:p>
            <a:r>
              <a:rPr lang="en-GB" sz="2000" b="1" dirty="0">
                <a:solidFill>
                  <a:schemeClr val="bg1"/>
                </a:solidFill>
              </a:rPr>
              <a:t>Important for the wider stakeholder community: </a:t>
            </a:r>
          </a:p>
          <a:p>
            <a:pPr marL="800100" lvl="1" indent="-342900">
              <a:buFontTx/>
              <a:buChar char="-"/>
            </a:pPr>
            <a:r>
              <a:rPr lang="en-GB" sz="2000" b="1" dirty="0">
                <a:solidFill>
                  <a:schemeClr val="bg1"/>
                </a:solidFill>
              </a:rPr>
              <a:t>to have confidence in what the IHO stands for</a:t>
            </a:r>
          </a:p>
          <a:p>
            <a:pPr marL="800100" lvl="1" indent="-342900">
              <a:buFontTx/>
              <a:buChar char="-"/>
            </a:pPr>
            <a:r>
              <a:rPr lang="en-GB" sz="2000" b="1" dirty="0">
                <a:solidFill>
                  <a:schemeClr val="bg1"/>
                </a:solidFill>
              </a:rPr>
              <a:t>to support the activities of the IHO</a:t>
            </a:r>
          </a:p>
          <a:p>
            <a:pPr marL="800100" lvl="1" indent="-342900">
              <a:buFontTx/>
              <a:buChar char="-"/>
            </a:pPr>
            <a:endParaRPr lang="en-GB" sz="2000" b="1" dirty="0">
              <a:solidFill>
                <a:schemeClr val="bg1"/>
              </a:solidFill>
            </a:endParaRPr>
          </a:p>
          <a:p>
            <a:pPr marL="800100" lvl="1" indent="-342900">
              <a:buFontTx/>
              <a:buChar char="-"/>
            </a:pPr>
            <a:endParaRPr lang="en-GB" sz="2000" b="1" dirty="0">
              <a:solidFill>
                <a:schemeClr val="bg1"/>
              </a:solidFill>
            </a:endParaRPr>
          </a:p>
          <a:p>
            <a:endParaRPr lang="en-GB" sz="2000" b="1" dirty="0">
              <a:solidFill>
                <a:schemeClr val="bg1"/>
              </a:solidFill>
            </a:endParaRPr>
          </a:p>
          <a:p>
            <a:endParaRPr lang="en-GB" sz="2400" dirty="0">
              <a:solidFill>
                <a:schemeClr val="bg1"/>
              </a:solidFill>
            </a:endParaRPr>
          </a:p>
          <a:p>
            <a:pPr lvl="1"/>
            <a:endParaRPr lang="en-GB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495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47664" y="1484784"/>
            <a:ext cx="61010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What’s changed since 2009?</a:t>
            </a:r>
          </a:p>
        </p:txBody>
      </p:sp>
      <p:sp>
        <p:nvSpPr>
          <p:cNvPr id="4" name="Rectangle 3"/>
          <p:cNvSpPr/>
          <p:nvPr/>
        </p:nvSpPr>
        <p:spPr>
          <a:xfrm>
            <a:off x="1420130" y="2348880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err="1">
                <a:solidFill>
                  <a:schemeClr val="bg1"/>
                </a:solidFill>
              </a:rPr>
              <a:t>ENC</a:t>
            </a:r>
            <a:r>
              <a:rPr lang="en-GB" sz="2400" dirty="0">
                <a:solidFill>
                  <a:schemeClr val="bg1"/>
                </a:solidFill>
              </a:rPr>
              <a:t> coverage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ECDIS use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S-100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E-navigation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Technological advances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Environmental concerns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MSDI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Maritime trade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Blue growth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Economy</a:t>
            </a:r>
            <a:endParaRPr lang="en-GB" sz="2000" dirty="0">
              <a:solidFill>
                <a:schemeClr val="bg1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5724128" y="3717032"/>
            <a:ext cx="955676" cy="2316163"/>
            <a:chOff x="9612560" y="1818977"/>
            <a:chExt cx="955676" cy="2316163"/>
          </a:xfrm>
        </p:grpSpPr>
        <p:grpSp>
          <p:nvGrpSpPr>
            <p:cNvPr id="7" name="Group 11"/>
            <p:cNvGrpSpPr>
              <a:grpSpLocks/>
            </p:cNvGrpSpPr>
            <p:nvPr/>
          </p:nvGrpSpPr>
          <p:grpSpPr bwMode="auto">
            <a:xfrm>
              <a:off x="9612560" y="1988840"/>
              <a:ext cx="857251" cy="2146300"/>
              <a:chOff x="5964" y="1319"/>
              <a:chExt cx="540" cy="1352"/>
            </a:xfrm>
          </p:grpSpPr>
          <p:sp>
            <p:nvSpPr>
              <p:cNvPr id="11" name="Freeform 5"/>
              <p:cNvSpPr>
                <a:spLocks/>
              </p:cNvSpPr>
              <p:nvPr/>
            </p:nvSpPr>
            <p:spPr bwMode="auto">
              <a:xfrm>
                <a:off x="6102" y="1372"/>
                <a:ext cx="317" cy="309"/>
              </a:xfrm>
              <a:custGeom>
                <a:avLst/>
                <a:gdLst>
                  <a:gd name="T0" fmla="*/ 193 w 634"/>
                  <a:gd name="T1" fmla="*/ 261 h 618"/>
                  <a:gd name="T2" fmla="*/ 249 w 634"/>
                  <a:gd name="T3" fmla="*/ 178 h 618"/>
                  <a:gd name="T4" fmla="*/ 310 w 634"/>
                  <a:gd name="T5" fmla="*/ 117 h 618"/>
                  <a:gd name="T6" fmla="*/ 373 w 634"/>
                  <a:gd name="T7" fmla="*/ 41 h 618"/>
                  <a:gd name="T8" fmla="*/ 449 w 634"/>
                  <a:gd name="T9" fmla="*/ 7 h 618"/>
                  <a:gd name="T10" fmla="*/ 510 w 634"/>
                  <a:gd name="T11" fmla="*/ 0 h 618"/>
                  <a:gd name="T12" fmla="*/ 573 w 634"/>
                  <a:gd name="T13" fmla="*/ 20 h 618"/>
                  <a:gd name="T14" fmla="*/ 607 w 634"/>
                  <a:gd name="T15" fmla="*/ 68 h 618"/>
                  <a:gd name="T16" fmla="*/ 634 w 634"/>
                  <a:gd name="T17" fmla="*/ 158 h 618"/>
                  <a:gd name="T18" fmla="*/ 627 w 634"/>
                  <a:gd name="T19" fmla="*/ 254 h 618"/>
                  <a:gd name="T20" fmla="*/ 600 w 634"/>
                  <a:gd name="T21" fmla="*/ 336 h 618"/>
                  <a:gd name="T22" fmla="*/ 531 w 634"/>
                  <a:gd name="T23" fmla="*/ 433 h 618"/>
                  <a:gd name="T24" fmla="*/ 456 w 634"/>
                  <a:gd name="T25" fmla="*/ 501 h 618"/>
                  <a:gd name="T26" fmla="*/ 373 w 634"/>
                  <a:gd name="T27" fmla="*/ 563 h 618"/>
                  <a:gd name="T28" fmla="*/ 283 w 634"/>
                  <a:gd name="T29" fmla="*/ 604 h 618"/>
                  <a:gd name="T30" fmla="*/ 207 w 634"/>
                  <a:gd name="T31" fmla="*/ 618 h 618"/>
                  <a:gd name="T32" fmla="*/ 173 w 634"/>
                  <a:gd name="T33" fmla="*/ 598 h 618"/>
                  <a:gd name="T34" fmla="*/ 145 w 634"/>
                  <a:gd name="T35" fmla="*/ 516 h 618"/>
                  <a:gd name="T36" fmla="*/ 152 w 634"/>
                  <a:gd name="T37" fmla="*/ 406 h 618"/>
                  <a:gd name="T38" fmla="*/ 21 w 634"/>
                  <a:gd name="T39" fmla="*/ 412 h 618"/>
                  <a:gd name="T40" fmla="*/ 0 w 634"/>
                  <a:gd name="T41" fmla="*/ 392 h 618"/>
                  <a:gd name="T42" fmla="*/ 21 w 634"/>
                  <a:gd name="T43" fmla="*/ 350 h 618"/>
                  <a:gd name="T44" fmla="*/ 159 w 634"/>
                  <a:gd name="T45" fmla="*/ 343 h 618"/>
                  <a:gd name="T46" fmla="*/ 193 w 634"/>
                  <a:gd name="T47" fmla="*/ 261 h 6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34" h="618">
                    <a:moveTo>
                      <a:pt x="193" y="261"/>
                    </a:moveTo>
                    <a:lnTo>
                      <a:pt x="249" y="178"/>
                    </a:lnTo>
                    <a:lnTo>
                      <a:pt x="310" y="117"/>
                    </a:lnTo>
                    <a:lnTo>
                      <a:pt x="373" y="41"/>
                    </a:lnTo>
                    <a:lnTo>
                      <a:pt x="449" y="7"/>
                    </a:lnTo>
                    <a:lnTo>
                      <a:pt x="510" y="0"/>
                    </a:lnTo>
                    <a:lnTo>
                      <a:pt x="573" y="20"/>
                    </a:lnTo>
                    <a:lnTo>
                      <a:pt x="607" y="68"/>
                    </a:lnTo>
                    <a:lnTo>
                      <a:pt x="634" y="158"/>
                    </a:lnTo>
                    <a:lnTo>
                      <a:pt x="627" y="254"/>
                    </a:lnTo>
                    <a:lnTo>
                      <a:pt x="600" y="336"/>
                    </a:lnTo>
                    <a:lnTo>
                      <a:pt x="531" y="433"/>
                    </a:lnTo>
                    <a:lnTo>
                      <a:pt x="456" y="501"/>
                    </a:lnTo>
                    <a:lnTo>
                      <a:pt x="373" y="563"/>
                    </a:lnTo>
                    <a:lnTo>
                      <a:pt x="283" y="604"/>
                    </a:lnTo>
                    <a:lnTo>
                      <a:pt x="207" y="618"/>
                    </a:lnTo>
                    <a:lnTo>
                      <a:pt x="173" y="598"/>
                    </a:lnTo>
                    <a:lnTo>
                      <a:pt x="145" y="516"/>
                    </a:lnTo>
                    <a:lnTo>
                      <a:pt x="152" y="406"/>
                    </a:lnTo>
                    <a:lnTo>
                      <a:pt x="21" y="412"/>
                    </a:lnTo>
                    <a:lnTo>
                      <a:pt x="0" y="392"/>
                    </a:lnTo>
                    <a:lnTo>
                      <a:pt x="21" y="350"/>
                    </a:lnTo>
                    <a:lnTo>
                      <a:pt x="159" y="343"/>
                    </a:lnTo>
                    <a:lnTo>
                      <a:pt x="193" y="26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" name="Freeform 6"/>
              <p:cNvSpPr>
                <a:spLocks/>
              </p:cNvSpPr>
              <p:nvPr/>
            </p:nvSpPr>
            <p:spPr bwMode="auto">
              <a:xfrm>
                <a:off x="6085" y="1698"/>
                <a:ext cx="220" cy="454"/>
              </a:xfrm>
              <a:custGeom>
                <a:avLst/>
                <a:gdLst>
                  <a:gd name="T0" fmla="*/ 124 w 440"/>
                  <a:gd name="T1" fmla="*/ 77 h 909"/>
                  <a:gd name="T2" fmla="*/ 186 w 440"/>
                  <a:gd name="T3" fmla="*/ 22 h 909"/>
                  <a:gd name="T4" fmla="*/ 282 w 440"/>
                  <a:gd name="T5" fmla="*/ 0 h 909"/>
                  <a:gd name="T6" fmla="*/ 364 w 440"/>
                  <a:gd name="T7" fmla="*/ 15 h 909"/>
                  <a:gd name="T8" fmla="*/ 426 w 440"/>
                  <a:gd name="T9" fmla="*/ 70 h 909"/>
                  <a:gd name="T10" fmla="*/ 440 w 440"/>
                  <a:gd name="T11" fmla="*/ 111 h 909"/>
                  <a:gd name="T12" fmla="*/ 440 w 440"/>
                  <a:gd name="T13" fmla="*/ 166 h 909"/>
                  <a:gd name="T14" fmla="*/ 413 w 440"/>
                  <a:gd name="T15" fmla="*/ 214 h 909"/>
                  <a:gd name="T16" fmla="*/ 364 w 440"/>
                  <a:gd name="T17" fmla="*/ 297 h 909"/>
                  <a:gd name="T18" fmla="*/ 344 w 440"/>
                  <a:gd name="T19" fmla="*/ 393 h 909"/>
                  <a:gd name="T20" fmla="*/ 337 w 440"/>
                  <a:gd name="T21" fmla="*/ 475 h 909"/>
                  <a:gd name="T22" fmla="*/ 357 w 440"/>
                  <a:gd name="T23" fmla="*/ 565 h 909"/>
                  <a:gd name="T24" fmla="*/ 413 w 440"/>
                  <a:gd name="T25" fmla="*/ 647 h 909"/>
                  <a:gd name="T26" fmla="*/ 433 w 440"/>
                  <a:gd name="T27" fmla="*/ 730 h 909"/>
                  <a:gd name="T28" fmla="*/ 426 w 440"/>
                  <a:gd name="T29" fmla="*/ 805 h 909"/>
                  <a:gd name="T30" fmla="*/ 386 w 440"/>
                  <a:gd name="T31" fmla="*/ 868 h 909"/>
                  <a:gd name="T32" fmla="*/ 330 w 440"/>
                  <a:gd name="T33" fmla="*/ 902 h 909"/>
                  <a:gd name="T34" fmla="*/ 262 w 440"/>
                  <a:gd name="T35" fmla="*/ 909 h 909"/>
                  <a:gd name="T36" fmla="*/ 179 w 440"/>
                  <a:gd name="T37" fmla="*/ 909 h 909"/>
                  <a:gd name="T38" fmla="*/ 117 w 440"/>
                  <a:gd name="T39" fmla="*/ 874 h 909"/>
                  <a:gd name="T40" fmla="*/ 55 w 440"/>
                  <a:gd name="T41" fmla="*/ 771 h 909"/>
                  <a:gd name="T42" fmla="*/ 14 w 440"/>
                  <a:gd name="T43" fmla="*/ 681 h 909"/>
                  <a:gd name="T44" fmla="*/ 0 w 440"/>
                  <a:gd name="T45" fmla="*/ 544 h 909"/>
                  <a:gd name="T46" fmla="*/ 14 w 440"/>
                  <a:gd name="T47" fmla="*/ 421 h 909"/>
                  <a:gd name="T48" fmla="*/ 42 w 440"/>
                  <a:gd name="T49" fmla="*/ 290 h 909"/>
                  <a:gd name="T50" fmla="*/ 83 w 440"/>
                  <a:gd name="T51" fmla="*/ 159 h 909"/>
                  <a:gd name="T52" fmla="*/ 124 w 440"/>
                  <a:gd name="T53" fmla="*/ 77 h 9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40" h="909">
                    <a:moveTo>
                      <a:pt x="124" y="77"/>
                    </a:moveTo>
                    <a:lnTo>
                      <a:pt x="186" y="22"/>
                    </a:lnTo>
                    <a:lnTo>
                      <a:pt x="282" y="0"/>
                    </a:lnTo>
                    <a:lnTo>
                      <a:pt x="364" y="15"/>
                    </a:lnTo>
                    <a:lnTo>
                      <a:pt x="426" y="70"/>
                    </a:lnTo>
                    <a:lnTo>
                      <a:pt x="440" y="111"/>
                    </a:lnTo>
                    <a:lnTo>
                      <a:pt x="440" y="166"/>
                    </a:lnTo>
                    <a:lnTo>
                      <a:pt x="413" y="214"/>
                    </a:lnTo>
                    <a:lnTo>
                      <a:pt x="364" y="297"/>
                    </a:lnTo>
                    <a:lnTo>
                      <a:pt x="344" y="393"/>
                    </a:lnTo>
                    <a:lnTo>
                      <a:pt x="337" y="475"/>
                    </a:lnTo>
                    <a:lnTo>
                      <a:pt x="357" y="565"/>
                    </a:lnTo>
                    <a:lnTo>
                      <a:pt x="413" y="647"/>
                    </a:lnTo>
                    <a:lnTo>
                      <a:pt x="433" y="730"/>
                    </a:lnTo>
                    <a:lnTo>
                      <a:pt x="426" y="805"/>
                    </a:lnTo>
                    <a:lnTo>
                      <a:pt x="386" y="868"/>
                    </a:lnTo>
                    <a:lnTo>
                      <a:pt x="330" y="902"/>
                    </a:lnTo>
                    <a:lnTo>
                      <a:pt x="262" y="909"/>
                    </a:lnTo>
                    <a:lnTo>
                      <a:pt x="179" y="909"/>
                    </a:lnTo>
                    <a:lnTo>
                      <a:pt x="117" y="874"/>
                    </a:lnTo>
                    <a:lnTo>
                      <a:pt x="55" y="771"/>
                    </a:lnTo>
                    <a:lnTo>
                      <a:pt x="14" y="681"/>
                    </a:lnTo>
                    <a:lnTo>
                      <a:pt x="0" y="544"/>
                    </a:lnTo>
                    <a:lnTo>
                      <a:pt x="14" y="421"/>
                    </a:lnTo>
                    <a:lnTo>
                      <a:pt x="42" y="290"/>
                    </a:lnTo>
                    <a:lnTo>
                      <a:pt x="83" y="159"/>
                    </a:lnTo>
                    <a:lnTo>
                      <a:pt x="124" y="77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" name="Freeform 7"/>
              <p:cNvSpPr>
                <a:spLocks/>
              </p:cNvSpPr>
              <p:nvPr/>
            </p:nvSpPr>
            <p:spPr bwMode="auto">
              <a:xfrm>
                <a:off x="6260" y="1712"/>
                <a:ext cx="244" cy="409"/>
              </a:xfrm>
              <a:custGeom>
                <a:avLst/>
                <a:gdLst>
                  <a:gd name="T0" fmla="*/ 0 w 489"/>
                  <a:gd name="T1" fmla="*/ 40 h 818"/>
                  <a:gd name="T2" fmla="*/ 6 w 489"/>
                  <a:gd name="T3" fmla="*/ 6 h 818"/>
                  <a:gd name="T4" fmla="*/ 82 w 489"/>
                  <a:gd name="T5" fmla="*/ 0 h 818"/>
                  <a:gd name="T6" fmla="*/ 123 w 489"/>
                  <a:gd name="T7" fmla="*/ 34 h 818"/>
                  <a:gd name="T8" fmla="*/ 186 w 489"/>
                  <a:gd name="T9" fmla="*/ 123 h 818"/>
                  <a:gd name="T10" fmla="*/ 268 w 489"/>
                  <a:gd name="T11" fmla="*/ 239 h 818"/>
                  <a:gd name="T12" fmla="*/ 343 w 489"/>
                  <a:gd name="T13" fmla="*/ 322 h 818"/>
                  <a:gd name="T14" fmla="*/ 482 w 489"/>
                  <a:gd name="T15" fmla="*/ 473 h 818"/>
                  <a:gd name="T16" fmla="*/ 489 w 489"/>
                  <a:gd name="T17" fmla="*/ 507 h 818"/>
                  <a:gd name="T18" fmla="*/ 460 w 489"/>
                  <a:gd name="T19" fmla="*/ 529 h 818"/>
                  <a:gd name="T20" fmla="*/ 392 w 489"/>
                  <a:gd name="T21" fmla="*/ 556 h 818"/>
                  <a:gd name="T22" fmla="*/ 296 w 489"/>
                  <a:gd name="T23" fmla="*/ 577 h 818"/>
                  <a:gd name="T24" fmla="*/ 179 w 489"/>
                  <a:gd name="T25" fmla="*/ 584 h 818"/>
                  <a:gd name="T26" fmla="*/ 138 w 489"/>
                  <a:gd name="T27" fmla="*/ 590 h 818"/>
                  <a:gd name="T28" fmla="*/ 123 w 489"/>
                  <a:gd name="T29" fmla="*/ 618 h 818"/>
                  <a:gd name="T30" fmla="*/ 151 w 489"/>
                  <a:gd name="T31" fmla="*/ 666 h 818"/>
                  <a:gd name="T32" fmla="*/ 247 w 489"/>
                  <a:gd name="T33" fmla="*/ 748 h 818"/>
                  <a:gd name="T34" fmla="*/ 316 w 489"/>
                  <a:gd name="T35" fmla="*/ 769 h 818"/>
                  <a:gd name="T36" fmla="*/ 330 w 489"/>
                  <a:gd name="T37" fmla="*/ 797 h 818"/>
                  <a:gd name="T38" fmla="*/ 302 w 489"/>
                  <a:gd name="T39" fmla="*/ 818 h 818"/>
                  <a:gd name="T40" fmla="*/ 240 w 489"/>
                  <a:gd name="T41" fmla="*/ 818 h 818"/>
                  <a:gd name="T42" fmla="*/ 158 w 489"/>
                  <a:gd name="T43" fmla="*/ 769 h 818"/>
                  <a:gd name="T44" fmla="*/ 89 w 489"/>
                  <a:gd name="T45" fmla="*/ 701 h 818"/>
                  <a:gd name="T46" fmla="*/ 48 w 489"/>
                  <a:gd name="T47" fmla="*/ 638 h 818"/>
                  <a:gd name="T48" fmla="*/ 48 w 489"/>
                  <a:gd name="T49" fmla="*/ 590 h 818"/>
                  <a:gd name="T50" fmla="*/ 75 w 489"/>
                  <a:gd name="T51" fmla="*/ 556 h 818"/>
                  <a:gd name="T52" fmla="*/ 116 w 489"/>
                  <a:gd name="T53" fmla="*/ 543 h 818"/>
                  <a:gd name="T54" fmla="*/ 179 w 489"/>
                  <a:gd name="T55" fmla="*/ 536 h 818"/>
                  <a:gd name="T56" fmla="*/ 247 w 489"/>
                  <a:gd name="T57" fmla="*/ 536 h 818"/>
                  <a:gd name="T58" fmla="*/ 330 w 489"/>
                  <a:gd name="T59" fmla="*/ 522 h 818"/>
                  <a:gd name="T60" fmla="*/ 372 w 489"/>
                  <a:gd name="T61" fmla="*/ 507 h 818"/>
                  <a:gd name="T62" fmla="*/ 392 w 489"/>
                  <a:gd name="T63" fmla="*/ 487 h 818"/>
                  <a:gd name="T64" fmla="*/ 385 w 489"/>
                  <a:gd name="T65" fmla="*/ 467 h 818"/>
                  <a:gd name="T66" fmla="*/ 323 w 489"/>
                  <a:gd name="T67" fmla="*/ 412 h 818"/>
                  <a:gd name="T68" fmla="*/ 226 w 489"/>
                  <a:gd name="T69" fmla="*/ 315 h 818"/>
                  <a:gd name="T70" fmla="*/ 138 w 489"/>
                  <a:gd name="T71" fmla="*/ 234 h 818"/>
                  <a:gd name="T72" fmla="*/ 41 w 489"/>
                  <a:gd name="T73" fmla="*/ 144 h 818"/>
                  <a:gd name="T74" fmla="*/ 6 w 489"/>
                  <a:gd name="T75" fmla="*/ 81 h 818"/>
                  <a:gd name="T76" fmla="*/ 0 w 489"/>
                  <a:gd name="T77" fmla="*/ 40 h 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89" h="818">
                    <a:moveTo>
                      <a:pt x="0" y="40"/>
                    </a:moveTo>
                    <a:lnTo>
                      <a:pt x="6" y="6"/>
                    </a:lnTo>
                    <a:lnTo>
                      <a:pt x="82" y="0"/>
                    </a:lnTo>
                    <a:lnTo>
                      <a:pt x="123" y="34"/>
                    </a:lnTo>
                    <a:lnTo>
                      <a:pt x="186" y="123"/>
                    </a:lnTo>
                    <a:lnTo>
                      <a:pt x="268" y="239"/>
                    </a:lnTo>
                    <a:lnTo>
                      <a:pt x="343" y="322"/>
                    </a:lnTo>
                    <a:lnTo>
                      <a:pt x="482" y="473"/>
                    </a:lnTo>
                    <a:lnTo>
                      <a:pt x="489" y="507"/>
                    </a:lnTo>
                    <a:lnTo>
                      <a:pt x="460" y="529"/>
                    </a:lnTo>
                    <a:lnTo>
                      <a:pt x="392" y="556"/>
                    </a:lnTo>
                    <a:lnTo>
                      <a:pt x="296" y="577"/>
                    </a:lnTo>
                    <a:lnTo>
                      <a:pt x="179" y="584"/>
                    </a:lnTo>
                    <a:lnTo>
                      <a:pt x="138" y="590"/>
                    </a:lnTo>
                    <a:lnTo>
                      <a:pt x="123" y="618"/>
                    </a:lnTo>
                    <a:lnTo>
                      <a:pt x="151" y="666"/>
                    </a:lnTo>
                    <a:lnTo>
                      <a:pt x="247" y="748"/>
                    </a:lnTo>
                    <a:lnTo>
                      <a:pt x="316" y="769"/>
                    </a:lnTo>
                    <a:lnTo>
                      <a:pt x="330" y="797"/>
                    </a:lnTo>
                    <a:lnTo>
                      <a:pt x="302" y="818"/>
                    </a:lnTo>
                    <a:lnTo>
                      <a:pt x="240" y="818"/>
                    </a:lnTo>
                    <a:lnTo>
                      <a:pt x="158" y="769"/>
                    </a:lnTo>
                    <a:lnTo>
                      <a:pt x="89" y="701"/>
                    </a:lnTo>
                    <a:lnTo>
                      <a:pt x="48" y="638"/>
                    </a:lnTo>
                    <a:lnTo>
                      <a:pt x="48" y="590"/>
                    </a:lnTo>
                    <a:lnTo>
                      <a:pt x="75" y="556"/>
                    </a:lnTo>
                    <a:lnTo>
                      <a:pt x="116" y="543"/>
                    </a:lnTo>
                    <a:lnTo>
                      <a:pt x="179" y="536"/>
                    </a:lnTo>
                    <a:lnTo>
                      <a:pt x="247" y="536"/>
                    </a:lnTo>
                    <a:lnTo>
                      <a:pt x="330" y="522"/>
                    </a:lnTo>
                    <a:lnTo>
                      <a:pt x="372" y="507"/>
                    </a:lnTo>
                    <a:lnTo>
                      <a:pt x="392" y="487"/>
                    </a:lnTo>
                    <a:lnTo>
                      <a:pt x="385" y="467"/>
                    </a:lnTo>
                    <a:lnTo>
                      <a:pt x="323" y="412"/>
                    </a:lnTo>
                    <a:lnTo>
                      <a:pt x="226" y="315"/>
                    </a:lnTo>
                    <a:lnTo>
                      <a:pt x="138" y="234"/>
                    </a:lnTo>
                    <a:lnTo>
                      <a:pt x="41" y="144"/>
                    </a:lnTo>
                    <a:lnTo>
                      <a:pt x="6" y="81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" name="Freeform 8"/>
              <p:cNvSpPr>
                <a:spLocks/>
              </p:cNvSpPr>
              <p:nvPr/>
            </p:nvSpPr>
            <p:spPr bwMode="auto">
              <a:xfrm>
                <a:off x="6102" y="2055"/>
                <a:ext cx="265" cy="616"/>
              </a:xfrm>
              <a:custGeom>
                <a:avLst/>
                <a:gdLst>
                  <a:gd name="T0" fmla="*/ 262 w 530"/>
                  <a:gd name="T1" fmla="*/ 0 h 1232"/>
                  <a:gd name="T2" fmla="*/ 337 w 530"/>
                  <a:gd name="T3" fmla="*/ 14 h 1232"/>
                  <a:gd name="T4" fmla="*/ 372 w 530"/>
                  <a:gd name="T5" fmla="*/ 69 h 1232"/>
                  <a:gd name="T6" fmla="*/ 365 w 530"/>
                  <a:gd name="T7" fmla="*/ 199 h 1232"/>
                  <a:gd name="T8" fmla="*/ 352 w 530"/>
                  <a:gd name="T9" fmla="*/ 337 h 1232"/>
                  <a:gd name="T10" fmla="*/ 352 w 530"/>
                  <a:gd name="T11" fmla="*/ 481 h 1232"/>
                  <a:gd name="T12" fmla="*/ 420 w 530"/>
                  <a:gd name="T13" fmla="*/ 653 h 1232"/>
                  <a:gd name="T14" fmla="*/ 475 w 530"/>
                  <a:gd name="T15" fmla="*/ 777 h 1232"/>
                  <a:gd name="T16" fmla="*/ 503 w 530"/>
                  <a:gd name="T17" fmla="*/ 901 h 1232"/>
                  <a:gd name="T18" fmla="*/ 496 w 530"/>
                  <a:gd name="T19" fmla="*/ 1011 h 1232"/>
                  <a:gd name="T20" fmla="*/ 496 w 530"/>
                  <a:gd name="T21" fmla="*/ 1052 h 1232"/>
                  <a:gd name="T22" fmla="*/ 523 w 530"/>
                  <a:gd name="T23" fmla="*/ 1094 h 1232"/>
                  <a:gd name="T24" fmla="*/ 530 w 530"/>
                  <a:gd name="T25" fmla="*/ 1135 h 1232"/>
                  <a:gd name="T26" fmla="*/ 510 w 530"/>
                  <a:gd name="T27" fmla="*/ 1155 h 1232"/>
                  <a:gd name="T28" fmla="*/ 455 w 530"/>
                  <a:gd name="T29" fmla="*/ 1142 h 1232"/>
                  <a:gd name="T30" fmla="*/ 352 w 530"/>
                  <a:gd name="T31" fmla="*/ 1128 h 1232"/>
                  <a:gd name="T32" fmla="*/ 228 w 530"/>
                  <a:gd name="T33" fmla="*/ 1155 h 1232"/>
                  <a:gd name="T34" fmla="*/ 145 w 530"/>
                  <a:gd name="T35" fmla="*/ 1203 h 1232"/>
                  <a:gd name="T36" fmla="*/ 103 w 530"/>
                  <a:gd name="T37" fmla="*/ 1232 h 1232"/>
                  <a:gd name="T38" fmla="*/ 62 w 530"/>
                  <a:gd name="T39" fmla="*/ 1232 h 1232"/>
                  <a:gd name="T40" fmla="*/ 0 w 530"/>
                  <a:gd name="T41" fmla="*/ 1142 h 1232"/>
                  <a:gd name="T42" fmla="*/ 8 w 530"/>
                  <a:gd name="T43" fmla="*/ 1128 h 1232"/>
                  <a:gd name="T44" fmla="*/ 132 w 530"/>
                  <a:gd name="T45" fmla="*/ 1087 h 1232"/>
                  <a:gd name="T46" fmla="*/ 276 w 530"/>
                  <a:gd name="T47" fmla="*/ 1067 h 1232"/>
                  <a:gd name="T48" fmla="*/ 379 w 530"/>
                  <a:gd name="T49" fmla="*/ 1059 h 1232"/>
                  <a:gd name="T50" fmla="*/ 440 w 530"/>
                  <a:gd name="T51" fmla="*/ 1059 h 1232"/>
                  <a:gd name="T52" fmla="*/ 455 w 530"/>
                  <a:gd name="T53" fmla="*/ 1018 h 1232"/>
                  <a:gd name="T54" fmla="*/ 434 w 530"/>
                  <a:gd name="T55" fmla="*/ 901 h 1232"/>
                  <a:gd name="T56" fmla="*/ 386 w 530"/>
                  <a:gd name="T57" fmla="*/ 777 h 1232"/>
                  <a:gd name="T58" fmla="*/ 310 w 530"/>
                  <a:gd name="T59" fmla="*/ 619 h 1232"/>
                  <a:gd name="T60" fmla="*/ 248 w 530"/>
                  <a:gd name="T61" fmla="*/ 481 h 1232"/>
                  <a:gd name="T62" fmla="*/ 220 w 530"/>
                  <a:gd name="T63" fmla="*/ 357 h 1232"/>
                  <a:gd name="T64" fmla="*/ 213 w 530"/>
                  <a:gd name="T65" fmla="*/ 220 h 1232"/>
                  <a:gd name="T66" fmla="*/ 213 w 530"/>
                  <a:gd name="T67" fmla="*/ 89 h 1232"/>
                  <a:gd name="T68" fmla="*/ 242 w 530"/>
                  <a:gd name="T69" fmla="*/ 35 h 1232"/>
                  <a:gd name="T70" fmla="*/ 262 w 530"/>
                  <a:gd name="T71" fmla="*/ 0 h 1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30" h="1232">
                    <a:moveTo>
                      <a:pt x="262" y="0"/>
                    </a:moveTo>
                    <a:lnTo>
                      <a:pt x="337" y="14"/>
                    </a:lnTo>
                    <a:lnTo>
                      <a:pt x="372" y="69"/>
                    </a:lnTo>
                    <a:lnTo>
                      <a:pt x="365" y="199"/>
                    </a:lnTo>
                    <a:lnTo>
                      <a:pt x="352" y="337"/>
                    </a:lnTo>
                    <a:lnTo>
                      <a:pt x="352" y="481"/>
                    </a:lnTo>
                    <a:lnTo>
                      <a:pt x="420" y="653"/>
                    </a:lnTo>
                    <a:lnTo>
                      <a:pt x="475" y="777"/>
                    </a:lnTo>
                    <a:lnTo>
                      <a:pt x="503" y="901"/>
                    </a:lnTo>
                    <a:lnTo>
                      <a:pt x="496" y="1011"/>
                    </a:lnTo>
                    <a:lnTo>
                      <a:pt x="496" y="1052"/>
                    </a:lnTo>
                    <a:lnTo>
                      <a:pt x="523" y="1094"/>
                    </a:lnTo>
                    <a:lnTo>
                      <a:pt x="530" y="1135"/>
                    </a:lnTo>
                    <a:lnTo>
                      <a:pt x="510" y="1155"/>
                    </a:lnTo>
                    <a:lnTo>
                      <a:pt x="455" y="1142"/>
                    </a:lnTo>
                    <a:lnTo>
                      <a:pt x="352" y="1128"/>
                    </a:lnTo>
                    <a:lnTo>
                      <a:pt x="228" y="1155"/>
                    </a:lnTo>
                    <a:lnTo>
                      <a:pt x="145" y="1203"/>
                    </a:lnTo>
                    <a:lnTo>
                      <a:pt x="103" y="1232"/>
                    </a:lnTo>
                    <a:lnTo>
                      <a:pt x="62" y="1232"/>
                    </a:lnTo>
                    <a:lnTo>
                      <a:pt x="0" y="1142"/>
                    </a:lnTo>
                    <a:lnTo>
                      <a:pt x="8" y="1128"/>
                    </a:lnTo>
                    <a:lnTo>
                      <a:pt x="132" y="1087"/>
                    </a:lnTo>
                    <a:lnTo>
                      <a:pt x="276" y="1067"/>
                    </a:lnTo>
                    <a:lnTo>
                      <a:pt x="379" y="1059"/>
                    </a:lnTo>
                    <a:lnTo>
                      <a:pt x="440" y="1059"/>
                    </a:lnTo>
                    <a:lnTo>
                      <a:pt x="455" y="1018"/>
                    </a:lnTo>
                    <a:lnTo>
                      <a:pt x="434" y="901"/>
                    </a:lnTo>
                    <a:lnTo>
                      <a:pt x="386" y="777"/>
                    </a:lnTo>
                    <a:lnTo>
                      <a:pt x="310" y="619"/>
                    </a:lnTo>
                    <a:lnTo>
                      <a:pt x="248" y="481"/>
                    </a:lnTo>
                    <a:lnTo>
                      <a:pt x="220" y="357"/>
                    </a:lnTo>
                    <a:lnTo>
                      <a:pt x="213" y="220"/>
                    </a:lnTo>
                    <a:lnTo>
                      <a:pt x="213" y="89"/>
                    </a:lnTo>
                    <a:lnTo>
                      <a:pt x="242" y="35"/>
                    </a:lnTo>
                    <a:lnTo>
                      <a:pt x="26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" name="Freeform 9"/>
              <p:cNvSpPr>
                <a:spLocks/>
              </p:cNvSpPr>
              <p:nvPr/>
            </p:nvSpPr>
            <p:spPr bwMode="auto">
              <a:xfrm>
                <a:off x="5971" y="2073"/>
                <a:ext cx="220" cy="512"/>
              </a:xfrm>
              <a:custGeom>
                <a:avLst/>
                <a:gdLst>
                  <a:gd name="T0" fmla="*/ 330 w 440"/>
                  <a:gd name="T1" fmla="*/ 0 h 1024"/>
                  <a:gd name="T2" fmla="*/ 392 w 440"/>
                  <a:gd name="T3" fmla="*/ 0 h 1024"/>
                  <a:gd name="T4" fmla="*/ 413 w 440"/>
                  <a:gd name="T5" fmla="*/ 41 h 1024"/>
                  <a:gd name="T6" fmla="*/ 426 w 440"/>
                  <a:gd name="T7" fmla="*/ 131 h 1024"/>
                  <a:gd name="T8" fmla="*/ 413 w 440"/>
                  <a:gd name="T9" fmla="*/ 227 h 1024"/>
                  <a:gd name="T10" fmla="*/ 379 w 440"/>
                  <a:gd name="T11" fmla="*/ 419 h 1024"/>
                  <a:gd name="T12" fmla="*/ 384 w 440"/>
                  <a:gd name="T13" fmla="*/ 502 h 1024"/>
                  <a:gd name="T14" fmla="*/ 426 w 440"/>
                  <a:gd name="T15" fmla="*/ 667 h 1024"/>
                  <a:gd name="T16" fmla="*/ 440 w 440"/>
                  <a:gd name="T17" fmla="*/ 784 h 1024"/>
                  <a:gd name="T18" fmla="*/ 440 w 440"/>
                  <a:gd name="T19" fmla="*/ 873 h 1024"/>
                  <a:gd name="T20" fmla="*/ 420 w 440"/>
                  <a:gd name="T21" fmla="*/ 893 h 1024"/>
                  <a:gd name="T22" fmla="*/ 357 w 440"/>
                  <a:gd name="T23" fmla="*/ 908 h 1024"/>
                  <a:gd name="T24" fmla="*/ 274 w 440"/>
                  <a:gd name="T25" fmla="*/ 928 h 1024"/>
                  <a:gd name="T26" fmla="*/ 193 w 440"/>
                  <a:gd name="T27" fmla="*/ 969 h 1024"/>
                  <a:gd name="T28" fmla="*/ 110 w 440"/>
                  <a:gd name="T29" fmla="*/ 1024 h 1024"/>
                  <a:gd name="T30" fmla="*/ 76 w 440"/>
                  <a:gd name="T31" fmla="*/ 1024 h 1024"/>
                  <a:gd name="T32" fmla="*/ 0 w 440"/>
                  <a:gd name="T33" fmla="*/ 963 h 1024"/>
                  <a:gd name="T34" fmla="*/ 7 w 440"/>
                  <a:gd name="T35" fmla="*/ 935 h 1024"/>
                  <a:gd name="T36" fmla="*/ 103 w 440"/>
                  <a:gd name="T37" fmla="*/ 893 h 1024"/>
                  <a:gd name="T38" fmla="*/ 269 w 440"/>
                  <a:gd name="T39" fmla="*/ 852 h 1024"/>
                  <a:gd name="T40" fmla="*/ 344 w 440"/>
                  <a:gd name="T41" fmla="*/ 825 h 1024"/>
                  <a:gd name="T42" fmla="*/ 357 w 440"/>
                  <a:gd name="T43" fmla="*/ 798 h 1024"/>
                  <a:gd name="T44" fmla="*/ 357 w 440"/>
                  <a:gd name="T45" fmla="*/ 681 h 1024"/>
                  <a:gd name="T46" fmla="*/ 330 w 440"/>
                  <a:gd name="T47" fmla="*/ 530 h 1024"/>
                  <a:gd name="T48" fmla="*/ 316 w 440"/>
                  <a:gd name="T49" fmla="*/ 433 h 1024"/>
                  <a:gd name="T50" fmla="*/ 303 w 440"/>
                  <a:gd name="T51" fmla="*/ 282 h 1024"/>
                  <a:gd name="T52" fmla="*/ 296 w 440"/>
                  <a:gd name="T53" fmla="*/ 117 h 1024"/>
                  <a:gd name="T54" fmla="*/ 303 w 440"/>
                  <a:gd name="T55" fmla="*/ 41 h 1024"/>
                  <a:gd name="T56" fmla="*/ 330 w 440"/>
                  <a:gd name="T57" fmla="*/ 0 h 10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40" h="1024">
                    <a:moveTo>
                      <a:pt x="330" y="0"/>
                    </a:moveTo>
                    <a:lnTo>
                      <a:pt x="392" y="0"/>
                    </a:lnTo>
                    <a:lnTo>
                      <a:pt x="413" y="41"/>
                    </a:lnTo>
                    <a:lnTo>
                      <a:pt x="426" y="131"/>
                    </a:lnTo>
                    <a:lnTo>
                      <a:pt x="413" y="227"/>
                    </a:lnTo>
                    <a:lnTo>
                      <a:pt x="379" y="419"/>
                    </a:lnTo>
                    <a:lnTo>
                      <a:pt x="384" y="502"/>
                    </a:lnTo>
                    <a:lnTo>
                      <a:pt x="426" y="667"/>
                    </a:lnTo>
                    <a:lnTo>
                      <a:pt x="440" y="784"/>
                    </a:lnTo>
                    <a:lnTo>
                      <a:pt x="440" y="873"/>
                    </a:lnTo>
                    <a:lnTo>
                      <a:pt x="420" y="893"/>
                    </a:lnTo>
                    <a:lnTo>
                      <a:pt x="357" y="908"/>
                    </a:lnTo>
                    <a:lnTo>
                      <a:pt x="274" y="928"/>
                    </a:lnTo>
                    <a:lnTo>
                      <a:pt x="193" y="969"/>
                    </a:lnTo>
                    <a:lnTo>
                      <a:pt x="110" y="1024"/>
                    </a:lnTo>
                    <a:lnTo>
                      <a:pt x="76" y="1024"/>
                    </a:lnTo>
                    <a:lnTo>
                      <a:pt x="0" y="963"/>
                    </a:lnTo>
                    <a:lnTo>
                      <a:pt x="7" y="935"/>
                    </a:lnTo>
                    <a:lnTo>
                      <a:pt x="103" y="893"/>
                    </a:lnTo>
                    <a:lnTo>
                      <a:pt x="269" y="852"/>
                    </a:lnTo>
                    <a:lnTo>
                      <a:pt x="344" y="825"/>
                    </a:lnTo>
                    <a:lnTo>
                      <a:pt x="357" y="798"/>
                    </a:lnTo>
                    <a:lnTo>
                      <a:pt x="357" y="681"/>
                    </a:lnTo>
                    <a:lnTo>
                      <a:pt x="330" y="530"/>
                    </a:lnTo>
                    <a:lnTo>
                      <a:pt x="316" y="433"/>
                    </a:lnTo>
                    <a:lnTo>
                      <a:pt x="303" y="282"/>
                    </a:lnTo>
                    <a:lnTo>
                      <a:pt x="296" y="117"/>
                    </a:lnTo>
                    <a:lnTo>
                      <a:pt x="303" y="41"/>
                    </a:lnTo>
                    <a:lnTo>
                      <a:pt x="33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" name="Freeform 10"/>
              <p:cNvSpPr>
                <a:spLocks/>
              </p:cNvSpPr>
              <p:nvPr/>
            </p:nvSpPr>
            <p:spPr bwMode="auto">
              <a:xfrm>
                <a:off x="5964" y="1319"/>
                <a:ext cx="361" cy="457"/>
              </a:xfrm>
              <a:custGeom>
                <a:avLst/>
                <a:gdLst>
                  <a:gd name="T0" fmla="*/ 384 w 722"/>
                  <a:gd name="T1" fmla="*/ 913 h 913"/>
                  <a:gd name="T2" fmla="*/ 419 w 722"/>
                  <a:gd name="T3" fmla="*/ 872 h 913"/>
                  <a:gd name="T4" fmla="*/ 406 w 722"/>
                  <a:gd name="T5" fmla="*/ 810 h 913"/>
                  <a:gd name="T6" fmla="*/ 378 w 722"/>
                  <a:gd name="T7" fmla="*/ 728 h 913"/>
                  <a:gd name="T8" fmla="*/ 274 w 722"/>
                  <a:gd name="T9" fmla="*/ 631 h 913"/>
                  <a:gd name="T10" fmla="*/ 171 w 722"/>
                  <a:gd name="T11" fmla="*/ 543 h 913"/>
                  <a:gd name="T12" fmla="*/ 123 w 722"/>
                  <a:gd name="T13" fmla="*/ 446 h 913"/>
                  <a:gd name="T14" fmla="*/ 103 w 722"/>
                  <a:gd name="T15" fmla="*/ 295 h 913"/>
                  <a:gd name="T16" fmla="*/ 220 w 722"/>
                  <a:gd name="T17" fmla="*/ 253 h 913"/>
                  <a:gd name="T18" fmla="*/ 406 w 722"/>
                  <a:gd name="T19" fmla="*/ 233 h 913"/>
                  <a:gd name="T20" fmla="*/ 481 w 722"/>
                  <a:gd name="T21" fmla="*/ 240 h 913"/>
                  <a:gd name="T22" fmla="*/ 501 w 722"/>
                  <a:gd name="T23" fmla="*/ 260 h 913"/>
                  <a:gd name="T24" fmla="*/ 536 w 722"/>
                  <a:gd name="T25" fmla="*/ 226 h 913"/>
                  <a:gd name="T26" fmla="*/ 523 w 722"/>
                  <a:gd name="T27" fmla="*/ 192 h 913"/>
                  <a:gd name="T28" fmla="*/ 543 w 722"/>
                  <a:gd name="T29" fmla="*/ 131 h 913"/>
                  <a:gd name="T30" fmla="*/ 598 w 722"/>
                  <a:gd name="T31" fmla="*/ 75 h 913"/>
                  <a:gd name="T32" fmla="*/ 640 w 722"/>
                  <a:gd name="T33" fmla="*/ 61 h 913"/>
                  <a:gd name="T34" fmla="*/ 694 w 722"/>
                  <a:gd name="T35" fmla="*/ 95 h 913"/>
                  <a:gd name="T36" fmla="*/ 722 w 722"/>
                  <a:gd name="T37" fmla="*/ 61 h 913"/>
                  <a:gd name="T38" fmla="*/ 674 w 722"/>
                  <a:gd name="T39" fmla="*/ 0 h 913"/>
                  <a:gd name="T40" fmla="*/ 611 w 722"/>
                  <a:gd name="T41" fmla="*/ 0 h 913"/>
                  <a:gd name="T42" fmla="*/ 536 w 722"/>
                  <a:gd name="T43" fmla="*/ 34 h 913"/>
                  <a:gd name="T44" fmla="*/ 488 w 722"/>
                  <a:gd name="T45" fmla="*/ 124 h 913"/>
                  <a:gd name="T46" fmla="*/ 426 w 722"/>
                  <a:gd name="T47" fmla="*/ 165 h 913"/>
                  <a:gd name="T48" fmla="*/ 330 w 722"/>
                  <a:gd name="T49" fmla="*/ 178 h 913"/>
                  <a:gd name="T50" fmla="*/ 157 w 722"/>
                  <a:gd name="T51" fmla="*/ 199 h 913"/>
                  <a:gd name="T52" fmla="*/ 20 w 722"/>
                  <a:gd name="T53" fmla="*/ 240 h 913"/>
                  <a:gd name="T54" fmla="*/ 0 w 722"/>
                  <a:gd name="T55" fmla="*/ 275 h 913"/>
                  <a:gd name="T56" fmla="*/ 13 w 722"/>
                  <a:gd name="T57" fmla="*/ 384 h 913"/>
                  <a:gd name="T58" fmla="*/ 61 w 722"/>
                  <a:gd name="T59" fmla="*/ 535 h 913"/>
                  <a:gd name="T60" fmla="*/ 130 w 722"/>
                  <a:gd name="T61" fmla="*/ 659 h 913"/>
                  <a:gd name="T62" fmla="*/ 199 w 722"/>
                  <a:gd name="T63" fmla="*/ 769 h 913"/>
                  <a:gd name="T64" fmla="*/ 261 w 722"/>
                  <a:gd name="T65" fmla="*/ 845 h 913"/>
                  <a:gd name="T66" fmla="*/ 323 w 722"/>
                  <a:gd name="T67" fmla="*/ 899 h 913"/>
                  <a:gd name="T68" fmla="*/ 384 w 722"/>
                  <a:gd name="T69" fmla="*/ 913 h 9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722" h="913">
                    <a:moveTo>
                      <a:pt x="384" y="913"/>
                    </a:moveTo>
                    <a:lnTo>
                      <a:pt x="419" y="872"/>
                    </a:lnTo>
                    <a:lnTo>
                      <a:pt x="406" y="810"/>
                    </a:lnTo>
                    <a:lnTo>
                      <a:pt x="378" y="728"/>
                    </a:lnTo>
                    <a:lnTo>
                      <a:pt x="274" y="631"/>
                    </a:lnTo>
                    <a:lnTo>
                      <a:pt x="171" y="543"/>
                    </a:lnTo>
                    <a:lnTo>
                      <a:pt x="123" y="446"/>
                    </a:lnTo>
                    <a:lnTo>
                      <a:pt x="103" y="295"/>
                    </a:lnTo>
                    <a:lnTo>
                      <a:pt x="220" y="253"/>
                    </a:lnTo>
                    <a:lnTo>
                      <a:pt x="406" y="233"/>
                    </a:lnTo>
                    <a:lnTo>
                      <a:pt x="481" y="240"/>
                    </a:lnTo>
                    <a:lnTo>
                      <a:pt x="501" y="260"/>
                    </a:lnTo>
                    <a:lnTo>
                      <a:pt x="536" y="226"/>
                    </a:lnTo>
                    <a:lnTo>
                      <a:pt x="523" y="192"/>
                    </a:lnTo>
                    <a:lnTo>
                      <a:pt x="543" y="131"/>
                    </a:lnTo>
                    <a:lnTo>
                      <a:pt x="598" y="75"/>
                    </a:lnTo>
                    <a:lnTo>
                      <a:pt x="640" y="61"/>
                    </a:lnTo>
                    <a:lnTo>
                      <a:pt x="694" y="95"/>
                    </a:lnTo>
                    <a:lnTo>
                      <a:pt x="722" y="61"/>
                    </a:lnTo>
                    <a:lnTo>
                      <a:pt x="674" y="0"/>
                    </a:lnTo>
                    <a:lnTo>
                      <a:pt x="611" y="0"/>
                    </a:lnTo>
                    <a:lnTo>
                      <a:pt x="536" y="34"/>
                    </a:lnTo>
                    <a:lnTo>
                      <a:pt x="488" y="124"/>
                    </a:lnTo>
                    <a:lnTo>
                      <a:pt x="426" y="165"/>
                    </a:lnTo>
                    <a:lnTo>
                      <a:pt x="330" y="178"/>
                    </a:lnTo>
                    <a:lnTo>
                      <a:pt x="157" y="199"/>
                    </a:lnTo>
                    <a:lnTo>
                      <a:pt x="20" y="240"/>
                    </a:lnTo>
                    <a:lnTo>
                      <a:pt x="0" y="275"/>
                    </a:lnTo>
                    <a:lnTo>
                      <a:pt x="13" y="384"/>
                    </a:lnTo>
                    <a:lnTo>
                      <a:pt x="61" y="535"/>
                    </a:lnTo>
                    <a:lnTo>
                      <a:pt x="130" y="659"/>
                    </a:lnTo>
                    <a:lnTo>
                      <a:pt x="199" y="769"/>
                    </a:lnTo>
                    <a:lnTo>
                      <a:pt x="261" y="845"/>
                    </a:lnTo>
                    <a:lnTo>
                      <a:pt x="323" y="899"/>
                    </a:lnTo>
                    <a:lnTo>
                      <a:pt x="384" y="91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8" name="Group 14"/>
            <p:cNvGrpSpPr>
              <a:grpSpLocks/>
            </p:cNvGrpSpPr>
            <p:nvPr/>
          </p:nvGrpSpPr>
          <p:grpSpPr bwMode="auto">
            <a:xfrm>
              <a:off x="10371386" y="1818977"/>
              <a:ext cx="196850" cy="247650"/>
              <a:chOff x="6442" y="1212"/>
              <a:chExt cx="124" cy="156"/>
            </a:xfrm>
          </p:grpSpPr>
          <p:sp>
            <p:nvSpPr>
              <p:cNvPr id="9" name="Freeform 12"/>
              <p:cNvSpPr>
                <a:spLocks/>
              </p:cNvSpPr>
              <p:nvPr/>
            </p:nvSpPr>
            <p:spPr bwMode="auto">
              <a:xfrm>
                <a:off x="6467" y="1212"/>
                <a:ext cx="99" cy="113"/>
              </a:xfrm>
              <a:custGeom>
                <a:avLst/>
                <a:gdLst>
                  <a:gd name="T0" fmla="*/ 61 w 200"/>
                  <a:gd name="T1" fmla="*/ 14 h 227"/>
                  <a:gd name="T2" fmla="*/ 117 w 200"/>
                  <a:gd name="T3" fmla="*/ 0 h 227"/>
                  <a:gd name="T4" fmla="*/ 186 w 200"/>
                  <a:gd name="T5" fmla="*/ 20 h 227"/>
                  <a:gd name="T6" fmla="*/ 200 w 200"/>
                  <a:gd name="T7" fmla="*/ 68 h 227"/>
                  <a:gd name="T8" fmla="*/ 193 w 200"/>
                  <a:gd name="T9" fmla="*/ 131 h 227"/>
                  <a:gd name="T10" fmla="*/ 158 w 200"/>
                  <a:gd name="T11" fmla="*/ 171 h 227"/>
                  <a:gd name="T12" fmla="*/ 110 w 200"/>
                  <a:gd name="T13" fmla="*/ 178 h 227"/>
                  <a:gd name="T14" fmla="*/ 61 w 200"/>
                  <a:gd name="T15" fmla="*/ 178 h 227"/>
                  <a:gd name="T16" fmla="*/ 40 w 200"/>
                  <a:gd name="T17" fmla="*/ 199 h 227"/>
                  <a:gd name="T18" fmla="*/ 40 w 200"/>
                  <a:gd name="T19" fmla="*/ 212 h 227"/>
                  <a:gd name="T20" fmla="*/ 27 w 200"/>
                  <a:gd name="T21" fmla="*/ 227 h 227"/>
                  <a:gd name="T22" fmla="*/ 0 w 200"/>
                  <a:gd name="T23" fmla="*/ 220 h 227"/>
                  <a:gd name="T24" fmla="*/ 6 w 200"/>
                  <a:gd name="T25" fmla="*/ 185 h 227"/>
                  <a:gd name="T26" fmla="*/ 27 w 200"/>
                  <a:gd name="T27" fmla="*/ 158 h 227"/>
                  <a:gd name="T28" fmla="*/ 69 w 200"/>
                  <a:gd name="T29" fmla="*/ 137 h 227"/>
                  <a:gd name="T30" fmla="*/ 110 w 200"/>
                  <a:gd name="T31" fmla="*/ 144 h 227"/>
                  <a:gd name="T32" fmla="*/ 144 w 200"/>
                  <a:gd name="T33" fmla="*/ 137 h 227"/>
                  <a:gd name="T34" fmla="*/ 164 w 200"/>
                  <a:gd name="T35" fmla="*/ 103 h 227"/>
                  <a:gd name="T36" fmla="*/ 164 w 200"/>
                  <a:gd name="T37" fmla="*/ 61 h 227"/>
                  <a:gd name="T38" fmla="*/ 144 w 200"/>
                  <a:gd name="T39" fmla="*/ 41 h 227"/>
                  <a:gd name="T40" fmla="*/ 117 w 200"/>
                  <a:gd name="T41" fmla="*/ 41 h 227"/>
                  <a:gd name="T42" fmla="*/ 89 w 200"/>
                  <a:gd name="T43" fmla="*/ 48 h 227"/>
                  <a:gd name="T44" fmla="*/ 69 w 200"/>
                  <a:gd name="T45" fmla="*/ 61 h 227"/>
                  <a:gd name="T46" fmla="*/ 47 w 200"/>
                  <a:gd name="T47" fmla="*/ 48 h 227"/>
                  <a:gd name="T48" fmla="*/ 61 w 200"/>
                  <a:gd name="T49" fmla="*/ 14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0" h="227">
                    <a:moveTo>
                      <a:pt x="61" y="14"/>
                    </a:moveTo>
                    <a:lnTo>
                      <a:pt x="117" y="0"/>
                    </a:lnTo>
                    <a:lnTo>
                      <a:pt x="186" y="20"/>
                    </a:lnTo>
                    <a:lnTo>
                      <a:pt x="200" y="68"/>
                    </a:lnTo>
                    <a:lnTo>
                      <a:pt x="193" y="131"/>
                    </a:lnTo>
                    <a:lnTo>
                      <a:pt x="158" y="171"/>
                    </a:lnTo>
                    <a:lnTo>
                      <a:pt x="110" y="178"/>
                    </a:lnTo>
                    <a:lnTo>
                      <a:pt x="61" y="178"/>
                    </a:lnTo>
                    <a:lnTo>
                      <a:pt x="40" y="199"/>
                    </a:lnTo>
                    <a:lnTo>
                      <a:pt x="40" y="212"/>
                    </a:lnTo>
                    <a:lnTo>
                      <a:pt x="27" y="227"/>
                    </a:lnTo>
                    <a:lnTo>
                      <a:pt x="0" y="220"/>
                    </a:lnTo>
                    <a:lnTo>
                      <a:pt x="6" y="185"/>
                    </a:lnTo>
                    <a:lnTo>
                      <a:pt x="27" y="158"/>
                    </a:lnTo>
                    <a:lnTo>
                      <a:pt x="69" y="137"/>
                    </a:lnTo>
                    <a:lnTo>
                      <a:pt x="110" y="144"/>
                    </a:lnTo>
                    <a:lnTo>
                      <a:pt x="144" y="137"/>
                    </a:lnTo>
                    <a:lnTo>
                      <a:pt x="164" y="103"/>
                    </a:lnTo>
                    <a:lnTo>
                      <a:pt x="164" y="61"/>
                    </a:lnTo>
                    <a:lnTo>
                      <a:pt x="144" y="41"/>
                    </a:lnTo>
                    <a:lnTo>
                      <a:pt x="117" y="41"/>
                    </a:lnTo>
                    <a:lnTo>
                      <a:pt x="89" y="48"/>
                    </a:lnTo>
                    <a:lnTo>
                      <a:pt x="69" y="61"/>
                    </a:lnTo>
                    <a:lnTo>
                      <a:pt x="47" y="48"/>
                    </a:lnTo>
                    <a:lnTo>
                      <a:pt x="61" y="1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" name="Oval 13"/>
              <p:cNvSpPr>
                <a:spLocks noChangeArrowheads="1"/>
              </p:cNvSpPr>
              <p:nvPr/>
            </p:nvSpPr>
            <p:spPr bwMode="auto">
              <a:xfrm>
                <a:off x="6442" y="1339"/>
                <a:ext cx="29" cy="29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068442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4139952" y="2708920"/>
            <a:ext cx="4752528" cy="95410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no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Amended </a:t>
            </a:r>
            <a:r>
              <a:rPr lang="en-GB" sz="2800" dirty="0" err="1">
                <a:solidFill>
                  <a:schemeClr val="bg1"/>
                </a:solidFill>
              </a:rPr>
              <a:t>IHO</a:t>
            </a:r>
            <a:r>
              <a:rPr lang="en-GB" sz="2800" dirty="0">
                <a:solidFill>
                  <a:schemeClr val="bg1"/>
                </a:solidFill>
              </a:rPr>
              <a:t> Convention </a:t>
            </a:r>
          </a:p>
          <a:p>
            <a:r>
              <a:rPr lang="en-GB" sz="2800" dirty="0">
                <a:solidFill>
                  <a:schemeClr val="bg1"/>
                </a:solidFill>
              </a:rPr>
              <a:t>Greater resource constraints</a:t>
            </a:r>
          </a:p>
        </p:txBody>
      </p:sp>
      <p:sp>
        <p:nvSpPr>
          <p:cNvPr id="6" name="Rectangle 5"/>
          <p:cNvSpPr/>
          <p:nvPr/>
        </p:nvSpPr>
        <p:spPr>
          <a:xfrm>
            <a:off x="1547664" y="1484784"/>
            <a:ext cx="61010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What’s changed since 2009?</a:t>
            </a:r>
          </a:p>
        </p:txBody>
      </p:sp>
      <p:sp>
        <p:nvSpPr>
          <p:cNvPr id="7" name="Rectangle 6"/>
          <p:cNvSpPr/>
          <p:nvPr/>
        </p:nvSpPr>
        <p:spPr>
          <a:xfrm>
            <a:off x="1420130" y="2348880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err="1">
                <a:solidFill>
                  <a:schemeClr val="bg1"/>
                </a:solidFill>
              </a:rPr>
              <a:t>ENC</a:t>
            </a:r>
            <a:r>
              <a:rPr lang="en-GB" sz="2400" dirty="0">
                <a:solidFill>
                  <a:schemeClr val="bg1"/>
                </a:solidFill>
              </a:rPr>
              <a:t> coverage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ECDIS use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S-100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E-navigation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Technological advances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Environmental concerns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MSDI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Maritime trade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Blue growth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Economy</a:t>
            </a:r>
            <a:endParaRPr lang="en-GB" sz="2000" dirty="0">
              <a:solidFill>
                <a:schemeClr val="bg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724128" y="3717032"/>
            <a:ext cx="955676" cy="2316163"/>
            <a:chOff x="9612560" y="1818977"/>
            <a:chExt cx="955676" cy="2316163"/>
          </a:xfrm>
        </p:grpSpPr>
        <p:grpSp>
          <p:nvGrpSpPr>
            <p:cNvPr id="9" name="Group 11"/>
            <p:cNvGrpSpPr>
              <a:grpSpLocks/>
            </p:cNvGrpSpPr>
            <p:nvPr/>
          </p:nvGrpSpPr>
          <p:grpSpPr bwMode="auto">
            <a:xfrm>
              <a:off x="9612560" y="1988840"/>
              <a:ext cx="857251" cy="2146300"/>
              <a:chOff x="5964" y="1319"/>
              <a:chExt cx="540" cy="1352"/>
            </a:xfrm>
          </p:grpSpPr>
          <p:sp>
            <p:nvSpPr>
              <p:cNvPr id="13" name="Freeform 5"/>
              <p:cNvSpPr>
                <a:spLocks/>
              </p:cNvSpPr>
              <p:nvPr/>
            </p:nvSpPr>
            <p:spPr bwMode="auto">
              <a:xfrm>
                <a:off x="6102" y="1372"/>
                <a:ext cx="317" cy="309"/>
              </a:xfrm>
              <a:custGeom>
                <a:avLst/>
                <a:gdLst>
                  <a:gd name="T0" fmla="*/ 193 w 634"/>
                  <a:gd name="T1" fmla="*/ 261 h 618"/>
                  <a:gd name="T2" fmla="*/ 249 w 634"/>
                  <a:gd name="T3" fmla="*/ 178 h 618"/>
                  <a:gd name="T4" fmla="*/ 310 w 634"/>
                  <a:gd name="T5" fmla="*/ 117 h 618"/>
                  <a:gd name="T6" fmla="*/ 373 w 634"/>
                  <a:gd name="T7" fmla="*/ 41 h 618"/>
                  <a:gd name="T8" fmla="*/ 449 w 634"/>
                  <a:gd name="T9" fmla="*/ 7 h 618"/>
                  <a:gd name="T10" fmla="*/ 510 w 634"/>
                  <a:gd name="T11" fmla="*/ 0 h 618"/>
                  <a:gd name="T12" fmla="*/ 573 w 634"/>
                  <a:gd name="T13" fmla="*/ 20 h 618"/>
                  <a:gd name="T14" fmla="*/ 607 w 634"/>
                  <a:gd name="T15" fmla="*/ 68 h 618"/>
                  <a:gd name="T16" fmla="*/ 634 w 634"/>
                  <a:gd name="T17" fmla="*/ 158 h 618"/>
                  <a:gd name="T18" fmla="*/ 627 w 634"/>
                  <a:gd name="T19" fmla="*/ 254 h 618"/>
                  <a:gd name="T20" fmla="*/ 600 w 634"/>
                  <a:gd name="T21" fmla="*/ 336 h 618"/>
                  <a:gd name="T22" fmla="*/ 531 w 634"/>
                  <a:gd name="T23" fmla="*/ 433 h 618"/>
                  <a:gd name="T24" fmla="*/ 456 w 634"/>
                  <a:gd name="T25" fmla="*/ 501 h 618"/>
                  <a:gd name="T26" fmla="*/ 373 w 634"/>
                  <a:gd name="T27" fmla="*/ 563 h 618"/>
                  <a:gd name="T28" fmla="*/ 283 w 634"/>
                  <a:gd name="T29" fmla="*/ 604 h 618"/>
                  <a:gd name="T30" fmla="*/ 207 w 634"/>
                  <a:gd name="T31" fmla="*/ 618 h 618"/>
                  <a:gd name="T32" fmla="*/ 173 w 634"/>
                  <a:gd name="T33" fmla="*/ 598 h 618"/>
                  <a:gd name="T34" fmla="*/ 145 w 634"/>
                  <a:gd name="T35" fmla="*/ 516 h 618"/>
                  <a:gd name="T36" fmla="*/ 152 w 634"/>
                  <a:gd name="T37" fmla="*/ 406 h 618"/>
                  <a:gd name="T38" fmla="*/ 21 w 634"/>
                  <a:gd name="T39" fmla="*/ 412 h 618"/>
                  <a:gd name="T40" fmla="*/ 0 w 634"/>
                  <a:gd name="T41" fmla="*/ 392 h 618"/>
                  <a:gd name="T42" fmla="*/ 21 w 634"/>
                  <a:gd name="T43" fmla="*/ 350 h 618"/>
                  <a:gd name="T44" fmla="*/ 159 w 634"/>
                  <a:gd name="T45" fmla="*/ 343 h 618"/>
                  <a:gd name="T46" fmla="*/ 193 w 634"/>
                  <a:gd name="T47" fmla="*/ 261 h 6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34" h="618">
                    <a:moveTo>
                      <a:pt x="193" y="261"/>
                    </a:moveTo>
                    <a:lnTo>
                      <a:pt x="249" y="178"/>
                    </a:lnTo>
                    <a:lnTo>
                      <a:pt x="310" y="117"/>
                    </a:lnTo>
                    <a:lnTo>
                      <a:pt x="373" y="41"/>
                    </a:lnTo>
                    <a:lnTo>
                      <a:pt x="449" y="7"/>
                    </a:lnTo>
                    <a:lnTo>
                      <a:pt x="510" y="0"/>
                    </a:lnTo>
                    <a:lnTo>
                      <a:pt x="573" y="20"/>
                    </a:lnTo>
                    <a:lnTo>
                      <a:pt x="607" y="68"/>
                    </a:lnTo>
                    <a:lnTo>
                      <a:pt x="634" y="158"/>
                    </a:lnTo>
                    <a:lnTo>
                      <a:pt x="627" y="254"/>
                    </a:lnTo>
                    <a:lnTo>
                      <a:pt x="600" y="336"/>
                    </a:lnTo>
                    <a:lnTo>
                      <a:pt x="531" y="433"/>
                    </a:lnTo>
                    <a:lnTo>
                      <a:pt x="456" y="501"/>
                    </a:lnTo>
                    <a:lnTo>
                      <a:pt x="373" y="563"/>
                    </a:lnTo>
                    <a:lnTo>
                      <a:pt x="283" y="604"/>
                    </a:lnTo>
                    <a:lnTo>
                      <a:pt x="207" y="618"/>
                    </a:lnTo>
                    <a:lnTo>
                      <a:pt x="173" y="598"/>
                    </a:lnTo>
                    <a:lnTo>
                      <a:pt x="145" y="516"/>
                    </a:lnTo>
                    <a:lnTo>
                      <a:pt x="152" y="406"/>
                    </a:lnTo>
                    <a:lnTo>
                      <a:pt x="21" y="412"/>
                    </a:lnTo>
                    <a:lnTo>
                      <a:pt x="0" y="392"/>
                    </a:lnTo>
                    <a:lnTo>
                      <a:pt x="21" y="350"/>
                    </a:lnTo>
                    <a:lnTo>
                      <a:pt x="159" y="343"/>
                    </a:lnTo>
                    <a:lnTo>
                      <a:pt x="193" y="26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" name="Freeform 6"/>
              <p:cNvSpPr>
                <a:spLocks/>
              </p:cNvSpPr>
              <p:nvPr/>
            </p:nvSpPr>
            <p:spPr bwMode="auto">
              <a:xfrm>
                <a:off x="6085" y="1698"/>
                <a:ext cx="220" cy="454"/>
              </a:xfrm>
              <a:custGeom>
                <a:avLst/>
                <a:gdLst>
                  <a:gd name="T0" fmla="*/ 124 w 440"/>
                  <a:gd name="T1" fmla="*/ 77 h 909"/>
                  <a:gd name="T2" fmla="*/ 186 w 440"/>
                  <a:gd name="T3" fmla="*/ 22 h 909"/>
                  <a:gd name="T4" fmla="*/ 282 w 440"/>
                  <a:gd name="T5" fmla="*/ 0 h 909"/>
                  <a:gd name="T6" fmla="*/ 364 w 440"/>
                  <a:gd name="T7" fmla="*/ 15 h 909"/>
                  <a:gd name="T8" fmla="*/ 426 w 440"/>
                  <a:gd name="T9" fmla="*/ 70 h 909"/>
                  <a:gd name="T10" fmla="*/ 440 w 440"/>
                  <a:gd name="T11" fmla="*/ 111 h 909"/>
                  <a:gd name="T12" fmla="*/ 440 w 440"/>
                  <a:gd name="T13" fmla="*/ 166 h 909"/>
                  <a:gd name="T14" fmla="*/ 413 w 440"/>
                  <a:gd name="T15" fmla="*/ 214 h 909"/>
                  <a:gd name="T16" fmla="*/ 364 w 440"/>
                  <a:gd name="T17" fmla="*/ 297 h 909"/>
                  <a:gd name="T18" fmla="*/ 344 w 440"/>
                  <a:gd name="T19" fmla="*/ 393 h 909"/>
                  <a:gd name="T20" fmla="*/ 337 w 440"/>
                  <a:gd name="T21" fmla="*/ 475 h 909"/>
                  <a:gd name="T22" fmla="*/ 357 w 440"/>
                  <a:gd name="T23" fmla="*/ 565 h 909"/>
                  <a:gd name="T24" fmla="*/ 413 w 440"/>
                  <a:gd name="T25" fmla="*/ 647 h 909"/>
                  <a:gd name="T26" fmla="*/ 433 w 440"/>
                  <a:gd name="T27" fmla="*/ 730 h 909"/>
                  <a:gd name="T28" fmla="*/ 426 w 440"/>
                  <a:gd name="T29" fmla="*/ 805 h 909"/>
                  <a:gd name="T30" fmla="*/ 386 w 440"/>
                  <a:gd name="T31" fmla="*/ 868 h 909"/>
                  <a:gd name="T32" fmla="*/ 330 w 440"/>
                  <a:gd name="T33" fmla="*/ 902 h 909"/>
                  <a:gd name="T34" fmla="*/ 262 w 440"/>
                  <a:gd name="T35" fmla="*/ 909 h 909"/>
                  <a:gd name="T36" fmla="*/ 179 w 440"/>
                  <a:gd name="T37" fmla="*/ 909 h 909"/>
                  <a:gd name="T38" fmla="*/ 117 w 440"/>
                  <a:gd name="T39" fmla="*/ 874 h 909"/>
                  <a:gd name="T40" fmla="*/ 55 w 440"/>
                  <a:gd name="T41" fmla="*/ 771 h 909"/>
                  <a:gd name="T42" fmla="*/ 14 w 440"/>
                  <a:gd name="T43" fmla="*/ 681 h 909"/>
                  <a:gd name="T44" fmla="*/ 0 w 440"/>
                  <a:gd name="T45" fmla="*/ 544 h 909"/>
                  <a:gd name="T46" fmla="*/ 14 w 440"/>
                  <a:gd name="T47" fmla="*/ 421 h 909"/>
                  <a:gd name="T48" fmla="*/ 42 w 440"/>
                  <a:gd name="T49" fmla="*/ 290 h 909"/>
                  <a:gd name="T50" fmla="*/ 83 w 440"/>
                  <a:gd name="T51" fmla="*/ 159 h 909"/>
                  <a:gd name="T52" fmla="*/ 124 w 440"/>
                  <a:gd name="T53" fmla="*/ 77 h 9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40" h="909">
                    <a:moveTo>
                      <a:pt x="124" y="77"/>
                    </a:moveTo>
                    <a:lnTo>
                      <a:pt x="186" y="22"/>
                    </a:lnTo>
                    <a:lnTo>
                      <a:pt x="282" y="0"/>
                    </a:lnTo>
                    <a:lnTo>
                      <a:pt x="364" y="15"/>
                    </a:lnTo>
                    <a:lnTo>
                      <a:pt x="426" y="70"/>
                    </a:lnTo>
                    <a:lnTo>
                      <a:pt x="440" y="111"/>
                    </a:lnTo>
                    <a:lnTo>
                      <a:pt x="440" y="166"/>
                    </a:lnTo>
                    <a:lnTo>
                      <a:pt x="413" y="214"/>
                    </a:lnTo>
                    <a:lnTo>
                      <a:pt x="364" y="297"/>
                    </a:lnTo>
                    <a:lnTo>
                      <a:pt x="344" y="393"/>
                    </a:lnTo>
                    <a:lnTo>
                      <a:pt x="337" y="475"/>
                    </a:lnTo>
                    <a:lnTo>
                      <a:pt x="357" y="565"/>
                    </a:lnTo>
                    <a:lnTo>
                      <a:pt x="413" y="647"/>
                    </a:lnTo>
                    <a:lnTo>
                      <a:pt x="433" y="730"/>
                    </a:lnTo>
                    <a:lnTo>
                      <a:pt x="426" y="805"/>
                    </a:lnTo>
                    <a:lnTo>
                      <a:pt x="386" y="868"/>
                    </a:lnTo>
                    <a:lnTo>
                      <a:pt x="330" y="902"/>
                    </a:lnTo>
                    <a:lnTo>
                      <a:pt x="262" y="909"/>
                    </a:lnTo>
                    <a:lnTo>
                      <a:pt x="179" y="909"/>
                    </a:lnTo>
                    <a:lnTo>
                      <a:pt x="117" y="874"/>
                    </a:lnTo>
                    <a:lnTo>
                      <a:pt x="55" y="771"/>
                    </a:lnTo>
                    <a:lnTo>
                      <a:pt x="14" y="681"/>
                    </a:lnTo>
                    <a:lnTo>
                      <a:pt x="0" y="544"/>
                    </a:lnTo>
                    <a:lnTo>
                      <a:pt x="14" y="421"/>
                    </a:lnTo>
                    <a:lnTo>
                      <a:pt x="42" y="290"/>
                    </a:lnTo>
                    <a:lnTo>
                      <a:pt x="83" y="159"/>
                    </a:lnTo>
                    <a:lnTo>
                      <a:pt x="124" y="77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5" name="Freeform 7"/>
              <p:cNvSpPr>
                <a:spLocks/>
              </p:cNvSpPr>
              <p:nvPr/>
            </p:nvSpPr>
            <p:spPr bwMode="auto">
              <a:xfrm>
                <a:off x="6260" y="1712"/>
                <a:ext cx="244" cy="409"/>
              </a:xfrm>
              <a:custGeom>
                <a:avLst/>
                <a:gdLst>
                  <a:gd name="T0" fmla="*/ 0 w 489"/>
                  <a:gd name="T1" fmla="*/ 40 h 818"/>
                  <a:gd name="T2" fmla="*/ 6 w 489"/>
                  <a:gd name="T3" fmla="*/ 6 h 818"/>
                  <a:gd name="T4" fmla="*/ 82 w 489"/>
                  <a:gd name="T5" fmla="*/ 0 h 818"/>
                  <a:gd name="T6" fmla="*/ 123 w 489"/>
                  <a:gd name="T7" fmla="*/ 34 h 818"/>
                  <a:gd name="T8" fmla="*/ 186 w 489"/>
                  <a:gd name="T9" fmla="*/ 123 h 818"/>
                  <a:gd name="T10" fmla="*/ 268 w 489"/>
                  <a:gd name="T11" fmla="*/ 239 h 818"/>
                  <a:gd name="T12" fmla="*/ 343 w 489"/>
                  <a:gd name="T13" fmla="*/ 322 h 818"/>
                  <a:gd name="T14" fmla="*/ 482 w 489"/>
                  <a:gd name="T15" fmla="*/ 473 h 818"/>
                  <a:gd name="T16" fmla="*/ 489 w 489"/>
                  <a:gd name="T17" fmla="*/ 507 h 818"/>
                  <a:gd name="T18" fmla="*/ 460 w 489"/>
                  <a:gd name="T19" fmla="*/ 529 h 818"/>
                  <a:gd name="T20" fmla="*/ 392 w 489"/>
                  <a:gd name="T21" fmla="*/ 556 h 818"/>
                  <a:gd name="T22" fmla="*/ 296 w 489"/>
                  <a:gd name="T23" fmla="*/ 577 h 818"/>
                  <a:gd name="T24" fmla="*/ 179 w 489"/>
                  <a:gd name="T25" fmla="*/ 584 h 818"/>
                  <a:gd name="T26" fmla="*/ 138 w 489"/>
                  <a:gd name="T27" fmla="*/ 590 h 818"/>
                  <a:gd name="T28" fmla="*/ 123 w 489"/>
                  <a:gd name="T29" fmla="*/ 618 h 818"/>
                  <a:gd name="T30" fmla="*/ 151 w 489"/>
                  <a:gd name="T31" fmla="*/ 666 h 818"/>
                  <a:gd name="T32" fmla="*/ 247 w 489"/>
                  <a:gd name="T33" fmla="*/ 748 h 818"/>
                  <a:gd name="T34" fmla="*/ 316 w 489"/>
                  <a:gd name="T35" fmla="*/ 769 h 818"/>
                  <a:gd name="T36" fmla="*/ 330 w 489"/>
                  <a:gd name="T37" fmla="*/ 797 h 818"/>
                  <a:gd name="T38" fmla="*/ 302 w 489"/>
                  <a:gd name="T39" fmla="*/ 818 h 818"/>
                  <a:gd name="T40" fmla="*/ 240 w 489"/>
                  <a:gd name="T41" fmla="*/ 818 h 818"/>
                  <a:gd name="T42" fmla="*/ 158 w 489"/>
                  <a:gd name="T43" fmla="*/ 769 h 818"/>
                  <a:gd name="T44" fmla="*/ 89 w 489"/>
                  <a:gd name="T45" fmla="*/ 701 h 818"/>
                  <a:gd name="T46" fmla="*/ 48 w 489"/>
                  <a:gd name="T47" fmla="*/ 638 h 818"/>
                  <a:gd name="T48" fmla="*/ 48 w 489"/>
                  <a:gd name="T49" fmla="*/ 590 h 818"/>
                  <a:gd name="T50" fmla="*/ 75 w 489"/>
                  <a:gd name="T51" fmla="*/ 556 h 818"/>
                  <a:gd name="T52" fmla="*/ 116 w 489"/>
                  <a:gd name="T53" fmla="*/ 543 h 818"/>
                  <a:gd name="T54" fmla="*/ 179 w 489"/>
                  <a:gd name="T55" fmla="*/ 536 h 818"/>
                  <a:gd name="T56" fmla="*/ 247 w 489"/>
                  <a:gd name="T57" fmla="*/ 536 h 818"/>
                  <a:gd name="T58" fmla="*/ 330 w 489"/>
                  <a:gd name="T59" fmla="*/ 522 h 818"/>
                  <a:gd name="T60" fmla="*/ 372 w 489"/>
                  <a:gd name="T61" fmla="*/ 507 h 818"/>
                  <a:gd name="T62" fmla="*/ 392 w 489"/>
                  <a:gd name="T63" fmla="*/ 487 h 818"/>
                  <a:gd name="T64" fmla="*/ 385 w 489"/>
                  <a:gd name="T65" fmla="*/ 467 h 818"/>
                  <a:gd name="T66" fmla="*/ 323 w 489"/>
                  <a:gd name="T67" fmla="*/ 412 h 818"/>
                  <a:gd name="T68" fmla="*/ 226 w 489"/>
                  <a:gd name="T69" fmla="*/ 315 h 818"/>
                  <a:gd name="T70" fmla="*/ 138 w 489"/>
                  <a:gd name="T71" fmla="*/ 234 h 818"/>
                  <a:gd name="T72" fmla="*/ 41 w 489"/>
                  <a:gd name="T73" fmla="*/ 144 h 818"/>
                  <a:gd name="T74" fmla="*/ 6 w 489"/>
                  <a:gd name="T75" fmla="*/ 81 h 818"/>
                  <a:gd name="T76" fmla="*/ 0 w 489"/>
                  <a:gd name="T77" fmla="*/ 40 h 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89" h="818">
                    <a:moveTo>
                      <a:pt x="0" y="40"/>
                    </a:moveTo>
                    <a:lnTo>
                      <a:pt x="6" y="6"/>
                    </a:lnTo>
                    <a:lnTo>
                      <a:pt x="82" y="0"/>
                    </a:lnTo>
                    <a:lnTo>
                      <a:pt x="123" y="34"/>
                    </a:lnTo>
                    <a:lnTo>
                      <a:pt x="186" y="123"/>
                    </a:lnTo>
                    <a:lnTo>
                      <a:pt x="268" y="239"/>
                    </a:lnTo>
                    <a:lnTo>
                      <a:pt x="343" y="322"/>
                    </a:lnTo>
                    <a:lnTo>
                      <a:pt x="482" y="473"/>
                    </a:lnTo>
                    <a:lnTo>
                      <a:pt x="489" y="507"/>
                    </a:lnTo>
                    <a:lnTo>
                      <a:pt x="460" y="529"/>
                    </a:lnTo>
                    <a:lnTo>
                      <a:pt x="392" y="556"/>
                    </a:lnTo>
                    <a:lnTo>
                      <a:pt x="296" y="577"/>
                    </a:lnTo>
                    <a:lnTo>
                      <a:pt x="179" y="584"/>
                    </a:lnTo>
                    <a:lnTo>
                      <a:pt x="138" y="590"/>
                    </a:lnTo>
                    <a:lnTo>
                      <a:pt x="123" y="618"/>
                    </a:lnTo>
                    <a:lnTo>
                      <a:pt x="151" y="666"/>
                    </a:lnTo>
                    <a:lnTo>
                      <a:pt x="247" y="748"/>
                    </a:lnTo>
                    <a:lnTo>
                      <a:pt x="316" y="769"/>
                    </a:lnTo>
                    <a:lnTo>
                      <a:pt x="330" y="797"/>
                    </a:lnTo>
                    <a:lnTo>
                      <a:pt x="302" y="818"/>
                    </a:lnTo>
                    <a:lnTo>
                      <a:pt x="240" y="818"/>
                    </a:lnTo>
                    <a:lnTo>
                      <a:pt x="158" y="769"/>
                    </a:lnTo>
                    <a:lnTo>
                      <a:pt x="89" y="701"/>
                    </a:lnTo>
                    <a:lnTo>
                      <a:pt x="48" y="638"/>
                    </a:lnTo>
                    <a:lnTo>
                      <a:pt x="48" y="590"/>
                    </a:lnTo>
                    <a:lnTo>
                      <a:pt x="75" y="556"/>
                    </a:lnTo>
                    <a:lnTo>
                      <a:pt x="116" y="543"/>
                    </a:lnTo>
                    <a:lnTo>
                      <a:pt x="179" y="536"/>
                    </a:lnTo>
                    <a:lnTo>
                      <a:pt x="247" y="536"/>
                    </a:lnTo>
                    <a:lnTo>
                      <a:pt x="330" y="522"/>
                    </a:lnTo>
                    <a:lnTo>
                      <a:pt x="372" y="507"/>
                    </a:lnTo>
                    <a:lnTo>
                      <a:pt x="392" y="487"/>
                    </a:lnTo>
                    <a:lnTo>
                      <a:pt x="385" y="467"/>
                    </a:lnTo>
                    <a:lnTo>
                      <a:pt x="323" y="412"/>
                    </a:lnTo>
                    <a:lnTo>
                      <a:pt x="226" y="315"/>
                    </a:lnTo>
                    <a:lnTo>
                      <a:pt x="138" y="234"/>
                    </a:lnTo>
                    <a:lnTo>
                      <a:pt x="41" y="144"/>
                    </a:lnTo>
                    <a:lnTo>
                      <a:pt x="6" y="81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" name="Freeform 8"/>
              <p:cNvSpPr>
                <a:spLocks/>
              </p:cNvSpPr>
              <p:nvPr/>
            </p:nvSpPr>
            <p:spPr bwMode="auto">
              <a:xfrm>
                <a:off x="6102" y="2055"/>
                <a:ext cx="265" cy="616"/>
              </a:xfrm>
              <a:custGeom>
                <a:avLst/>
                <a:gdLst>
                  <a:gd name="T0" fmla="*/ 262 w 530"/>
                  <a:gd name="T1" fmla="*/ 0 h 1232"/>
                  <a:gd name="T2" fmla="*/ 337 w 530"/>
                  <a:gd name="T3" fmla="*/ 14 h 1232"/>
                  <a:gd name="T4" fmla="*/ 372 w 530"/>
                  <a:gd name="T5" fmla="*/ 69 h 1232"/>
                  <a:gd name="T6" fmla="*/ 365 w 530"/>
                  <a:gd name="T7" fmla="*/ 199 h 1232"/>
                  <a:gd name="T8" fmla="*/ 352 w 530"/>
                  <a:gd name="T9" fmla="*/ 337 h 1232"/>
                  <a:gd name="T10" fmla="*/ 352 w 530"/>
                  <a:gd name="T11" fmla="*/ 481 h 1232"/>
                  <a:gd name="T12" fmla="*/ 420 w 530"/>
                  <a:gd name="T13" fmla="*/ 653 h 1232"/>
                  <a:gd name="T14" fmla="*/ 475 w 530"/>
                  <a:gd name="T15" fmla="*/ 777 h 1232"/>
                  <a:gd name="T16" fmla="*/ 503 w 530"/>
                  <a:gd name="T17" fmla="*/ 901 h 1232"/>
                  <a:gd name="T18" fmla="*/ 496 w 530"/>
                  <a:gd name="T19" fmla="*/ 1011 h 1232"/>
                  <a:gd name="T20" fmla="*/ 496 w 530"/>
                  <a:gd name="T21" fmla="*/ 1052 h 1232"/>
                  <a:gd name="T22" fmla="*/ 523 w 530"/>
                  <a:gd name="T23" fmla="*/ 1094 h 1232"/>
                  <a:gd name="T24" fmla="*/ 530 w 530"/>
                  <a:gd name="T25" fmla="*/ 1135 h 1232"/>
                  <a:gd name="T26" fmla="*/ 510 w 530"/>
                  <a:gd name="T27" fmla="*/ 1155 h 1232"/>
                  <a:gd name="T28" fmla="*/ 455 w 530"/>
                  <a:gd name="T29" fmla="*/ 1142 h 1232"/>
                  <a:gd name="T30" fmla="*/ 352 w 530"/>
                  <a:gd name="T31" fmla="*/ 1128 h 1232"/>
                  <a:gd name="T32" fmla="*/ 228 w 530"/>
                  <a:gd name="T33" fmla="*/ 1155 h 1232"/>
                  <a:gd name="T34" fmla="*/ 145 w 530"/>
                  <a:gd name="T35" fmla="*/ 1203 h 1232"/>
                  <a:gd name="T36" fmla="*/ 103 w 530"/>
                  <a:gd name="T37" fmla="*/ 1232 h 1232"/>
                  <a:gd name="T38" fmla="*/ 62 w 530"/>
                  <a:gd name="T39" fmla="*/ 1232 h 1232"/>
                  <a:gd name="T40" fmla="*/ 0 w 530"/>
                  <a:gd name="T41" fmla="*/ 1142 h 1232"/>
                  <a:gd name="T42" fmla="*/ 8 w 530"/>
                  <a:gd name="T43" fmla="*/ 1128 h 1232"/>
                  <a:gd name="T44" fmla="*/ 132 w 530"/>
                  <a:gd name="T45" fmla="*/ 1087 h 1232"/>
                  <a:gd name="T46" fmla="*/ 276 w 530"/>
                  <a:gd name="T47" fmla="*/ 1067 h 1232"/>
                  <a:gd name="T48" fmla="*/ 379 w 530"/>
                  <a:gd name="T49" fmla="*/ 1059 h 1232"/>
                  <a:gd name="T50" fmla="*/ 440 w 530"/>
                  <a:gd name="T51" fmla="*/ 1059 h 1232"/>
                  <a:gd name="T52" fmla="*/ 455 w 530"/>
                  <a:gd name="T53" fmla="*/ 1018 h 1232"/>
                  <a:gd name="T54" fmla="*/ 434 w 530"/>
                  <a:gd name="T55" fmla="*/ 901 h 1232"/>
                  <a:gd name="T56" fmla="*/ 386 w 530"/>
                  <a:gd name="T57" fmla="*/ 777 h 1232"/>
                  <a:gd name="T58" fmla="*/ 310 w 530"/>
                  <a:gd name="T59" fmla="*/ 619 h 1232"/>
                  <a:gd name="T60" fmla="*/ 248 w 530"/>
                  <a:gd name="T61" fmla="*/ 481 h 1232"/>
                  <a:gd name="T62" fmla="*/ 220 w 530"/>
                  <a:gd name="T63" fmla="*/ 357 h 1232"/>
                  <a:gd name="T64" fmla="*/ 213 w 530"/>
                  <a:gd name="T65" fmla="*/ 220 h 1232"/>
                  <a:gd name="T66" fmla="*/ 213 w 530"/>
                  <a:gd name="T67" fmla="*/ 89 h 1232"/>
                  <a:gd name="T68" fmla="*/ 242 w 530"/>
                  <a:gd name="T69" fmla="*/ 35 h 1232"/>
                  <a:gd name="T70" fmla="*/ 262 w 530"/>
                  <a:gd name="T71" fmla="*/ 0 h 1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30" h="1232">
                    <a:moveTo>
                      <a:pt x="262" y="0"/>
                    </a:moveTo>
                    <a:lnTo>
                      <a:pt x="337" y="14"/>
                    </a:lnTo>
                    <a:lnTo>
                      <a:pt x="372" y="69"/>
                    </a:lnTo>
                    <a:lnTo>
                      <a:pt x="365" y="199"/>
                    </a:lnTo>
                    <a:lnTo>
                      <a:pt x="352" y="337"/>
                    </a:lnTo>
                    <a:lnTo>
                      <a:pt x="352" y="481"/>
                    </a:lnTo>
                    <a:lnTo>
                      <a:pt x="420" y="653"/>
                    </a:lnTo>
                    <a:lnTo>
                      <a:pt x="475" y="777"/>
                    </a:lnTo>
                    <a:lnTo>
                      <a:pt x="503" y="901"/>
                    </a:lnTo>
                    <a:lnTo>
                      <a:pt x="496" y="1011"/>
                    </a:lnTo>
                    <a:lnTo>
                      <a:pt x="496" y="1052"/>
                    </a:lnTo>
                    <a:lnTo>
                      <a:pt x="523" y="1094"/>
                    </a:lnTo>
                    <a:lnTo>
                      <a:pt x="530" y="1135"/>
                    </a:lnTo>
                    <a:lnTo>
                      <a:pt x="510" y="1155"/>
                    </a:lnTo>
                    <a:lnTo>
                      <a:pt x="455" y="1142"/>
                    </a:lnTo>
                    <a:lnTo>
                      <a:pt x="352" y="1128"/>
                    </a:lnTo>
                    <a:lnTo>
                      <a:pt x="228" y="1155"/>
                    </a:lnTo>
                    <a:lnTo>
                      <a:pt x="145" y="1203"/>
                    </a:lnTo>
                    <a:lnTo>
                      <a:pt x="103" y="1232"/>
                    </a:lnTo>
                    <a:lnTo>
                      <a:pt x="62" y="1232"/>
                    </a:lnTo>
                    <a:lnTo>
                      <a:pt x="0" y="1142"/>
                    </a:lnTo>
                    <a:lnTo>
                      <a:pt x="8" y="1128"/>
                    </a:lnTo>
                    <a:lnTo>
                      <a:pt x="132" y="1087"/>
                    </a:lnTo>
                    <a:lnTo>
                      <a:pt x="276" y="1067"/>
                    </a:lnTo>
                    <a:lnTo>
                      <a:pt x="379" y="1059"/>
                    </a:lnTo>
                    <a:lnTo>
                      <a:pt x="440" y="1059"/>
                    </a:lnTo>
                    <a:lnTo>
                      <a:pt x="455" y="1018"/>
                    </a:lnTo>
                    <a:lnTo>
                      <a:pt x="434" y="901"/>
                    </a:lnTo>
                    <a:lnTo>
                      <a:pt x="386" y="777"/>
                    </a:lnTo>
                    <a:lnTo>
                      <a:pt x="310" y="619"/>
                    </a:lnTo>
                    <a:lnTo>
                      <a:pt x="248" y="481"/>
                    </a:lnTo>
                    <a:lnTo>
                      <a:pt x="220" y="357"/>
                    </a:lnTo>
                    <a:lnTo>
                      <a:pt x="213" y="220"/>
                    </a:lnTo>
                    <a:lnTo>
                      <a:pt x="213" y="89"/>
                    </a:lnTo>
                    <a:lnTo>
                      <a:pt x="242" y="35"/>
                    </a:lnTo>
                    <a:lnTo>
                      <a:pt x="26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" name="Freeform 9"/>
              <p:cNvSpPr>
                <a:spLocks/>
              </p:cNvSpPr>
              <p:nvPr/>
            </p:nvSpPr>
            <p:spPr bwMode="auto">
              <a:xfrm>
                <a:off x="5971" y="2073"/>
                <a:ext cx="220" cy="512"/>
              </a:xfrm>
              <a:custGeom>
                <a:avLst/>
                <a:gdLst>
                  <a:gd name="T0" fmla="*/ 330 w 440"/>
                  <a:gd name="T1" fmla="*/ 0 h 1024"/>
                  <a:gd name="T2" fmla="*/ 392 w 440"/>
                  <a:gd name="T3" fmla="*/ 0 h 1024"/>
                  <a:gd name="T4" fmla="*/ 413 w 440"/>
                  <a:gd name="T5" fmla="*/ 41 h 1024"/>
                  <a:gd name="T6" fmla="*/ 426 w 440"/>
                  <a:gd name="T7" fmla="*/ 131 h 1024"/>
                  <a:gd name="T8" fmla="*/ 413 w 440"/>
                  <a:gd name="T9" fmla="*/ 227 h 1024"/>
                  <a:gd name="T10" fmla="*/ 379 w 440"/>
                  <a:gd name="T11" fmla="*/ 419 h 1024"/>
                  <a:gd name="T12" fmla="*/ 384 w 440"/>
                  <a:gd name="T13" fmla="*/ 502 h 1024"/>
                  <a:gd name="T14" fmla="*/ 426 w 440"/>
                  <a:gd name="T15" fmla="*/ 667 h 1024"/>
                  <a:gd name="T16" fmla="*/ 440 w 440"/>
                  <a:gd name="T17" fmla="*/ 784 h 1024"/>
                  <a:gd name="T18" fmla="*/ 440 w 440"/>
                  <a:gd name="T19" fmla="*/ 873 h 1024"/>
                  <a:gd name="T20" fmla="*/ 420 w 440"/>
                  <a:gd name="T21" fmla="*/ 893 h 1024"/>
                  <a:gd name="T22" fmla="*/ 357 w 440"/>
                  <a:gd name="T23" fmla="*/ 908 h 1024"/>
                  <a:gd name="T24" fmla="*/ 274 w 440"/>
                  <a:gd name="T25" fmla="*/ 928 h 1024"/>
                  <a:gd name="T26" fmla="*/ 193 w 440"/>
                  <a:gd name="T27" fmla="*/ 969 h 1024"/>
                  <a:gd name="T28" fmla="*/ 110 w 440"/>
                  <a:gd name="T29" fmla="*/ 1024 h 1024"/>
                  <a:gd name="T30" fmla="*/ 76 w 440"/>
                  <a:gd name="T31" fmla="*/ 1024 h 1024"/>
                  <a:gd name="T32" fmla="*/ 0 w 440"/>
                  <a:gd name="T33" fmla="*/ 963 h 1024"/>
                  <a:gd name="T34" fmla="*/ 7 w 440"/>
                  <a:gd name="T35" fmla="*/ 935 h 1024"/>
                  <a:gd name="T36" fmla="*/ 103 w 440"/>
                  <a:gd name="T37" fmla="*/ 893 h 1024"/>
                  <a:gd name="T38" fmla="*/ 269 w 440"/>
                  <a:gd name="T39" fmla="*/ 852 h 1024"/>
                  <a:gd name="T40" fmla="*/ 344 w 440"/>
                  <a:gd name="T41" fmla="*/ 825 h 1024"/>
                  <a:gd name="T42" fmla="*/ 357 w 440"/>
                  <a:gd name="T43" fmla="*/ 798 h 1024"/>
                  <a:gd name="T44" fmla="*/ 357 w 440"/>
                  <a:gd name="T45" fmla="*/ 681 h 1024"/>
                  <a:gd name="T46" fmla="*/ 330 w 440"/>
                  <a:gd name="T47" fmla="*/ 530 h 1024"/>
                  <a:gd name="T48" fmla="*/ 316 w 440"/>
                  <a:gd name="T49" fmla="*/ 433 h 1024"/>
                  <a:gd name="T50" fmla="*/ 303 w 440"/>
                  <a:gd name="T51" fmla="*/ 282 h 1024"/>
                  <a:gd name="T52" fmla="*/ 296 w 440"/>
                  <a:gd name="T53" fmla="*/ 117 h 1024"/>
                  <a:gd name="T54" fmla="*/ 303 w 440"/>
                  <a:gd name="T55" fmla="*/ 41 h 1024"/>
                  <a:gd name="T56" fmla="*/ 330 w 440"/>
                  <a:gd name="T57" fmla="*/ 0 h 10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40" h="1024">
                    <a:moveTo>
                      <a:pt x="330" y="0"/>
                    </a:moveTo>
                    <a:lnTo>
                      <a:pt x="392" y="0"/>
                    </a:lnTo>
                    <a:lnTo>
                      <a:pt x="413" y="41"/>
                    </a:lnTo>
                    <a:lnTo>
                      <a:pt x="426" y="131"/>
                    </a:lnTo>
                    <a:lnTo>
                      <a:pt x="413" y="227"/>
                    </a:lnTo>
                    <a:lnTo>
                      <a:pt x="379" y="419"/>
                    </a:lnTo>
                    <a:lnTo>
                      <a:pt x="384" y="502"/>
                    </a:lnTo>
                    <a:lnTo>
                      <a:pt x="426" y="667"/>
                    </a:lnTo>
                    <a:lnTo>
                      <a:pt x="440" y="784"/>
                    </a:lnTo>
                    <a:lnTo>
                      <a:pt x="440" y="873"/>
                    </a:lnTo>
                    <a:lnTo>
                      <a:pt x="420" y="893"/>
                    </a:lnTo>
                    <a:lnTo>
                      <a:pt x="357" y="908"/>
                    </a:lnTo>
                    <a:lnTo>
                      <a:pt x="274" y="928"/>
                    </a:lnTo>
                    <a:lnTo>
                      <a:pt x="193" y="969"/>
                    </a:lnTo>
                    <a:lnTo>
                      <a:pt x="110" y="1024"/>
                    </a:lnTo>
                    <a:lnTo>
                      <a:pt x="76" y="1024"/>
                    </a:lnTo>
                    <a:lnTo>
                      <a:pt x="0" y="963"/>
                    </a:lnTo>
                    <a:lnTo>
                      <a:pt x="7" y="935"/>
                    </a:lnTo>
                    <a:lnTo>
                      <a:pt x="103" y="893"/>
                    </a:lnTo>
                    <a:lnTo>
                      <a:pt x="269" y="852"/>
                    </a:lnTo>
                    <a:lnTo>
                      <a:pt x="344" y="825"/>
                    </a:lnTo>
                    <a:lnTo>
                      <a:pt x="357" y="798"/>
                    </a:lnTo>
                    <a:lnTo>
                      <a:pt x="357" y="681"/>
                    </a:lnTo>
                    <a:lnTo>
                      <a:pt x="330" y="530"/>
                    </a:lnTo>
                    <a:lnTo>
                      <a:pt x="316" y="433"/>
                    </a:lnTo>
                    <a:lnTo>
                      <a:pt x="303" y="282"/>
                    </a:lnTo>
                    <a:lnTo>
                      <a:pt x="296" y="117"/>
                    </a:lnTo>
                    <a:lnTo>
                      <a:pt x="303" y="41"/>
                    </a:lnTo>
                    <a:lnTo>
                      <a:pt x="33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" name="Freeform 10"/>
              <p:cNvSpPr>
                <a:spLocks/>
              </p:cNvSpPr>
              <p:nvPr/>
            </p:nvSpPr>
            <p:spPr bwMode="auto">
              <a:xfrm>
                <a:off x="5964" y="1319"/>
                <a:ext cx="361" cy="457"/>
              </a:xfrm>
              <a:custGeom>
                <a:avLst/>
                <a:gdLst>
                  <a:gd name="T0" fmla="*/ 384 w 722"/>
                  <a:gd name="T1" fmla="*/ 913 h 913"/>
                  <a:gd name="T2" fmla="*/ 419 w 722"/>
                  <a:gd name="T3" fmla="*/ 872 h 913"/>
                  <a:gd name="T4" fmla="*/ 406 w 722"/>
                  <a:gd name="T5" fmla="*/ 810 h 913"/>
                  <a:gd name="T6" fmla="*/ 378 w 722"/>
                  <a:gd name="T7" fmla="*/ 728 h 913"/>
                  <a:gd name="T8" fmla="*/ 274 w 722"/>
                  <a:gd name="T9" fmla="*/ 631 h 913"/>
                  <a:gd name="T10" fmla="*/ 171 w 722"/>
                  <a:gd name="T11" fmla="*/ 543 h 913"/>
                  <a:gd name="T12" fmla="*/ 123 w 722"/>
                  <a:gd name="T13" fmla="*/ 446 h 913"/>
                  <a:gd name="T14" fmla="*/ 103 w 722"/>
                  <a:gd name="T15" fmla="*/ 295 h 913"/>
                  <a:gd name="T16" fmla="*/ 220 w 722"/>
                  <a:gd name="T17" fmla="*/ 253 h 913"/>
                  <a:gd name="T18" fmla="*/ 406 w 722"/>
                  <a:gd name="T19" fmla="*/ 233 h 913"/>
                  <a:gd name="T20" fmla="*/ 481 w 722"/>
                  <a:gd name="T21" fmla="*/ 240 h 913"/>
                  <a:gd name="T22" fmla="*/ 501 w 722"/>
                  <a:gd name="T23" fmla="*/ 260 h 913"/>
                  <a:gd name="T24" fmla="*/ 536 w 722"/>
                  <a:gd name="T25" fmla="*/ 226 h 913"/>
                  <a:gd name="T26" fmla="*/ 523 w 722"/>
                  <a:gd name="T27" fmla="*/ 192 h 913"/>
                  <a:gd name="T28" fmla="*/ 543 w 722"/>
                  <a:gd name="T29" fmla="*/ 131 h 913"/>
                  <a:gd name="T30" fmla="*/ 598 w 722"/>
                  <a:gd name="T31" fmla="*/ 75 h 913"/>
                  <a:gd name="T32" fmla="*/ 640 w 722"/>
                  <a:gd name="T33" fmla="*/ 61 h 913"/>
                  <a:gd name="T34" fmla="*/ 694 w 722"/>
                  <a:gd name="T35" fmla="*/ 95 h 913"/>
                  <a:gd name="T36" fmla="*/ 722 w 722"/>
                  <a:gd name="T37" fmla="*/ 61 h 913"/>
                  <a:gd name="T38" fmla="*/ 674 w 722"/>
                  <a:gd name="T39" fmla="*/ 0 h 913"/>
                  <a:gd name="T40" fmla="*/ 611 w 722"/>
                  <a:gd name="T41" fmla="*/ 0 h 913"/>
                  <a:gd name="T42" fmla="*/ 536 w 722"/>
                  <a:gd name="T43" fmla="*/ 34 h 913"/>
                  <a:gd name="T44" fmla="*/ 488 w 722"/>
                  <a:gd name="T45" fmla="*/ 124 h 913"/>
                  <a:gd name="T46" fmla="*/ 426 w 722"/>
                  <a:gd name="T47" fmla="*/ 165 h 913"/>
                  <a:gd name="T48" fmla="*/ 330 w 722"/>
                  <a:gd name="T49" fmla="*/ 178 h 913"/>
                  <a:gd name="T50" fmla="*/ 157 w 722"/>
                  <a:gd name="T51" fmla="*/ 199 h 913"/>
                  <a:gd name="T52" fmla="*/ 20 w 722"/>
                  <a:gd name="T53" fmla="*/ 240 h 913"/>
                  <a:gd name="T54" fmla="*/ 0 w 722"/>
                  <a:gd name="T55" fmla="*/ 275 h 913"/>
                  <a:gd name="T56" fmla="*/ 13 w 722"/>
                  <a:gd name="T57" fmla="*/ 384 h 913"/>
                  <a:gd name="T58" fmla="*/ 61 w 722"/>
                  <a:gd name="T59" fmla="*/ 535 h 913"/>
                  <a:gd name="T60" fmla="*/ 130 w 722"/>
                  <a:gd name="T61" fmla="*/ 659 h 913"/>
                  <a:gd name="T62" fmla="*/ 199 w 722"/>
                  <a:gd name="T63" fmla="*/ 769 h 913"/>
                  <a:gd name="T64" fmla="*/ 261 w 722"/>
                  <a:gd name="T65" fmla="*/ 845 h 913"/>
                  <a:gd name="T66" fmla="*/ 323 w 722"/>
                  <a:gd name="T67" fmla="*/ 899 h 913"/>
                  <a:gd name="T68" fmla="*/ 384 w 722"/>
                  <a:gd name="T69" fmla="*/ 913 h 9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722" h="913">
                    <a:moveTo>
                      <a:pt x="384" y="913"/>
                    </a:moveTo>
                    <a:lnTo>
                      <a:pt x="419" y="872"/>
                    </a:lnTo>
                    <a:lnTo>
                      <a:pt x="406" y="810"/>
                    </a:lnTo>
                    <a:lnTo>
                      <a:pt x="378" y="728"/>
                    </a:lnTo>
                    <a:lnTo>
                      <a:pt x="274" y="631"/>
                    </a:lnTo>
                    <a:lnTo>
                      <a:pt x="171" y="543"/>
                    </a:lnTo>
                    <a:lnTo>
                      <a:pt x="123" y="446"/>
                    </a:lnTo>
                    <a:lnTo>
                      <a:pt x="103" y="295"/>
                    </a:lnTo>
                    <a:lnTo>
                      <a:pt x="220" y="253"/>
                    </a:lnTo>
                    <a:lnTo>
                      <a:pt x="406" y="233"/>
                    </a:lnTo>
                    <a:lnTo>
                      <a:pt x="481" y="240"/>
                    </a:lnTo>
                    <a:lnTo>
                      <a:pt x="501" y="260"/>
                    </a:lnTo>
                    <a:lnTo>
                      <a:pt x="536" y="226"/>
                    </a:lnTo>
                    <a:lnTo>
                      <a:pt x="523" y="192"/>
                    </a:lnTo>
                    <a:lnTo>
                      <a:pt x="543" y="131"/>
                    </a:lnTo>
                    <a:lnTo>
                      <a:pt x="598" y="75"/>
                    </a:lnTo>
                    <a:lnTo>
                      <a:pt x="640" y="61"/>
                    </a:lnTo>
                    <a:lnTo>
                      <a:pt x="694" y="95"/>
                    </a:lnTo>
                    <a:lnTo>
                      <a:pt x="722" y="61"/>
                    </a:lnTo>
                    <a:lnTo>
                      <a:pt x="674" y="0"/>
                    </a:lnTo>
                    <a:lnTo>
                      <a:pt x="611" y="0"/>
                    </a:lnTo>
                    <a:lnTo>
                      <a:pt x="536" y="34"/>
                    </a:lnTo>
                    <a:lnTo>
                      <a:pt x="488" y="124"/>
                    </a:lnTo>
                    <a:lnTo>
                      <a:pt x="426" y="165"/>
                    </a:lnTo>
                    <a:lnTo>
                      <a:pt x="330" y="178"/>
                    </a:lnTo>
                    <a:lnTo>
                      <a:pt x="157" y="199"/>
                    </a:lnTo>
                    <a:lnTo>
                      <a:pt x="20" y="240"/>
                    </a:lnTo>
                    <a:lnTo>
                      <a:pt x="0" y="275"/>
                    </a:lnTo>
                    <a:lnTo>
                      <a:pt x="13" y="384"/>
                    </a:lnTo>
                    <a:lnTo>
                      <a:pt x="61" y="535"/>
                    </a:lnTo>
                    <a:lnTo>
                      <a:pt x="130" y="659"/>
                    </a:lnTo>
                    <a:lnTo>
                      <a:pt x="199" y="769"/>
                    </a:lnTo>
                    <a:lnTo>
                      <a:pt x="261" y="845"/>
                    </a:lnTo>
                    <a:lnTo>
                      <a:pt x="323" y="899"/>
                    </a:lnTo>
                    <a:lnTo>
                      <a:pt x="384" y="91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10" name="Group 14"/>
            <p:cNvGrpSpPr>
              <a:grpSpLocks/>
            </p:cNvGrpSpPr>
            <p:nvPr/>
          </p:nvGrpSpPr>
          <p:grpSpPr bwMode="auto">
            <a:xfrm>
              <a:off x="10371386" y="1818977"/>
              <a:ext cx="196850" cy="247650"/>
              <a:chOff x="6442" y="1212"/>
              <a:chExt cx="124" cy="156"/>
            </a:xfrm>
          </p:grpSpPr>
          <p:sp>
            <p:nvSpPr>
              <p:cNvPr id="11" name="Freeform 12"/>
              <p:cNvSpPr>
                <a:spLocks/>
              </p:cNvSpPr>
              <p:nvPr/>
            </p:nvSpPr>
            <p:spPr bwMode="auto">
              <a:xfrm>
                <a:off x="6467" y="1212"/>
                <a:ext cx="99" cy="113"/>
              </a:xfrm>
              <a:custGeom>
                <a:avLst/>
                <a:gdLst>
                  <a:gd name="T0" fmla="*/ 61 w 200"/>
                  <a:gd name="T1" fmla="*/ 14 h 227"/>
                  <a:gd name="T2" fmla="*/ 117 w 200"/>
                  <a:gd name="T3" fmla="*/ 0 h 227"/>
                  <a:gd name="T4" fmla="*/ 186 w 200"/>
                  <a:gd name="T5" fmla="*/ 20 h 227"/>
                  <a:gd name="T6" fmla="*/ 200 w 200"/>
                  <a:gd name="T7" fmla="*/ 68 h 227"/>
                  <a:gd name="T8" fmla="*/ 193 w 200"/>
                  <a:gd name="T9" fmla="*/ 131 h 227"/>
                  <a:gd name="T10" fmla="*/ 158 w 200"/>
                  <a:gd name="T11" fmla="*/ 171 h 227"/>
                  <a:gd name="T12" fmla="*/ 110 w 200"/>
                  <a:gd name="T13" fmla="*/ 178 h 227"/>
                  <a:gd name="T14" fmla="*/ 61 w 200"/>
                  <a:gd name="T15" fmla="*/ 178 h 227"/>
                  <a:gd name="T16" fmla="*/ 40 w 200"/>
                  <a:gd name="T17" fmla="*/ 199 h 227"/>
                  <a:gd name="T18" fmla="*/ 40 w 200"/>
                  <a:gd name="T19" fmla="*/ 212 h 227"/>
                  <a:gd name="T20" fmla="*/ 27 w 200"/>
                  <a:gd name="T21" fmla="*/ 227 h 227"/>
                  <a:gd name="T22" fmla="*/ 0 w 200"/>
                  <a:gd name="T23" fmla="*/ 220 h 227"/>
                  <a:gd name="T24" fmla="*/ 6 w 200"/>
                  <a:gd name="T25" fmla="*/ 185 h 227"/>
                  <a:gd name="T26" fmla="*/ 27 w 200"/>
                  <a:gd name="T27" fmla="*/ 158 h 227"/>
                  <a:gd name="T28" fmla="*/ 69 w 200"/>
                  <a:gd name="T29" fmla="*/ 137 h 227"/>
                  <a:gd name="T30" fmla="*/ 110 w 200"/>
                  <a:gd name="T31" fmla="*/ 144 h 227"/>
                  <a:gd name="T32" fmla="*/ 144 w 200"/>
                  <a:gd name="T33" fmla="*/ 137 h 227"/>
                  <a:gd name="T34" fmla="*/ 164 w 200"/>
                  <a:gd name="T35" fmla="*/ 103 h 227"/>
                  <a:gd name="T36" fmla="*/ 164 w 200"/>
                  <a:gd name="T37" fmla="*/ 61 h 227"/>
                  <a:gd name="T38" fmla="*/ 144 w 200"/>
                  <a:gd name="T39" fmla="*/ 41 h 227"/>
                  <a:gd name="T40" fmla="*/ 117 w 200"/>
                  <a:gd name="T41" fmla="*/ 41 h 227"/>
                  <a:gd name="T42" fmla="*/ 89 w 200"/>
                  <a:gd name="T43" fmla="*/ 48 h 227"/>
                  <a:gd name="T44" fmla="*/ 69 w 200"/>
                  <a:gd name="T45" fmla="*/ 61 h 227"/>
                  <a:gd name="T46" fmla="*/ 47 w 200"/>
                  <a:gd name="T47" fmla="*/ 48 h 227"/>
                  <a:gd name="T48" fmla="*/ 61 w 200"/>
                  <a:gd name="T49" fmla="*/ 14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0" h="227">
                    <a:moveTo>
                      <a:pt x="61" y="14"/>
                    </a:moveTo>
                    <a:lnTo>
                      <a:pt x="117" y="0"/>
                    </a:lnTo>
                    <a:lnTo>
                      <a:pt x="186" y="20"/>
                    </a:lnTo>
                    <a:lnTo>
                      <a:pt x="200" y="68"/>
                    </a:lnTo>
                    <a:lnTo>
                      <a:pt x="193" y="131"/>
                    </a:lnTo>
                    <a:lnTo>
                      <a:pt x="158" y="171"/>
                    </a:lnTo>
                    <a:lnTo>
                      <a:pt x="110" y="178"/>
                    </a:lnTo>
                    <a:lnTo>
                      <a:pt x="61" y="178"/>
                    </a:lnTo>
                    <a:lnTo>
                      <a:pt x="40" y="199"/>
                    </a:lnTo>
                    <a:lnTo>
                      <a:pt x="40" y="212"/>
                    </a:lnTo>
                    <a:lnTo>
                      <a:pt x="27" y="227"/>
                    </a:lnTo>
                    <a:lnTo>
                      <a:pt x="0" y="220"/>
                    </a:lnTo>
                    <a:lnTo>
                      <a:pt x="6" y="185"/>
                    </a:lnTo>
                    <a:lnTo>
                      <a:pt x="27" y="158"/>
                    </a:lnTo>
                    <a:lnTo>
                      <a:pt x="69" y="137"/>
                    </a:lnTo>
                    <a:lnTo>
                      <a:pt x="110" y="144"/>
                    </a:lnTo>
                    <a:lnTo>
                      <a:pt x="144" y="137"/>
                    </a:lnTo>
                    <a:lnTo>
                      <a:pt x="164" y="103"/>
                    </a:lnTo>
                    <a:lnTo>
                      <a:pt x="164" y="61"/>
                    </a:lnTo>
                    <a:lnTo>
                      <a:pt x="144" y="41"/>
                    </a:lnTo>
                    <a:lnTo>
                      <a:pt x="117" y="41"/>
                    </a:lnTo>
                    <a:lnTo>
                      <a:pt x="89" y="48"/>
                    </a:lnTo>
                    <a:lnTo>
                      <a:pt x="69" y="61"/>
                    </a:lnTo>
                    <a:lnTo>
                      <a:pt x="47" y="48"/>
                    </a:lnTo>
                    <a:lnTo>
                      <a:pt x="61" y="1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" name="Oval 13"/>
              <p:cNvSpPr>
                <a:spLocks noChangeArrowheads="1"/>
              </p:cNvSpPr>
              <p:nvPr/>
            </p:nvSpPr>
            <p:spPr bwMode="auto">
              <a:xfrm>
                <a:off x="6442" y="1339"/>
                <a:ext cx="29" cy="29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994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12193" y="1412776"/>
            <a:ext cx="32880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ENC Coverage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179" y="3429000"/>
            <a:ext cx="4267635" cy="32984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56233" y="3429000"/>
            <a:ext cx="4517771" cy="329844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31167" y="2708920"/>
            <a:ext cx="26356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2009 </a:t>
            </a:r>
            <a:r>
              <a:rPr lang="en-GB" dirty="0">
                <a:solidFill>
                  <a:schemeClr val="bg1"/>
                </a:solidFill>
              </a:rPr>
              <a:t>– ENC Band 3-6</a:t>
            </a:r>
          </a:p>
        </p:txBody>
      </p:sp>
      <p:sp>
        <p:nvSpPr>
          <p:cNvPr id="7" name="Rectangle 6"/>
          <p:cNvSpPr/>
          <p:nvPr/>
        </p:nvSpPr>
        <p:spPr>
          <a:xfrm>
            <a:off x="5292080" y="2708920"/>
            <a:ext cx="26356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2017 </a:t>
            </a:r>
            <a:r>
              <a:rPr lang="en-GB" dirty="0">
                <a:solidFill>
                  <a:schemeClr val="bg1"/>
                </a:solidFill>
              </a:rPr>
              <a:t>– ENC Band 3-6</a:t>
            </a:r>
          </a:p>
        </p:txBody>
      </p:sp>
    </p:spTree>
    <p:extLst>
      <p:ext uri="{BB962C8B-B14F-4D97-AF65-F5344CB8AC3E}">
        <p14:creationId xmlns:p14="http://schemas.microsoft.com/office/powerpoint/2010/main" val="1146693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12193" y="1412776"/>
            <a:ext cx="32880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ENC Coverage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179" y="3429000"/>
            <a:ext cx="4267635" cy="32984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56233" y="3429000"/>
            <a:ext cx="4517771" cy="329844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31167" y="2708920"/>
            <a:ext cx="26356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2009 </a:t>
            </a:r>
            <a:r>
              <a:rPr lang="en-GB" dirty="0">
                <a:solidFill>
                  <a:schemeClr val="bg1"/>
                </a:solidFill>
              </a:rPr>
              <a:t>– ENC Band 3-6</a:t>
            </a:r>
          </a:p>
        </p:txBody>
      </p:sp>
      <p:sp>
        <p:nvSpPr>
          <p:cNvPr id="7" name="Rectangle 6"/>
          <p:cNvSpPr/>
          <p:nvPr/>
        </p:nvSpPr>
        <p:spPr>
          <a:xfrm>
            <a:off x="5292080" y="2708920"/>
            <a:ext cx="26356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2017 </a:t>
            </a:r>
            <a:r>
              <a:rPr lang="en-GB" dirty="0">
                <a:solidFill>
                  <a:schemeClr val="bg1"/>
                </a:solidFill>
              </a:rPr>
              <a:t>– ENC Band 3-6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95694" y="2554130"/>
            <a:ext cx="3706603" cy="1944676"/>
          </a:xfrm>
          <a:prstGeom prst="rect">
            <a:avLst/>
          </a:prstGeom>
          <a:solidFill>
            <a:srgbClr val="E63C38">
              <a:alpha val="81961"/>
            </a:srgbClr>
          </a:solidFill>
        </p:spPr>
        <p:txBody>
          <a:bodyPr/>
          <a:lstStyle>
            <a:lvl1pPr marL="0" indent="0" algn="l" defTabSz="914400" rtl="0" eaLnBrk="1" latinLnBrk="0" hangingPunct="1">
              <a:spcBef>
                <a:spcPts val="1200"/>
              </a:spcBef>
              <a:buFont typeface="Arial" pitchFamily="34" charset="0"/>
              <a:buNone/>
              <a:defRPr sz="2000" b="0" i="0" kern="1200" baseline="0">
                <a:solidFill>
                  <a:srgbClr val="211973"/>
                </a:solidFill>
                <a:latin typeface="Arial" pitchFamily="34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600"/>
              </a:spcBef>
              <a:buFontTx/>
              <a:buNone/>
              <a:defRPr sz="18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216000" indent="-216000" algn="l" defTabSz="914400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900000" indent="-288000" algn="l" defTabSz="914400" rtl="0" eaLnBrk="1" latinLnBrk="0" hangingPunct="1">
              <a:spcBef>
                <a:spcPts val="600"/>
              </a:spcBef>
              <a:buFont typeface="Arial" pitchFamily="34" charset="0"/>
              <a:buChar char="–"/>
              <a:defRPr sz="16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900000" indent="-288000" algn="l" defTabSz="914400" rtl="0" eaLnBrk="1" latinLnBrk="0" hangingPunct="1">
              <a:spcBef>
                <a:spcPct val="20000"/>
              </a:spcBef>
              <a:buFont typeface="+mj-lt"/>
              <a:buAutoNum type="arabicPeriod"/>
              <a:defRPr sz="16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>
                <a:solidFill>
                  <a:schemeClr val="bg1"/>
                </a:solidFill>
              </a:rPr>
              <a:t>2008 ENC global coverage</a:t>
            </a:r>
          </a:p>
          <a:p>
            <a:r>
              <a:rPr lang="en-GB" b="1" dirty="0">
                <a:solidFill>
                  <a:schemeClr val="bg1"/>
                </a:solidFill>
              </a:rPr>
              <a:t>Small scale 		94% </a:t>
            </a:r>
          </a:p>
          <a:p>
            <a:r>
              <a:rPr lang="en-GB" b="1" dirty="0">
                <a:solidFill>
                  <a:schemeClr val="bg1"/>
                </a:solidFill>
              </a:rPr>
              <a:t>Medium scale	              68%</a:t>
            </a:r>
          </a:p>
          <a:p>
            <a:r>
              <a:rPr lang="en-GB" b="1" dirty="0">
                <a:solidFill>
                  <a:schemeClr val="bg1"/>
                </a:solidFill>
              </a:rPr>
              <a:t>Large scale		65% </a:t>
            </a:r>
          </a:p>
          <a:p>
            <a:endParaRPr lang="en-GB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788024" y="2564444"/>
            <a:ext cx="4022267" cy="1971228"/>
          </a:xfrm>
          <a:prstGeom prst="rect">
            <a:avLst/>
          </a:prstGeom>
          <a:solidFill>
            <a:schemeClr val="accent2">
              <a:alpha val="9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sz="2000" b="1" dirty="0">
                <a:solidFill>
                  <a:schemeClr val="bg1"/>
                </a:solidFill>
              </a:rPr>
              <a:t>2017 ENC global coverage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2000" b="1" dirty="0">
                <a:solidFill>
                  <a:schemeClr val="bg1"/>
                </a:solidFill>
              </a:rPr>
              <a:t>Small scale 		100%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2000" b="1" dirty="0">
                <a:solidFill>
                  <a:schemeClr val="bg1"/>
                </a:solidFill>
              </a:rPr>
              <a:t>Medium scale	               93%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2000" b="1" dirty="0">
                <a:solidFill>
                  <a:schemeClr val="bg1"/>
                </a:solidFill>
              </a:rPr>
              <a:t>Large scale		 98% </a:t>
            </a:r>
          </a:p>
          <a:p>
            <a:endParaRPr lang="en-GB" sz="24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68218" y="4729631"/>
            <a:ext cx="7629191" cy="1795713"/>
          </a:xfrm>
          <a:prstGeom prst="rect">
            <a:avLst/>
          </a:prstGeom>
          <a:solidFill>
            <a:schemeClr val="accent6">
              <a:lumMod val="50000"/>
              <a:alpha val="9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b="1" dirty="0">
                <a:solidFill>
                  <a:schemeClr val="bg1"/>
                </a:solidFill>
              </a:rPr>
              <a:t>So what?</a:t>
            </a:r>
          </a:p>
          <a:p>
            <a:r>
              <a:rPr lang="en-GB" sz="2000" b="1" dirty="0">
                <a:solidFill>
                  <a:schemeClr val="bg1"/>
                </a:solidFill>
              </a:rPr>
              <a:t>Focus on </a:t>
            </a:r>
            <a:r>
              <a:rPr lang="en-GB" sz="2000" b="1" dirty="0" err="1">
                <a:solidFill>
                  <a:schemeClr val="bg1"/>
                </a:solidFill>
              </a:rPr>
              <a:t>ENC</a:t>
            </a:r>
            <a:r>
              <a:rPr lang="en-GB" sz="2000" b="1" dirty="0">
                <a:solidFill>
                  <a:schemeClr val="bg1"/>
                </a:solidFill>
              </a:rPr>
              <a:t> coverage is no longer the main issue.</a:t>
            </a:r>
          </a:p>
          <a:p>
            <a:r>
              <a:rPr lang="en-GB" sz="2000" b="1" dirty="0">
                <a:solidFill>
                  <a:schemeClr val="bg1"/>
                </a:solidFill>
              </a:rPr>
              <a:t>Focus should now be on quality of data. </a:t>
            </a:r>
          </a:p>
          <a:p>
            <a:r>
              <a:rPr lang="en-GB" sz="2000" b="1" dirty="0">
                <a:solidFill>
                  <a:schemeClr val="bg1"/>
                </a:solidFill>
              </a:rPr>
              <a:t>How to improve </a:t>
            </a:r>
            <a:r>
              <a:rPr lang="en-GB" sz="2000" b="1" dirty="0" err="1">
                <a:solidFill>
                  <a:schemeClr val="bg1"/>
                </a:solidFill>
              </a:rPr>
              <a:t>ENC</a:t>
            </a:r>
            <a:r>
              <a:rPr lang="en-GB" sz="2000" b="1" dirty="0">
                <a:solidFill>
                  <a:schemeClr val="bg1"/>
                </a:solidFill>
              </a:rPr>
              <a:t> quality?   More large scale?    S-101?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744052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39752" y="1415918"/>
            <a:ext cx="4248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solidFill>
                  <a:schemeClr val="bg1"/>
                </a:solidFill>
              </a:rPr>
              <a:t>ECDIS Adoption</a:t>
            </a:r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611560" y="2131115"/>
            <a:ext cx="8054280" cy="4503953"/>
            <a:chOff x="1588135" y="1063943"/>
            <a:chExt cx="6827838" cy="3992562"/>
          </a:xfrm>
        </p:grpSpPr>
        <p:pic>
          <p:nvPicPr>
            <p:cNvPr id="6" name="Picture 1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8135" y="1063943"/>
              <a:ext cx="6827838" cy="3992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/>
            <p:cNvSpPr/>
            <p:nvPr/>
          </p:nvSpPr>
          <p:spPr bwMode="auto">
            <a:xfrm>
              <a:off x="1704023" y="4491355"/>
              <a:ext cx="1828800" cy="479425"/>
            </a:xfrm>
            <a:prstGeom prst="rect">
              <a:avLst/>
            </a:prstGeom>
            <a:solidFill>
              <a:srgbClr val="012B55"/>
            </a:solidFill>
            <a:ln w="3175">
              <a:noFill/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 eaLnBrk="1" hangingPunct="1">
                <a:defRPr/>
              </a:pPr>
              <a:endParaRPr lang="en-GB" sz="1100" dirty="0">
                <a:solidFill>
                  <a:schemeClr val="bg2"/>
                </a:solidFill>
                <a:latin typeface="+mn-lt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1854835" y="2622868"/>
              <a:ext cx="1755775" cy="192088"/>
            </a:xfrm>
            <a:prstGeom prst="rect">
              <a:avLst/>
            </a:prstGeom>
            <a:solidFill>
              <a:srgbClr val="012B55"/>
            </a:solidFill>
            <a:ln w="3175">
              <a:noFill/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 eaLnBrk="1" hangingPunct="1">
                <a:defRPr/>
              </a:pPr>
              <a:endParaRPr lang="en-GB" sz="1100" dirty="0">
                <a:solidFill>
                  <a:schemeClr val="bg2"/>
                </a:solidFill>
                <a:latin typeface="+mn-lt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1854835" y="2248218"/>
              <a:ext cx="1755775" cy="192088"/>
            </a:xfrm>
            <a:prstGeom prst="rect">
              <a:avLst/>
            </a:prstGeom>
            <a:solidFill>
              <a:srgbClr val="012B55"/>
            </a:solidFill>
            <a:ln w="3175">
              <a:noFill/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 eaLnBrk="1" hangingPunct="1">
                <a:defRPr/>
              </a:pPr>
              <a:endParaRPr lang="en-GB" sz="1100" dirty="0">
                <a:solidFill>
                  <a:schemeClr val="bg2"/>
                </a:solidFill>
                <a:latin typeface="+mn-lt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1854835" y="2997518"/>
              <a:ext cx="1755775" cy="193675"/>
            </a:xfrm>
            <a:prstGeom prst="rect">
              <a:avLst/>
            </a:prstGeom>
            <a:solidFill>
              <a:srgbClr val="012B55"/>
            </a:solidFill>
            <a:ln w="3175">
              <a:noFill/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 eaLnBrk="1" hangingPunct="1">
                <a:defRPr/>
              </a:pPr>
              <a:endParaRPr lang="en-GB" sz="1100" dirty="0">
                <a:solidFill>
                  <a:schemeClr val="bg2"/>
                </a:solidFill>
                <a:latin typeface="+mn-lt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1854835" y="3364230"/>
              <a:ext cx="1755775" cy="192087"/>
            </a:xfrm>
            <a:prstGeom prst="rect">
              <a:avLst/>
            </a:prstGeom>
            <a:solidFill>
              <a:srgbClr val="012B55"/>
            </a:solidFill>
            <a:ln w="3175">
              <a:noFill/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 eaLnBrk="1" hangingPunct="1">
                <a:defRPr/>
              </a:pPr>
              <a:endParaRPr lang="en-GB" sz="1100" dirty="0">
                <a:solidFill>
                  <a:schemeClr val="bg2"/>
                </a:solidFill>
                <a:latin typeface="+mn-lt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1854835" y="3740467"/>
              <a:ext cx="1755775" cy="192088"/>
            </a:xfrm>
            <a:prstGeom prst="rect">
              <a:avLst/>
            </a:prstGeom>
            <a:solidFill>
              <a:srgbClr val="012B55"/>
            </a:solidFill>
            <a:ln w="3175">
              <a:noFill/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 eaLnBrk="1" hangingPunct="1">
                <a:defRPr/>
              </a:pPr>
              <a:endParaRPr lang="en-GB" sz="1100" dirty="0">
                <a:solidFill>
                  <a:schemeClr val="bg2"/>
                </a:solidFill>
                <a:latin typeface="+mn-lt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1854835" y="4115117"/>
              <a:ext cx="1755775" cy="192088"/>
            </a:xfrm>
            <a:prstGeom prst="rect">
              <a:avLst/>
            </a:prstGeom>
            <a:solidFill>
              <a:srgbClr val="012B55"/>
            </a:solidFill>
            <a:ln w="3175">
              <a:noFill/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 eaLnBrk="1" hangingPunct="1">
                <a:defRPr/>
              </a:pPr>
              <a:endParaRPr lang="en-GB" sz="1100" dirty="0">
                <a:solidFill>
                  <a:schemeClr val="bg2"/>
                </a:solidFill>
                <a:latin typeface="+mn-lt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1704023" y="1871981"/>
              <a:ext cx="1754187" cy="193675"/>
            </a:xfrm>
            <a:prstGeom prst="rect">
              <a:avLst/>
            </a:prstGeom>
            <a:solidFill>
              <a:srgbClr val="012B55"/>
            </a:solidFill>
            <a:ln w="3175">
              <a:noFill/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 eaLnBrk="1" hangingPunct="1">
                <a:defRPr/>
              </a:pPr>
              <a:endParaRPr lang="en-GB" sz="1100" dirty="0">
                <a:solidFill>
                  <a:schemeClr val="bg2"/>
                </a:solidFill>
                <a:latin typeface="+mn-lt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1710373" y="1506856"/>
              <a:ext cx="908050" cy="192087"/>
            </a:xfrm>
            <a:prstGeom prst="rect">
              <a:avLst/>
            </a:prstGeom>
            <a:solidFill>
              <a:srgbClr val="012B55"/>
            </a:solidFill>
            <a:ln w="3175">
              <a:noFill/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 eaLnBrk="1" hangingPunct="1">
                <a:defRPr/>
              </a:pPr>
              <a:endParaRPr lang="en-GB" sz="1100" dirty="0">
                <a:solidFill>
                  <a:schemeClr val="bg2"/>
                </a:solidFill>
                <a:latin typeface="+mn-lt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1824673" y="1130618"/>
              <a:ext cx="908050" cy="193675"/>
            </a:xfrm>
            <a:prstGeom prst="rect">
              <a:avLst/>
            </a:prstGeom>
            <a:solidFill>
              <a:srgbClr val="012B55"/>
            </a:solidFill>
            <a:ln w="3175">
              <a:noFill/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 eaLnBrk="1" hangingPunct="1">
                <a:defRPr/>
              </a:pPr>
              <a:endParaRPr lang="en-GB" sz="1100" dirty="0">
                <a:solidFill>
                  <a:schemeClr val="bg2"/>
                </a:solidFill>
                <a:latin typeface="+mn-lt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3167698" y="1514793"/>
              <a:ext cx="327025" cy="193675"/>
            </a:xfrm>
            <a:prstGeom prst="rect">
              <a:avLst/>
            </a:prstGeom>
            <a:solidFill>
              <a:srgbClr val="012B55"/>
            </a:solidFill>
            <a:ln w="3175">
              <a:noFill/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 eaLnBrk="1" hangingPunct="1">
                <a:defRPr/>
              </a:pPr>
              <a:endParaRPr lang="en-GB" sz="1100" dirty="0">
                <a:solidFill>
                  <a:schemeClr val="bg2"/>
                </a:solidFill>
                <a:latin typeface="+mn-lt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741404" y="2424812"/>
            <a:ext cx="3924436" cy="46166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ECDIS</a:t>
            </a:r>
            <a:r>
              <a:rPr lang="en-GB" sz="2400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carriage timetable</a:t>
            </a:r>
          </a:p>
        </p:txBody>
      </p:sp>
    </p:spTree>
    <p:extLst>
      <p:ext uri="{BB962C8B-B14F-4D97-AF65-F5344CB8AC3E}">
        <p14:creationId xmlns:p14="http://schemas.microsoft.com/office/powerpoint/2010/main" val="13888537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d3e8be2d07446728d3dbbf5c7aa8ac2 xmlns="a438d269-f37f-4f63-9bb0-3ee5465e86d2">
      <Terms xmlns="http://schemas.microsoft.com/office/infopath/2007/PartnerControls"/>
    </ed3e8be2d07446728d3dbbf5c7aa8ac2>
    <National_x0020_Hydrographer_x0020_IHO_x0020_CL_x0020_No. xmlns="a438d269-f37f-4f63-9bb0-3ee5465e86d2" xsi:nil="true"/>
    <TaxCatchAll xmlns="a438d269-f37f-4f63-9bb0-3ee5465e86d2">
      <Value>2</Value>
      <Value>7</Value>
    </TaxCatchAll>
    <TaxCatchAllLabel xmlns="a438d269-f37f-4f63-9bb0-3ee5465e86d2"/>
    <d0411bf1067d45cd8f19cfb38ec84467 xmlns="a438d269-f37f-4f63-9bb0-3ee5465e86d2">
      <Terms xmlns="http://schemas.microsoft.com/office/infopath/2007/PartnerControls">
        <TermInfo xmlns="http://schemas.microsoft.com/office/infopath/2007/PartnerControls">
          <TermName xmlns="http://schemas.microsoft.com/office/infopath/2007/PartnerControls">Data Acquisition</TermName>
          <TermId xmlns="http://schemas.microsoft.com/office/infopath/2007/PartnerControls">ce2db977-0224-423b-85f6-590fd657f931</TermId>
        </TermInfo>
      </Terms>
    </d0411bf1067d45cd8f19cfb38ec84467>
    <c5c87486329e4be39bab181b036c310a xmlns="a438d269-f37f-4f63-9bb0-3ee5465e86d2">
      <Terms xmlns="http://schemas.microsoft.com/office/infopath/2007/PartnerControls">
        <TermInfo xmlns="http://schemas.microsoft.com/office/infopath/2007/PartnerControls">
          <TermName xmlns="http://schemas.microsoft.com/office/infopath/2007/PartnerControls">OFFICIAL</TermName>
          <TermId xmlns="http://schemas.microsoft.com/office/infopath/2007/PartnerControls">77777b58-be7e-4cc7-a0da-30387eb98d66</TermId>
        </TermInfo>
      </Terms>
    </c5c87486329e4be39bab181b036c310a>
    <j4660a7390d148e69903507876da85bf xmlns="a438d269-f37f-4f63-9bb0-3ee5465e86d2" xsi:nil="true"/>
    <d4e02f7643bd49ce9a80453ceffbead5 xmlns="a438d269-f37f-4f63-9bb0-3ee5465e86d2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National Hydrographer IHO Document" ma:contentTypeID="0x010100AF82AC212BE65442A8724FE7C83737C70A0D002CF0F7FFD9F2294184DE090AF06FFAD3" ma:contentTypeVersion="31" ma:contentTypeDescription="" ma:contentTypeScope="" ma:versionID="7c29a5dd88c517273893e3524b64440a">
  <xsd:schema xmlns:xsd="http://www.w3.org/2001/XMLSchema" xmlns:xs="http://www.w3.org/2001/XMLSchema" xmlns:p="http://schemas.microsoft.com/office/2006/metadata/properties" xmlns:ns2="a438d269-f37f-4f63-9bb0-3ee5465e86d2" targetNamespace="http://schemas.microsoft.com/office/2006/metadata/properties" ma:root="true" ma:fieldsID="2f61254830159e43940f3a9322481a44" ns2:_="">
    <xsd:import namespace="a438d269-f37f-4f63-9bb0-3ee5465e86d2"/>
    <xsd:element name="properties">
      <xsd:complexType>
        <xsd:sequence>
          <xsd:element name="documentManagement">
            <xsd:complexType>
              <xsd:all>
                <xsd:element ref="ns2:c5c87486329e4be39bab181b036c310a" minOccurs="0"/>
                <xsd:element ref="ns2:TaxCatchAll" minOccurs="0"/>
                <xsd:element ref="ns2:TaxCatchAllLabel" minOccurs="0"/>
                <xsd:element ref="ns2:d0411bf1067d45cd8f19cfb38ec84467" minOccurs="0"/>
                <xsd:element ref="ns2:j4660a7390d148e69903507876da85bf" minOccurs="0"/>
                <xsd:element ref="ns2:d4e02f7643bd49ce9a80453ceffbead5" minOccurs="0"/>
                <xsd:element ref="ns2:ed3e8be2d07446728d3dbbf5c7aa8ac2" minOccurs="0"/>
                <xsd:element ref="ns2:National_x0020_Hydrographer_x0020_IHO_x0020_CL_x0020_No.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38d269-f37f-4f63-9bb0-3ee5465e86d2" elementFormDefault="qualified">
    <xsd:import namespace="http://schemas.microsoft.com/office/2006/documentManagement/types"/>
    <xsd:import namespace="http://schemas.microsoft.com/office/infopath/2007/PartnerControls"/>
    <xsd:element name="c5c87486329e4be39bab181b036c310a" ma:index="7" ma:taxonomy="true" ma:internalName="c5c87486329e4be39bab181b036c310a" ma:taxonomyFieldName="UKHO_SecurityClassification" ma:displayName="Security Classification" ma:readOnly="false" ma:default="2;#OFFICIAL|77777b58-be7e-4cc7-a0da-30387eb98d66" ma:fieldId="{c5c87486-329e-4be3-9bab-181b036c310a}" ma:sspId="4c61ba74-36e2-4635-b099-cd1df3353374" ma:termSetId="c2a44200-7cd3-4e9d-979f-77b69cbbd6d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8" nillable="true" ma:displayName="Taxonomy Catch All Column" ma:description="" ma:hidden="true" ma:list="{7f2c3bac-704d-42aa-b8c3-5c71e402cd49}" ma:internalName="TaxCatchAll" ma:readOnly="false" ma:showField="CatchAllData" ma:web="4a0321a7-2001-4682-b9e8-0e2bd6f1bc6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9" nillable="true" ma:displayName="Taxonomy Catch All Column1" ma:description="" ma:hidden="true" ma:list="{7f2c3bac-704d-42aa-b8c3-5c71e402cd49}" ma:internalName="TaxCatchAllLabel" ma:readOnly="false" ma:showField="CatchAllDataLabel" ma:web="4a0321a7-2001-4682-b9e8-0e2bd6f1bc6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d0411bf1067d45cd8f19cfb38ec84467" ma:index="12" ma:taxonomy="true" ma:internalName="d0411bf1067d45cd8f19cfb38ec84467" ma:taxonomyFieldName="UKHO_OrganisationStructure" ma:displayName="Organisation Structure" ma:readOnly="false" ma:default="" ma:fieldId="{d0411bf1-067d-45cd-8f19-cfb38ec84467}" ma:taxonomyMulti="true" ma:sspId="4c61ba74-36e2-4635-b099-cd1df3353374" ma:termSetId="14b94231-5548-460f-8567-7585b48b6db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4660a7390d148e69903507876da85bf" ma:index="14" nillable="true" ma:displayName="UKHO_SecurityClassification_0" ma:hidden="true" ma:internalName="j4660a7390d148e69903507876da85bf" ma:readOnly="false">
      <xsd:simpleType>
        <xsd:restriction base="dms:Note"/>
      </xsd:simpleType>
    </xsd:element>
    <xsd:element name="d4e02f7643bd49ce9a80453ceffbead5" ma:index="15" nillable="true" ma:displayName="UKHO_OrganisationStructure_0" ma:hidden="true" ma:internalName="d4e02f7643bd49ce9a80453ceffbead5" ma:readOnly="false">
      <xsd:simpleType>
        <xsd:restriction base="dms:Note"/>
      </xsd:simpleType>
    </xsd:element>
    <xsd:element name="ed3e8be2d07446728d3dbbf5c7aa8ac2" ma:index="16" nillable="true" ma:taxonomy="true" ma:internalName="ed3e8be2d07446728d3dbbf5c7aa8ac2" ma:taxonomyFieldName="National_x0020_Hydrographer_x0020_IHO_x0020_Document_x0020_Type" ma:displayName="National Hydrographer IHO Document Type" ma:default="" ma:fieldId="{ed3e8be2-d074-4672-8d3d-bbf5c7aa8ac2}" ma:sspId="4c61ba74-36e2-4635-b099-cd1df3353374" ma:termSetId="0994d431-c3de-4816-b7d2-91bc1186602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ational_x0020_Hydrographer_x0020_IHO_x0020_CL_x0020_No." ma:index="18" nillable="true" ma:displayName="National Hydrographer IHO CL No." ma:internalName="National_x0020_Hydrographer_x0020_IHO_x0020_CL_x0020_No_x002e_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0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DADBBA5-ACDB-43DC-8004-661F39B0BE1F}">
  <ds:schemaRefs>
    <ds:schemaRef ds:uri="http://schemas.microsoft.com/office/2006/metadata/properties"/>
    <ds:schemaRef ds:uri="a438d269-f37f-4f63-9bb0-3ee5465e86d2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F832815-A963-42CE-85B9-7A7107A9655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38d269-f37f-4f63-9bb0-3ee5465e86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D3F2AC0-FFC5-47E7-8521-055FE251B3B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1178</Words>
  <Application>Microsoft Office PowerPoint</Application>
  <PresentationFormat>On-screen Show (4:3)</PresentationFormat>
  <Paragraphs>277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Calibri Light</vt:lpstr>
      <vt:lpstr>Office Theme</vt:lpstr>
      <vt:lpstr>1_Custom Design</vt:lpstr>
      <vt:lpstr>Custom Design</vt:lpstr>
      <vt:lpstr>IHO Council  – October 2017  Review of IHO Strategic Plan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C1 Strategic Plan</dc:title>
  <dc:creator/>
  <cp:lastModifiedBy/>
  <cp:revision>1</cp:revision>
  <dcterms:created xsi:type="dcterms:W3CDTF">2017-10-13T10:28:46Z</dcterms:created>
  <dcterms:modified xsi:type="dcterms:W3CDTF">2017-10-17T04:47:21Z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0x010100AF82AC212BE65442A8724FE7C83737C70A0D002CF0F7FFD9F2294184DE090AF06FFAD3</vt:lpwstr>
  </property>
  <property fmtid="{D5CDD505-2E9C-101B-9397-08002B2CF9AE}" pid="3" name="UKHO_OrganisationStructure">
    <vt:lpwstr>7;#Data Acquisition|ce2db977-0224-423b-85f6-590fd657f931</vt:lpwstr>
  </property>
  <property fmtid="{D5CDD505-2E9C-101B-9397-08002B2CF9AE}" pid="4" name="National Hydrographer IHO Document Type">
    <vt:lpwstr/>
  </property>
  <property fmtid="{D5CDD505-2E9C-101B-9397-08002B2CF9AE}" pid="5" name="UKHO_SecurityClassification">
    <vt:lpwstr>2;#OFFICIAL|77777b58-be7e-4cc7-a0da-30387eb98d66</vt:lpwstr>
  </property>
</Properties>
</file>