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7" r:id="rId2"/>
    <p:sldId id="275" r:id="rId3"/>
    <p:sldId id="262" r:id="rId4"/>
    <p:sldId id="274" r:id="rId5"/>
    <p:sldId id="272" r:id="rId6"/>
    <p:sldId id="268" r:id="rId7"/>
    <p:sldId id="273" r:id="rId8"/>
    <p:sldId id="270" r:id="rId9"/>
    <p:sldId id="269" r:id="rId10"/>
    <p:sldId id="276" r:id="rId11"/>
    <p:sldId id="271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  <p:cmAuthor id="2" name="MFA" initials="mfa" lastIdx="5" clrIdx="1">
    <p:extLst>
      <p:ext uri="{19B8F6BF-5375-455C-9EA6-DF929625EA0E}">
        <p15:presenceInfo xmlns:p15="http://schemas.microsoft.com/office/powerpoint/2012/main" userId="M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\AppData\Local\Temp\Depense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'[Depenses-1.xlsx]GRAPHS'!$A$3:$A$6</c:f>
              <c:strCache>
                <c:ptCount val="4"/>
                <c:pt idx="0">
                  <c:v>PERSONNEL COSTS</c:v>
                </c:pt>
                <c:pt idx="1">
                  <c:v>CURRENT OPERATING COSTS</c:v>
                </c:pt>
                <c:pt idx="2">
                  <c:v>CAPITAL EXPENDITURE</c:v>
                </c:pt>
                <c:pt idx="3">
                  <c:v>FUNDS </c:v>
                </c:pt>
              </c:strCache>
            </c:strRef>
          </c:cat>
          <c:val>
            <c:numRef>
              <c:f>'[Depenses-1.xlsx]GRAPHS'!$B$3:$B$6</c:f>
              <c:numCache>
                <c:formatCode>General</c:formatCode>
                <c:ptCount val="4"/>
                <c:pt idx="0">
                  <c:v>2417500</c:v>
                </c:pt>
                <c:pt idx="1">
                  <c:v>587400</c:v>
                </c:pt>
                <c:pt idx="2">
                  <c:v>61000</c:v>
                </c:pt>
                <c:pt idx="3">
                  <c:v>288200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PERSONNEL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211658503457503E-2"/>
                  <c:y val="7.956619817555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153655539383719E-2"/>
                  <c:y val="0.12870036064440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Graphs 2'!$A$3:$A$7</c:f>
              <c:strCache>
                <c:ptCount val="5"/>
                <c:pt idx="0">
                  <c:v> SALARIES = 75 %</c:v>
                </c:pt>
                <c:pt idx="1">
                  <c:v>PAYMENT TO RETIREMENT SCHEMES = 16 %</c:v>
                </c:pt>
                <c:pt idx="2">
                  <c:v>ALLOWANCES</c:v>
                </c:pt>
                <c:pt idx="3">
                  <c:v>MEDICAL COSTS</c:v>
                </c:pt>
                <c:pt idx="4">
                  <c:v>MISCELLANEOUS</c:v>
                </c:pt>
              </c:strCache>
            </c:strRef>
          </c:cat>
          <c:val>
            <c:numRef>
              <c:f>' Graphs 2'!$B$3:$B$7</c:f>
              <c:numCache>
                <c:formatCode>#,##0.00_ ;\-#,##0.00\ </c:formatCode>
                <c:ptCount val="5"/>
                <c:pt idx="0">
                  <c:v>1806500</c:v>
                </c:pt>
                <c:pt idx="1">
                  <c:v>397000</c:v>
                </c:pt>
                <c:pt idx="2">
                  <c:v>47000</c:v>
                </c:pt>
                <c:pt idx="3">
                  <c:v>155000</c:v>
                </c:pt>
                <c:pt idx="4">
                  <c:v>12000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CURRENT OPERATING COSTS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655259539943171E-2"/>
          <c:y val="0.14292697388743983"/>
          <c:w val="0.62422800933819333"/>
          <c:h val="0.830743239429903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731496478005946E-2"/>
                  <c:y val="2.19972352572199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 </a:t>
                    </a:r>
                    <a:br>
                      <a:rPr lang="en-US" dirty="0" smtClean="0"/>
                    </a:br>
                    <a:r>
                      <a:rPr lang="en-US" dirty="0" smtClean="0"/>
                      <a:t>(9 % of</a:t>
                    </a:r>
                    <a:r>
                      <a:rPr lang="en-US" baseline="0" dirty="0" smtClean="0"/>
                      <a:t> total budget)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037468176633081E-2"/>
                  <c:y val="0.18841830314084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'[Depenses-1.xlsx]Graphs 3'!$A$3:$A$9</c:f>
              <c:strCache>
                <c:ptCount val="7"/>
                <c:pt idx="0">
                  <c:v>Maintenance  of building</c:v>
                </c:pt>
                <c:pt idx="1">
                  <c:v>Maintenance of  IT equipements</c:v>
                </c:pt>
                <c:pt idx="2">
                  <c:v>Contract support</c:v>
                </c:pt>
                <c:pt idx="3">
                  <c:v>Travel</c:v>
                </c:pt>
                <c:pt idx="4">
                  <c:v>Publications costs</c:v>
                </c:pt>
                <c:pt idx="5">
                  <c:v>Miscellaneous Operating Expenses</c:v>
                </c:pt>
                <c:pt idx="6">
                  <c:v>Provision for bad debts</c:v>
                </c:pt>
              </c:strCache>
            </c:strRef>
          </c:cat>
          <c:val>
            <c:numRef>
              <c:f>'[Depenses-1.xlsx]Graphs 3'!$B$3:$B$9</c:f>
              <c:numCache>
                <c:formatCode>#,##0.00_);\(#,##0.00\)</c:formatCode>
                <c:ptCount val="7"/>
                <c:pt idx="0" formatCode="#\ ##0.00_ ;\-#\ ##0.00\ ">
                  <c:v>49000</c:v>
                </c:pt>
                <c:pt idx="1">
                  <c:v>62000</c:v>
                </c:pt>
                <c:pt idx="2">
                  <c:v>30000</c:v>
                </c:pt>
                <c:pt idx="3" formatCode="#\ ##0.00_ ;\-#\ ##0.00\ ">
                  <c:v>301800</c:v>
                </c:pt>
                <c:pt idx="4" formatCode="#\ ##0.00_ ;\-#\ ##0.00\ ">
                  <c:v>11600</c:v>
                </c:pt>
                <c:pt idx="5" formatCode="#\ ##0.00_ ;\-#\ ##0.00\ ">
                  <c:v>83000</c:v>
                </c:pt>
                <c:pt idx="6">
                  <c:v>50000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Total Budget 2018: </a:t>
            </a:r>
            <a:r>
              <a:rPr lang="en-AU" sz="2400" b="0" i="0" u="none" strike="noStrike" baseline="0" dirty="0" smtClean="0">
                <a:effectLst/>
              </a:rPr>
              <a:t>3,519,400</a:t>
            </a:r>
          </a:p>
          <a:p>
            <a:pPr>
              <a:defRPr/>
            </a:pPr>
            <a:r>
              <a:rPr lang="en-US" sz="2400" dirty="0" smtClean="0"/>
              <a:t>Savings versus </a:t>
            </a:r>
            <a:br>
              <a:rPr lang="en-US" sz="2400" dirty="0" smtClean="0"/>
            </a:br>
            <a:r>
              <a:rPr lang="en-US" sz="2400" dirty="0" smtClean="0"/>
              <a:t>Total Budget = </a:t>
            </a:r>
            <a:r>
              <a:rPr lang="en-US" sz="2400" kern="1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4,85%</a:t>
            </a:r>
            <a:endParaRPr lang="en-US" sz="2400" dirty="0"/>
          </a:p>
        </c:rich>
      </c:tx>
      <c:layout>
        <c:manualLayout>
          <c:xMode val="edge"/>
          <c:yMode val="edge"/>
          <c:x val="0.19397488051078426"/>
          <c:y val="2.8745481236217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2"/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Total</c:v>
                </c:pt>
                <c:pt idx="1">
                  <c:v>Surplus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General</c:formatCode>
                <c:ptCount val="2"/>
                <c:pt idx="0">
                  <c:v>3040900</c:v>
                </c:pt>
                <c:pt idx="1">
                  <c:v>114716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02T14:59:22.502" idx="1">
    <p:pos x="7243" y="2592"/>
    <p:text>The budget estimates and wp were posted on the Council website, and a letter informing members of the FC of the posting on the website sent in October.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02T15:56:06.349" idx="3">
    <p:pos x="10" y="10"/>
    <p:text>I was not able to change the 75% in salaries in the legend - it should be 74%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5% of the operating</a:t>
            </a:r>
            <a:r>
              <a:rPr lang="de-DE" baseline="0" dirty="0" smtClean="0"/>
              <a:t> costs are approx. 30.000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C-2, London, United Kingdom, 9 – 11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Financial Status and proposed Budget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 2019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References: C-2 Agenda item 5.1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5</a:t>
            </a:r>
            <a:r>
              <a:rPr lang="de-DE" dirty="0" smtClean="0"/>
              <a:t>.3 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Revised regulations </a:t>
            </a:r>
            <a:r>
              <a:rPr lang="en-US" dirty="0"/>
              <a:t>(CL 26/2018 refers):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286" y="1166598"/>
            <a:ext cx="11967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IHO </a:t>
            </a:r>
            <a:r>
              <a:rPr lang="en-US" dirty="0"/>
              <a:t>Resolution on the </a:t>
            </a:r>
            <a:r>
              <a:rPr lang="en-US" dirty="0" smtClean="0"/>
              <a:t>Procedure </a:t>
            </a:r>
            <a:r>
              <a:rPr lang="en-US" dirty="0"/>
              <a:t>for </a:t>
            </a:r>
            <a:r>
              <a:rPr lang="en-US" dirty="0" smtClean="0"/>
              <a:t>considering </a:t>
            </a:r>
            <a:r>
              <a:rPr lang="en-US" dirty="0"/>
              <a:t>the </a:t>
            </a:r>
            <a:r>
              <a:rPr lang="en-US" dirty="0" smtClean="0"/>
              <a:t>annual </a:t>
            </a: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S</a:t>
            </a:r>
            <a:r>
              <a:rPr lang="en-US" dirty="0" smtClean="0"/>
              <a:t>tatement </a:t>
            </a:r>
            <a:r>
              <a:rPr lang="en-US" dirty="0"/>
              <a:t>and the </a:t>
            </a:r>
            <a:r>
              <a:rPr lang="en-US" dirty="0" smtClean="0"/>
              <a:t>forthcoming Budget Estimate and </a:t>
            </a:r>
            <a:r>
              <a:rPr lang="en-US" dirty="0"/>
              <a:t>Work </a:t>
            </a:r>
            <a:r>
              <a:rPr lang="en-US" dirty="0" smtClean="0"/>
              <a:t>Programme adopted: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Annual </a:t>
            </a:r>
            <a:r>
              <a:rPr lang="en-US" i="1" u="sng" dirty="0"/>
              <a:t>Financial Statement and Associated Recommendations for p</a:t>
            </a:r>
            <a:r>
              <a:rPr lang="en-US" i="1" u="sng" dirty="0" smtClean="0"/>
              <a:t>revious </a:t>
            </a:r>
            <a:r>
              <a:rPr lang="en-US" i="1" u="sng" dirty="0"/>
              <a:t>y</a:t>
            </a:r>
            <a:r>
              <a:rPr lang="en-US" i="1" u="sng" dirty="0" smtClean="0"/>
              <a:t>ear:</a:t>
            </a:r>
          </a:p>
          <a:p>
            <a:r>
              <a:rPr lang="en-US" sz="2400" dirty="0"/>
              <a:t>budget estimates and the associated annual work programme for each forthcoming year shall be provided by the Secretary-General 2 months prior to the Council meeting and included in the </a:t>
            </a:r>
            <a:r>
              <a:rPr lang="en-US" sz="2400" dirty="0" smtClean="0"/>
              <a:t>agenda (C-2 5.3 </a:t>
            </a:r>
            <a:r>
              <a:rPr lang="en-AU" sz="2400" dirty="0"/>
              <a:t>Proposed Budget for </a:t>
            </a:r>
            <a:r>
              <a:rPr lang="en-AU" sz="2400" dirty="0" smtClean="0"/>
              <a:t>2019</a:t>
            </a:r>
            <a:r>
              <a:rPr lang="en-US" sz="2400" dirty="0" smtClean="0"/>
              <a:t> refers).</a:t>
            </a:r>
          </a:p>
          <a:p>
            <a:r>
              <a:rPr lang="en-US" sz="2400" dirty="0" smtClean="0"/>
              <a:t>Secretary-General submitted </a:t>
            </a:r>
            <a:r>
              <a:rPr lang="en-US" sz="2400" dirty="0"/>
              <a:t>the budget estimates for the following financial year to the Members of the Finance Committee by correspondence for their </a:t>
            </a:r>
            <a:r>
              <a:rPr lang="en-US" sz="2400" dirty="0" smtClean="0"/>
              <a:t>information.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Proposed budget for 2019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7"/>
            <a:ext cx="11032524" cy="468925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dirty="0"/>
              <a:t>The proposed budget estimates for </a:t>
            </a:r>
            <a:r>
              <a:rPr lang="en-AU" dirty="0" smtClean="0"/>
              <a:t>2019 are </a:t>
            </a:r>
            <a:r>
              <a:rPr lang="en-AU" dirty="0"/>
              <a:t>based on the </a:t>
            </a:r>
            <a:r>
              <a:rPr lang="en-AU" dirty="0" smtClean="0"/>
              <a:t>second </a:t>
            </a:r>
            <a:r>
              <a:rPr lang="en-AU" dirty="0"/>
              <a:t>year of the three-year budget estimates approved by the </a:t>
            </a:r>
            <a:r>
              <a:rPr lang="en-AU" dirty="0" smtClean="0"/>
              <a:t>A1.  </a:t>
            </a:r>
          </a:p>
          <a:p>
            <a:pPr lvl="0"/>
            <a:r>
              <a:rPr lang="en-AU" dirty="0" smtClean="0"/>
              <a:t>Small variations </a:t>
            </a:r>
            <a:r>
              <a:rPr lang="en-AU" dirty="0"/>
              <a:t>to the </a:t>
            </a:r>
            <a:r>
              <a:rPr lang="en-AU" dirty="0" smtClean="0"/>
              <a:t>approved budget </a:t>
            </a:r>
            <a:r>
              <a:rPr lang="en-AU" dirty="0"/>
              <a:t>estimates </a:t>
            </a:r>
            <a:r>
              <a:rPr lang="en-AU" dirty="0" smtClean="0"/>
              <a:t>to take </a:t>
            </a:r>
            <a:r>
              <a:rPr lang="en-AU" dirty="0"/>
              <a:t>into account:</a:t>
            </a:r>
            <a:endParaRPr lang="fr-FR" dirty="0"/>
          </a:p>
          <a:p>
            <a:pPr lvl="1"/>
            <a:r>
              <a:rPr lang="en-AU" sz="2000" dirty="0"/>
              <a:t>an additional allocation for the exceptional performance bonus for the IHO Secretariat staff according to </a:t>
            </a:r>
            <a:r>
              <a:rPr lang="en-AU" sz="2000" dirty="0" smtClean="0"/>
              <a:t>M-7 </a:t>
            </a:r>
            <a:r>
              <a:rPr lang="en-AU" sz="2000" dirty="0"/>
              <a:t>(Staff Regulations</a:t>
            </a:r>
            <a:r>
              <a:rPr lang="en-AU" sz="2000" dirty="0" smtClean="0"/>
              <a:t>);</a:t>
            </a:r>
            <a:endParaRPr lang="fr-FR" sz="2000" dirty="0"/>
          </a:p>
          <a:p>
            <a:pPr lvl="1"/>
            <a:r>
              <a:rPr lang="en-AU" sz="2000" dirty="0"/>
              <a:t>an increase in education grants according to </a:t>
            </a:r>
            <a:r>
              <a:rPr lang="en-AU" sz="2000" dirty="0" smtClean="0"/>
              <a:t>M-7 (Staff Regulations); </a:t>
            </a:r>
            <a:r>
              <a:rPr lang="en-AU" sz="2000" dirty="0"/>
              <a:t>and</a:t>
            </a:r>
            <a:endParaRPr lang="fr-FR" sz="2000" dirty="0"/>
          </a:p>
          <a:p>
            <a:pPr lvl="1"/>
            <a:r>
              <a:rPr lang="en-AU" sz="2000" dirty="0"/>
              <a:t>an additional allocation to the Special Project Fund;</a:t>
            </a:r>
            <a:endParaRPr lang="fr-FR" sz="2000" dirty="0"/>
          </a:p>
          <a:p>
            <a:pPr lvl="0"/>
            <a:r>
              <a:rPr lang="en-AU" dirty="0" smtClean="0"/>
              <a:t>These </a:t>
            </a:r>
            <a:r>
              <a:rPr lang="en-AU" dirty="0"/>
              <a:t>increases are offset by:</a:t>
            </a:r>
            <a:endParaRPr lang="fr-FR" dirty="0"/>
          </a:p>
          <a:p>
            <a:pPr lvl="1"/>
            <a:r>
              <a:rPr lang="en-AU" dirty="0"/>
              <a:t>an increase in the estimated income due to the recent membership of </a:t>
            </a:r>
            <a:r>
              <a:rPr lang="en-AU" dirty="0" smtClean="0"/>
              <a:t>three </a:t>
            </a:r>
            <a:r>
              <a:rPr lang="en-AU" dirty="0"/>
              <a:t>new Member </a:t>
            </a:r>
            <a:r>
              <a:rPr lang="en-AU" dirty="0" smtClean="0"/>
              <a:t>States, </a:t>
            </a:r>
            <a:r>
              <a:rPr lang="en-AU" dirty="0"/>
              <a:t>and</a:t>
            </a:r>
            <a:endParaRPr lang="fr-FR" dirty="0"/>
          </a:p>
          <a:p>
            <a:pPr lvl="1"/>
            <a:r>
              <a:rPr lang="en-AU" dirty="0"/>
              <a:t>several reductions in administrative costs, based on recent expenditure history</a:t>
            </a:r>
            <a:r>
              <a:rPr lang="en-AU" dirty="0" smtClean="0"/>
              <a:t>.</a:t>
            </a:r>
          </a:p>
          <a:p>
            <a:pPr lvl="1"/>
            <a:endParaRPr lang="fr-FR" dirty="0"/>
          </a:p>
          <a:p>
            <a:pPr lvl="0"/>
            <a:r>
              <a:rPr lang="en-AU" dirty="0"/>
              <a:t>The budget estimates for </a:t>
            </a:r>
            <a:r>
              <a:rPr lang="en-AU" dirty="0" smtClean="0"/>
              <a:t>2019 (3,489,724 Euro) remain </a:t>
            </a:r>
            <a:r>
              <a:rPr lang="en-AU" dirty="0"/>
              <a:t>balanced with an expected budget surplus of about </a:t>
            </a:r>
            <a:r>
              <a:rPr lang="en-AU" dirty="0" smtClean="0"/>
              <a:t>0.04% (7 shares) of </a:t>
            </a:r>
            <a:r>
              <a:rPr lang="en-AU" dirty="0"/>
              <a:t>the budget</a:t>
            </a:r>
            <a:r>
              <a:rPr lang="en-AU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1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Revised regulations </a:t>
            </a:r>
            <a:r>
              <a:rPr lang="en-US" dirty="0"/>
              <a:t>(CL 26/2018 refers):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286" y="1166598"/>
            <a:ext cx="1196771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New IHO </a:t>
            </a:r>
            <a:r>
              <a:rPr lang="en-US" dirty="0"/>
              <a:t>Resolution on the p</a:t>
            </a:r>
            <a:r>
              <a:rPr lang="en-US" dirty="0" smtClean="0"/>
              <a:t>rocedure </a:t>
            </a:r>
            <a:r>
              <a:rPr lang="en-US" dirty="0"/>
              <a:t>for </a:t>
            </a:r>
            <a:r>
              <a:rPr lang="en-US" dirty="0" smtClean="0"/>
              <a:t>considering </a:t>
            </a:r>
            <a:r>
              <a:rPr lang="en-US" dirty="0"/>
              <a:t>the </a:t>
            </a:r>
            <a:r>
              <a:rPr lang="en-US" dirty="0" smtClean="0"/>
              <a:t>annual </a:t>
            </a: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S</a:t>
            </a:r>
            <a:r>
              <a:rPr lang="en-US" dirty="0" smtClean="0"/>
              <a:t>tatement </a:t>
            </a:r>
            <a:r>
              <a:rPr lang="en-US" dirty="0"/>
              <a:t>and the </a:t>
            </a:r>
            <a:r>
              <a:rPr lang="en-US" dirty="0" smtClean="0"/>
              <a:t>forthcoming Budget Estimate and </a:t>
            </a:r>
            <a:r>
              <a:rPr lang="en-US" dirty="0"/>
              <a:t>Work </a:t>
            </a:r>
            <a:r>
              <a:rPr lang="en-US" dirty="0" smtClean="0"/>
              <a:t>Programme adopted:</a:t>
            </a:r>
          </a:p>
          <a:p>
            <a:pPr marL="0" indent="0">
              <a:buNone/>
            </a:pPr>
            <a:endParaRPr lang="en-US" i="1" u="sng" dirty="0" smtClean="0"/>
          </a:p>
          <a:p>
            <a:pPr marL="0" indent="0">
              <a:buNone/>
            </a:pPr>
            <a:r>
              <a:rPr lang="en-US" i="1" u="sng" dirty="0" smtClean="0"/>
              <a:t>Annual </a:t>
            </a:r>
            <a:r>
              <a:rPr lang="en-US" i="1" u="sng" dirty="0"/>
              <a:t>Financial Statement and Associated Recommendations for </a:t>
            </a:r>
            <a:r>
              <a:rPr lang="en-US" i="1" u="sng" dirty="0" smtClean="0"/>
              <a:t>previous </a:t>
            </a:r>
            <a:r>
              <a:rPr lang="en-US" i="1" u="sng" dirty="0"/>
              <a:t>y</a:t>
            </a:r>
            <a:r>
              <a:rPr lang="en-US" i="1" u="sng" dirty="0" smtClean="0"/>
              <a:t>ear:</a:t>
            </a:r>
          </a:p>
          <a:p>
            <a:r>
              <a:rPr lang="en-US" sz="2400" dirty="0"/>
              <a:t>Secretary-General </a:t>
            </a:r>
            <a:r>
              <a:rPr lang="en-US" sz="2400" dirty="0" smtClean="0"/>
              <a:t>met with the </a:t>
            </a:r>
            <a:r>
              <a:rPr lang="en-US" sz="2400" dirty="0"/>
              <a:t>Chairs of the Finance Committee and of the Council, </a:t>
            </a:r>
            <a:r>
              <a:rPr lang="en-US" sz="2400" dirty="0" smtClean="0"/>
              <a:t>the </a:t>
            </a:r>
            <a:r>
              <a:rPr lang="en-US" sz="2400" dirty="0"/>
              <a:t>external auditor </a:t>
            </a:r>
            <a:r>
              <a:rPr lang="en-US" sz="2400" dirty="0" smtClean="0"/>
              <a:t>to </a:t>
            </a:r>
            <a:r>
              <a:rPr lang="en-US" sz="2400" dirty="0"/>
              <a:t>review the </a:t>
            </a:r>
            <a:r>
              <a:rPr lang="en-US" sz="2400" dirty="0" smtClean="0"/>
              <a:t>2017 </a:t>
            </a:r>
            <a:r>
              <a:rPr lang="en-US" sz="2400" dirty="0"/>
              <a:t>year’s financial statement and any associated </a:t>
            </a:r>
            <a:r>
              <a:rPr lang="en-US" sz="2400" dirty="0" smtClean="0"/>
              <a:t>recommendations in April 2018.</a:t>
            </a:r>
            <a:endParaRPr lang="en-US" sz="2400" i="1" dirty="0" smtClean="0"/>
          </a:p>
          <a:p>
            <a:r>
              <a:rPr lang="en-US" sz="2400" dirty="0" smtClean="0"/>
              <a:t>Secretary-General forwarded Financial </a:t>
            </a:r>
            <a:r>
              <a:rPr lang="en-US" sz="2400" dirty="0"/>
              <a:t>statement for </a:t>
            </a:r>
            <a:r>
              <a:rPr lang="en-US" sz="2400" dirty="0" smtClean="0"/>
              <a:t>2017 </a:t>
            </a:r>
            <a:r>
              <a:rPr lang="en-US" sz="2400" dirty="0"/>
              <a:t>and </a:t>
            </a:r>
            <a:r>
              <a:rPr lang="en-US" sz="2400" dirty="0" smtClean="0"/>
              <a:t>associated </a:t>
            </a:r>
            <a:r>
              <a:rPr lang="en-US" sz="2400" dirty="0"/>
              <a:t>recommendations of the </a:t>
            </a:r>
            <a:r>
              <a:rPr lang="en-US" sz="2400" dirty="0" smtClean="0"/>
              <a:t>Chairs of the Finance </a:t>
            </a:r>
            <a:r>
              <a:rPr lang="en-US" sz="2400" dirty="0"/>
              <a:t>Committee and of the Council </a:t>
            </a:r>
            <a:r>
              <a:rPr lang="en-US" sz="2400" dirty="0" smtClean="0"/>
              <a:t>to the Council Members for approval (CCL 02/2018 refers).</a:t>
            </a:r>
          </a:p>
          <a:p>
            <a:r>
              <a:rPr lang="en-US" sz="2400" dirty="0" smtClean="0"/>
              <a:t>Member States were informed about Council Members Approval through Part 2 of the Annual Report (CL 41/2018 refers</a:t>
            </a:r>
            <a:r>
              <a:rPr lang="en-US" sz="2400" dirty="0"/>
              <a:t>)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4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Revised regulations </a:t>
            </a:r>
            <a:r>
              <a:rPr lang="en-US" dirty="0"/>
              <a:t>(CL 26/2018 refers):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4286" y="1166598"/>
            <a:ext cx="11967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IHO </a:t>
            </a:r>
            <a:r>
              <a:rPr lang="en-US" dirty="0"/>
              <a:t>Resolution on the </a:t>
            </a:r>
            <a:r>
              <a:rPr lang="en-US" dirty="0" smtClean="0"/>
              <a:t>Procedure </a:t>
            </a:r>
            <a:r>
              <a:rPr lang="en-US" dirty="0"/>
              <a:t>for </a:t>
            </a:r>
            <a:r>
              <a:rPr lang="en-US" dirty="0" smtClean="0"/>
              <a:t>considering </a:t>
            </a:r>
            <a:r>
              <a:rPr lang="en-US" dirty="0"/>
              <a:t>the </a:t>
            </a:r>
            <a:r>
              <a:rPr lang="en-US" dirty="0" smtClean="0"/>
              <a:t>annual </a:t>
            </a: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S</a:t>
            </a:r>
            <a:r>
              <a:rPr lang="en-US" dirty="0" smtClean="0"/>
              <a:t>tatement </a:t>
            </a:r>
            <a:r>
              <a:rPr lang="en-US" dirty="0"/>
              <a:t>and the </a:t>
            </a:r>
            <a:r>
              <a:rPr lang="en-US" dirty="0" smtClean="0"/>
              <a:t>forthcoming Budget Estimate and </a:t>
            </a:r>
            <a:r>
              <a:rPr lang="en-US" dirty="0"/>
              <a:t>Work </a:t>
            </a:r>
            <a:r>
              <a:rPr lang="en-US" dirty="0" smtClean="0"/>
              <a:t>Programme adopted: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Annual </a:t>
            </a:r>
            <a:r>
              <a:rPr lang="en-US" i="1" u="sng" dirty="0"/>
              <a:t>Financial Statement and Associated Recommendations for p</a:t>
            </a:r>
            <a:r>
              <a:rPr lang="en-US" i="1" u="sng" dirty="0" smtClean="0"/>
              <a:t>revious </a:t>
            </a:r>
            <a:r>
              <a:rPr lang="en-US" i="1" u="sng" dirty="0"/>
              <a:t>y</a:t>
            </a:r>
            <a:r>
              <a:rPr lang="en-US" i="1" u="sng" dirty="0" smtClean="0"/>
              <a:t>ear:</a:t>
            </a:r>
          </a:p>
          <a:p>
            <a:r>
              <a:rPr lang="en-US" sz="2400" dirty="0"/>
              <a:t>budget estimates and the associated annual work programme for each forthcoming year shall be provided by the Secretary-General 2 months prior to the Council meeting and included in the </a:t>
            </a:r>
            <a:r>
              <a:rPr lang="en-US" sz="2400" dirty="0" smtClean="0"/>
              <a:t>agenda (C-2 5.3 </a:t>
            </a:r>
            <a:r>
              <a:rPr lang="en-AU" sz="2400" dirty="0"/>
              <a:t>Proposed Budget for </a:t>
            </a:r>
            <a:r>
              <a:rPr lang="en-AU" sz="2400" dirty="0" smtClean="0"/>
              <a:t>2019</a:t>
            </a:r>
            <a:r>
              <a:rPr lang="en-US" sz="2400" dirty="0" smtClean="0"/>
              <a:t> refers).</a:t>
            </a:r>
          </a:p>
          <a:p>
            <a:r>
              <a:rPr lang="en-US" sz="2400" dirty="0" smtClean="0"/>
              <a:t>Secretary-General submitted </a:t>
            </a:r>
            <a:r>
              <a:rPr lang="en-US" sz="2400" dirty="0"/>
              <a:t>the budget estimates for the following financial year to the Members of the Finance Committee by correspondence for their </a:t>
            </a:r>
            <a:r>
              <a:rPr lang="en-US" sz="2400" dirty="0" smtClean="0"/>
              <a:t>information.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Income (Sept. 2018)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103252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Contributions for the year</a:t>
            </a:r>
            <a:endParaRPr lang="fr-FR" dirty="0"/>
          </a:p>
          <a:p>
            <a:pPr marL="0" indent="0">
              <a:buNone/>
            </a:pPr>
            <a:r>
              <a:rPr lang="en-GB" dirty="0"/>
              <a:t>The recovery of contributions, with a percentage of </a:t>
            </a:r>
            <a:r>
              <a:rPr lang="en-GB" dirty="0" smtClean="0"/>
              <a:t>85,65%, </a:t>
            </a:r>
            <a:r>
              <a:rPr lang="en-GB" dirty="0"/>
              <a:t>is </a:t>
            </a:r>
            <a:r>
              <a:rPr lang="en-GB" dirty="0" smtClean="0"/>
              <a:t>higher </a:t>
            </a:r>
            <a:r>
              <a:rPr lang="en-GB" dirty="0"/>
              <a:t>than last year (</a:t>
            </a:r>
            <a:r>
              <a:rPr lang="en-GB" dirty="0" smtClean="0"/>
              <a:t>81.18</a:t>
            </a:r>
            <a:r>
              <a:rPr lang="en-GB" dirty="0"/>
              <a:t>%) and </a:t>
            </a:r>
            <a:r>
              <a:rPr lang="en-GB" dirty="0" smtClean="0"/>
              <a:t>higher </a:t>
            </a:r>
            <a:r>
              <a:rPr lang="en-GB" dirty="0"/>
              <a:t>than the average on the last 5 years (</a:t>
            </a:r>
            <a:r>
              <a:rPr lang="en-GB" dirty="0" smtClean="0"/>
              <a:t>80.87%).  </a:t>
            </a:r>
            <a:endParaRPr lang="fr-FR" dirty="0"/>
          </a:p>
          <a:p>
            <a:pPr marL="0" lvl="0" indent="0">
              <a:buNone/>
            </a:pPr>
            <a:endParaRPr lang="en-GB" u="sng" dirty="0" smtClean="0"/>
          </a:p>
          <a:p>
            <a:pPr marL="0" lvl="0" indent="0">
              <a:buNone/>
            </a:pPr>
            <a:r>
              <a:rPr lang="en-GB" u="sng" dirty="0" smtClean="0"/>
              <a:t>Outstanding </a:t>
            </a:r>
            <a:r>
              <a:rPr lang="en-GB" u="sng" dirty="0"/>
              <a:t>Contributions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Payment of outstanding contributions: 268 096€ were received in </a:t>
            </a:r>
            <a:r>
              <a:rPr lang="en-US" dirty="0" smtClean="0"/>
              <a:t>2018 which is 8,55% of the 2017 contributions.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3 Member </a:t>
            </a:r>
            <a:r>
              <a:rPr lang="en-GB" dirty="0"/>
              <a:t>States have not settled their outstanding </a:t>
            </a:r>
            <a:r>
              <a:rPr lang="en-GB" dirty="0" smtClean="0"/>
              <a:t>2017 </a:t>
            </a:r>
            <a:r>
              <a:rPr lang="en-GB" dirty="0" smtClean="0"/>
              <a:t>contributions.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Syria have not paid their contributions for 2016 and 2017, and </a:t>
            </a:r>
            <a:r>
              <a:rPr lang="en-GB" dirty="0" smtClean="0"/>
              <a:t>is</a:t>
            </a:r>
            <a:r>
              <a:rPr lang="en-GB" dirty="0" smtClean="0"/>
              <a:t> </a:t>
            </a:r>
            <a:r>
              <a:rPr lang="en-GB" dirty="0" smtClean="0"/>
              <a:t>now suspended.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Advance </a:t>
            </a:r>
            <a:r>
              <a:rPr lang="en-US" dirty="0" smtClean="0"/>
              <a:t>payment </a:t>
            </a:r>
            <a:r>
              <a:rPr lang="en-US" dirty="0" smtClean="0"/>
              <a:t>received </a:t>
            </a:r>
            <a:r>
              <a:rPr lang="en-US" dirty="0" smtClean="0"/>
              <a:t>from altogether</a:t>
            </a:r>
            <a:r>
              <a:rPr lang="en-US" dirty="0" smtClean="0"/>
              <a:t> </a:t>
            </a:r>
            <a:r>
              <a:rPr lang="en-US" dirty="0" smtClean="0"/>
              <a:t>15 Member States.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9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2018)</a:t>
            </a:r>
            <a:endParaRPr lang="en-US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05731"/>
              </p:ext>
            </p:extLst>
          </p:nvPr>
        </p:nvGraphicFramePr>
        <p:xfrm>
          <a:off x="758283" y="1330037"/>
          <a:ext cx="10332851" cy="423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9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2018)</a:t>
            </a:r>
            <a:endParaRPr lang="en-US" b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041962"/>
              </p:ext>
            </p:extLst>
          </p:nvPr>
        </p:nvGraphicFramePr>
        <p:xfrm>
          <a:off x="713678" y="1283855"/>
          <a:ext cx="10506547" cy="443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47641" y="2307909"/>
            <a:ext cx="7136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74 %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45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2018)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85638"/>
              </p:ext>
            </p:extLst>
          </p:nvPr>
        </p:nvGraphicFramePr>
        <p:xfrm>
          <a:off x="903250" y="1222289"/>
          <a:ext cx="10214516" cy="434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55995" y="3079536"/>
            <a:ext cx="2066256" cy="753402"/>
            <a:chOff x="4355995" y="3079536"/>
            <a:chExt cx="2066256" cy="753402"/>
          </a:xfrm>
        </p:grpSpPr>
        <p:grpSp>
          <p:nvGrpSpPr>
            <p:cNvPr id="3" name="Group 2"/>
            <p:cNvGrpSpPr/>
            <p:nvPr/>
          </p:nvGrpSpPr>
          <p:grpSpPr>
            <a:xfrm>
              <a:off x="4355995" y="3079536"/>
              <a:ext cx="2066256" cy="534687"/>
              <a:chOff x="4633448" y="3126336"/>
              <a:chExt cx="2066256" cy="534687"/>
            </a:xfrm>
          </p:grpSpPr>
          <p:sp>
            <p:nvSpPr>
              <p:cNvPr id="2" name="Isosceles Triangle 1"/>
              <p:cNvSpPr/>
              <p:nvPr/>
            </p:nvSpPr>
            <p:spPr>
              <a:xfrm rot="16547454">
                <a:off x="5410260" y="2349524"/>
                <a:ext cx="492984" cy="2046607"/>
              </a:xfrm>
              <a:custGeom>
                <a:avLst/>
                <a:gdLst>
                  <a:gd name="connsiteX0" fmla="*/ 0 w 595223"/>
                  <a:gd name="connsiteY0" fmla="*/ 2147977 h 2147977"/>
                  <a:gd name="connsiteX1" fmla="*/ 297612 w 595223"/>
                  <a:gd name="connsiteY1" fmla="*/ 0 h 2147977"/>
                  <a:gd name="connsiteX2" fmla="*/ 595223 w 595223"/>
                  <a:gd name="connsiteY2" fmla="*/ 2147977 h 2147977"/>
                  <a:gd name="connsiteX3" fmla="*/ 0 w 595223"/>
                  <a:gd name="connsiteY3" fmla="*/ 2147977 h 2147977"/>
                  <a:gd name="connsiteX0" fmla="*/ 0 w 552069"/>
                  <a:gd name="connsiteY0" fmla="*/ 2147977 h 2147977"/>
                  <a:gd name="connsiteX1" fmla="*/ 297612 w 552069"/>
                  <a:gd name="connsiteY1" fmla="*/ 0 h 2147977"/>
                  <a:gd name="connsiteX2" fmla="*/ 552069 w 552069"/>
                  <a:gd name="connsiteY2" fmla="*/ 1978940 h 2147977"/>
                  <a:gd name="connsiteX3" fmla="*/ 0 w 552069"/>
                  <a:gd name="connsiteY3" fmla="*/ 2147977 h 2147977"/>
                  <a:gd name="connsiteX0" fmla="*/ 0 w 492984"/>
                  <a:gd name="connsiteY0" fmla="*/ 2046607 h 2046607"/>
                  <a:gd name="connsiteX1" fmla="*/ 238527 w 492984"/>
                  <a:gd name="connsiteY1" fmla="*/ 0 h 2046607"/>
                  <a:gd name="connsiteX2" fmla="*/ 492984 w 492984"/>
                  <a:gd name="connsiteY2" fmla="*/ 1978940 h 2046607"/>
                  <a:gd name="connsiteX3" fmla="*/ 0 w 492984"/>
                  <a:gd name="connsiteY3" fmla="*/ 2046607 h 2046607"/>
                  <a:gd name="connsiteX0" fmla="*/ 0 w 492984"/>
                  <a:gd name="connsiteY0" fmla="*/ 2046607 h 2046607"/>
                  <a:gd name="connsiteX1" fmla="*/ 238527 w 492984"/>
                  <a:gd name="connsiteY1" fmla="*/ 0 h 2046607"/>
                  <a:gd name="connsiteX2" fmla="*/ 492984 w 492984"/>
                  <a:gd name="connsiteY2" fmla="*/ 1978940 h 2046607"/>
                  <a:gd name="connsiteX3" fmla="*/ 0 w 492984"/>
                  <a:gd name="connsiteY3" fmla="*/ 2046607 h 204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984" h="2046607">
                    <a:moveTo>
                      <a:pt x="0" y="2046607"/>
                    </a:moveTo>
                    <a:lnTo>
                      <a:pt x="238527" y="0"/>
                    </a:lnTo>
                    <a:lnTo>
                      <a:pt x="492984" y="1978940"/>
                    </a:lnTo>
                    <a:cubicBezTo>
                      <a:pt x="328656" y="2001496"/>
                      <a:pt x="251892" y="2032512"/>
                      <a:pt x="0" y="2046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271079" y="3353246"/>
                <a:ext cx="428625" cy="307777"/>
                <a:chOff x="1257299" y="1820961"/>
                <a:chExt cx="428625" cy="30777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320800" y="1860550"/>
                  <a:ext cx="266700" cy="2286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57299" y="1820961"/>
                  <a:ext cx="4286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bg1"/>
                      </a:solidFill>
                    </a:rPr>
                    <a:t>5%</a:t>
                  </a:r>
                  <a:endParaRPr lang="fr-FR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8066" y="3395507"/>
              <a:ext cx="510637" cy="43743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 rot="392397">
            <a:off x="4303774" y="2981960"/>
            <a:ext cx="2060734" cy="1395307"/>
            <a:chOff x="4355995" y="3079536"/>
            <a:chExt cx="2060734" cy="753402"/>
          </a:xfrm>
        </p:grpSpPr>
        <p:grpSp>
          <p:nvGrpSpPr>
            <p:cNvPr id="14" name="Group 13"/>
            <p:cNvGrpSpPr/>
            <p:nvPr/>
          </p:nvGrpSpPr>
          <p:grpSpPr>
            <a:xfrm>
              <a:off x="4355995" y="3079536"/>
              <a:ext cx="2060734" cy="495099"/>
              <a:chOff x="4633448" y="3126336"/>
              <a:chExt cx="2060734" cy="495099"/>
            </a:xfrm>
          </p:grpSpPr>
          <p:sp>
            <p:nvSpPr>
              <p:cNvPr id="16" name="Isosceles Triangle 1"/>
              <p:cNvSpPr/>
              <p:nvPr/>
            </p:nvSpPr>
            <p:spPr>
              <a:xfrm rot="16547454">
                <a:off x="5410260" y="2349524"/>
                <a:ext cx="492984" cy="2046607"/>
              </a:xfrm>
              <a:custGeom>
                <a:avLst/>
                <a:gdLst>
                  <a:gd name="connsiteX0" fmla="*/ 0 w 595223"/>
                  <a:gd name="connsiteY0" fmla="*/ 2147977 h 2147977"/>
                  <a:gd name="connsiteX1" fmla="*/ 297612 w 595223"/>
                  <a:gd name="connsiteY1" fmla="*/ 0 h 2147977"/>
                  <a:gd name="connsiteX2" fmla="*/ 595223 w 595223"/>
                  <a:gd name="connsiteY2" fmla="*/ 2147977 h 2147977"/>
                  <a:gd name="connsiteX3" fmla="*/ 0 w 595223"/>
                  <a:gd name="connsiteY3" fmla="*/ 2147977 h 2147977"/>
                  <a:gd name="connsiteX0" fmla="*/ 0 w 552069"/>
                  <a:gd name="connsiteY0" fmla="*/ 2147977 h 2147977"/>
                  <a:gd name="connsiteX1" fmla="*/ 297612 w 552069"/>
                  <a:gd name="connsiteY1" fmla="*/ 0 h 2147977"/>
                  <a:gd name="connsiteX2" fmla="*/ 552069 w 552069"/>
                  <a:gd name="connsiteY2" fmla="*/ 1978940 h 2147977"/>
                  <a:gd name="connsiteX3" fmla="*/ 0 w 552069"/>
                  <a:gd name="connsiteY3" fmla="*/ 2147977 h 2147977"/>
                  <a:gd name="connsiteX0" fmla="*/ 0 w 492984"/>
                  <a:gd name="connsiteY0" fmla="*/ 2046607 h 2046607"/>
                  <a:gd name="connsiteX1" fmla="*/ 238527 w 492984"/>
                  <a:gd name="connsiteY1" fmla="*/ 0 h 2046607"/>
                  <a:gd name="connsiteX2" fmla="*/ 492984 w 492984"/>
                  <a:gd name="connsiteY2" fmla="*/ 1978940 h 2046607"/>
                  <a:gd name="connsiteX3" fmla="*/ 0 w 492984"/>
                  <a:gd name="connsiteY3" fmla="*/ 2046607 h 2046607"/>
                  <a:gd name="connsiteX0" fmla="*/ 0 w 492984"/>
                  <a:gd name="connsiteY0" fmla="*/ 2046607 h 2046607"/>
                  <a:gd name="connsiteX1" fmla="*/ 238527 w 492984"/>
                  <a:gd name="connsiteY1" fmla="*/ 0 h 2046607"/>
                  <a:gd name="connsiteX2" fmla="*/ 492984 w 492984"/>
                  <a:gd name="connsiteY2" fmla="*/ 1978940 h 2046607"/>
                  <a:gd name="connsiteX3" fmla="*/ 0 w 492984"/>
                  <a:gd name="connsiteY3" fmla="*/ 2046607 h 204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984" h="2046607">
                    <a:moveTo>
                      <a:pt x="0" y="2046607"/>
                    </a:moveTo>
                    <a:lnTo>
                      <a:pt x="238527" y="0"/>
                    </a:lnTo>
                    <a:lnTo>
                      <a:pt x="492984" y="1978940"/>
                    </a:lnTo>
                    <a:cubicBezTo>
                      <a:pt x="328656" y="2001496"/>
                      <a:pt x="251892" y="2032512"/>
                      <a:pt x="0" y="204660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185458" y="3392835"/>
                <a:ext cx="508724" cy="228600"/>
                <a:chOff x="1171678" y="1860550"/>
                <a:chExt cx="508724" cy="2286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235283" y="1860550"/>
                  <a:ext cx="352217" cy="2286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171678" y="1888927"/>
                  <a:ext cx="508724" cy="191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smtClean="0">
                      <a:solidFill>
                        <a:schemeClr val="bg1"/>
                      </a:solidFill>
                    </a:rPr>
                    <a:t>10%</a:t>
                  </a:r>
                  <a:endParaRPr lang="fr-FR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8066" y="3395507"/>
              <a:ext cx="510637" cy="43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9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Expenditure (Sept. 2018)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12808" y="1048264"/>
            <a:ext cx="1103252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u="sng" dirty="0"/>
              <a:t>Global execution of budget expenses</a:t>
            </a:r>
            <a:endParaRPr lang="fr-FR" sz="3200" dirty="0"/>
          </a:p>
          <a:p>
            <a:pPr marL="0" indent="0">
              <a:buNone/>
            </a:pPr>
            <a:r>
              <a:rPr lang="en-GB" dirty="0"/>
              <a:t>The current end of year surplus for </a:t>
            </a:r>
            <a:r>
              <a:rPr lang="en-GB" dirty="0" smtClean="0"/>
              <a:t>2018 </a:t>
            </a:r>
            <a:r>
              <a:rPr lang="en-GB" dirty="0"/>
              <a:t>is estimated to be </a:t>
            </a:r>
            <a:r>
              <a:rPr lang="en-GB" dirty="0" smtClean="0">
                <a:solidFill>
                  <a:srgbClr val="00B050"/>
                </a:solidFill>
              </a:rPr>
              <a:t>171K</a:t>
            </a:r>
            <a:r>
              <a:rPr lang="en-GB" dirty="0">
                <a:solidFill>
                  <a:srgbClr val="00B050"/>
                </a:solidFill>
              </a:rPr>
              <a:t>€</a:t>
            </a:r>
            <a:r>
              <a:rPr lang="en-GB" dirty="0"/>
              <a:t>, mainly through less expenditure compared with budget on Personnel costs (</a:t>
            </a:r>
            <a:r>
              <a:rPr lang="en-GB" dirty="0">
                <a:solidFill>
                  <a:srgbClr val="00B050"/>
                </a:solidFill>
              </a:rPr>
              <a:t>49K€</a:t>
            </a:r>
            <a:r>
              <a:rPr lang="en-GB" dirty="0"/>
              <a:t>), Operating costs </a:t>
            </a:r>
            <a:r>
              <a:rPr lang="en-GB" dirty="0" smtClean="0"/>
              <a:t>(</a:t>
            </a:r>
            <a:r>
              <a:rPr lang="en-GB" dirty="0">
                <a:solidFill>
                  <a:srgbClr val="00B050"/>
                </a:solidFill>
              </a:rPr>
              <a:t>118K€</a:t>
            </a:r>
            <a:r>
              <a:rPr lang="en-GB" dirty="0"/>
              <a:t>) and capital expenditure </a:t>
            </a:r>
            <a:r>
              <a:rPr lang="en-GB" dirty="0" smtClean="0"/>
              <a:t>(</a:t>
            </a:r>
            <a:r>
              <a:rPr lang="en-GB" dirty="0">
                <a:solidFill>
                  <a:srgbClr val="00B050"/>
                </a:solidFill>
              </a:rPr>
              <a:t>4K€</a:t>
            </a:r>
            <a:r>
              <a:rPr lang="en-GB" dirty="0" smtClean="0"/>
              <a:t>).</a:t>
            </a:r>
            <a:r>
              <a:rPr lang="fr-FR" sz="3200" dirty="0"/>
              <a:t> </a:t>
            </a:r>
            <a:endParaRPr lang="fr-FR" sz="3200" dirty="0" smtClean="0"/>
          </a:p>
          <a:p>
            <a:pPr marL="0" indent="0">
              <a:buNone/>
            </a:pPr>
            <a:endParaRPr lang="fr-FR" sz="3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4055119"/>
              </p:ext>
            </p:extLst>
          </p:nvPr>
        </p:nvGraphicFramePr>
        <p:xfrm>
          <a:off x="3593874" y="2958352"/>
          <a:ext cx="5657702" cy="309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6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Financial status – Financial holdings (Sept. 2018)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1032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Internal Retirement </a:t>
            </a:r>
            <a:r>
              <a:rPr lang="en-GB" u="sng" dirty="0" smtClean="0"/>
              <a:t>Funds </a:t>
            </a:r>
            <a:r>
              <a:rPr lang="en-GB" u="sng" dirty="0"/>
              <a:t>and IHO assets</a:t>
            </a:r>
            <a:endParaRPr lang="fr-FR" dirty="0"/>
          </a:p>
          <a:p>
            <a:r>
              <a:rPr lang="en-GB" dirty="0"/>
              <a:t>Assets are deposited </a:t>
            </a:r>
            <a:r>
              <a:rPr lang="en-GB" dirty="0" smtClean="0"/>
              <a:t>on differen</a:t>
            </a:r>
            <a:r>
              <a:rPr lang="en-GB" dirty="0" smtClean="0"/>
              <a:t>t funds: </a:t>
            </a:r>
            <a:r>
              <a:rPr lang="en-GB" dirty="0" smtClean="0"/>
              <a:t>SMC (0.45%) and CIC (2.55%).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highlight report of notable matters is followed up by detailed lists to be updated and reviewed by the Secretary General and the Directors every month.</a:t>
            </a:r>
            <a:endParaRPr lang="fr-FR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80535" y="3112655"/>
            <a:ext cx="10580192" cy="18472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808</TotalTime>
  <Words>909</Words>
  <Application>Microsoft Office PowerPoint</Application>
  <PresentationFormat>Widescreen</PresentationFormat>
  <Paragraphs>83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Financial Status and proposed Budget for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Mathias Jonas</cp:lastModifiedBy>
  <cp:revision>56</cp:revision>
  <cp:lastPrinted>2018-10-05T10:21:20Z</cp:lastPrinted>
  <dcterms:created xsi:type="dcterms:W3CDTF">2017-10-09T13:46:17Z</dcterms:created>
  <dcterms:modified xsi:type="dcterms:W3CDTF">2018-10-05T11:35:06Z</dcterms:modified>
</cp:coreProperties>
</file>