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75" r:id="rId2"/>
    <p:sldId id="276" r:id="rId3"/>
    <p:sldId id="279" r:id="rId4"/>
    <p:sldId id="280" r:id="rId5"/>
    <p:sldId id="281" r:id="rId6"/>
    <p:sldId id="278" r:id="rId7"/>
  </p:sldIdLst>
  <p:sldSz cx="12192000" cy="6858000"/>
  <p:notesSz cx="7102475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Tech" initials="Abri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E8EFF8"/>
    <a:srgbClr val="DED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3" autoAdjust="0"/>
    <p:restoredTop sz="61552" autoAdjust="0"/>
  </p:normalViewPr>
  <p:slideViewPr>
    <p:cSldViewPr snapToGrid="0">
      <p:cViewPr varScale="1">
        <p:scale>
          <a:sx n="50" d="100"/>
          <a:sy n="50" d="100"/>
        </p:scale>
        <p:origin x="-1242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49" d="100"/>
          <a:sy n="49" d="100"/>
        </p:scale>
        <p:origin x="-2700" y="-102"/>
      </p:cViewPr>
      <p:guideLst>
        <p:guide orient="horz" pos="3223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3508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3508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3A9B22A-55EC-4A68-A1AE-1A1AE03C8C30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925408"/>
            <a:ext cx="5681980" cy="4029879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3507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3507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C14B252-8EFF-4387-B930-F07556521AE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0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4B252-8EFF-4387-B930-F07556521AE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2347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4B252-8EFF-4387-B930-F07556521AE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919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en-US" smtClean="0"/>
              <a:t>IHO COUNCIL</a:t>
            </a:r>
            <a:endParaRPr lang="en-US" dirty="0"/>
          </a:p>
        </p:txBody>
      </p:sp>
      <p:sp>
        <p:nvSpPr>
          <p:cNvPr id="9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International Hydrographic Organization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i="1" dirty="0" smtClean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72" y="6040079"/>
            <a:ext cx="637586" cy="83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382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41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2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9414"/>
            <a:ext cx="10515600" cy="540511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11992" y="893798"/>
            <a:ext cx="10568015" cy="528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en-US" smtClean="0"/>
              <a:t>IHO COUNCIL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86777" y="6276121"/>
            <a:ext cx="2743200" cy="365125"/>
          </a:xfrm>
        </p:spPr>
        <p:txBody>
          <a:bodyPr/>
          <a:lstStyle/>
          <a:p>
            <a:fld id="{EC878826-814C-4FD2-96B3-D147818A5C89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13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International Hydrographic Organization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i="1" dirty="0" smtClean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72" y="6040079"/>
            <a:ext cx="637586" cy="83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4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24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0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4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2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3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3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78826-814C-4FD2-96B3-D147818A5C8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9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4682" y="505706"/>
            <a:ext cx="9144000" cy="784432"/>
          </a:xfrm>
        </p:spPr>
        <p:txBody>
          <a:bodyPr>
            <a:normAutofit/>
          </a:bodyPr>
          <a:lstStyle/>
          <a:p>
            <a:r>
              <a:rPr lang="en-GB" noProof="0" smtClean="0"/>
              <a:t>IHO Council</a:t>
            </a:r>
            <a:endParaRPr lang="en-GB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C-2, London, United Kingdom, 9 – 11 October 2018</a:t>
            </a:r>
          </a:p>
        </p:txBody>
      </p:sp>
      <p:sp>
        <p:nvSpPr>
          <p:cNvPr id="5" name="Subtitle 2"/>
          <p:cNvSpPr>
            <a:spLocks noGrp="1"/>
          </p:cNvSpPr>
          <p:nvPr>
            <p:ph type="ctrTitle"/>
          </p:nvPr>
        </p:nvSpPr>
        <p:spPr>
          <a:xfrm>
            <a:off x="1524000" y="2045729"/>
            <a:ext cx="9144000" cy="299906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z="3600" noProof="0" dirty="0" smtClean="0"/>
              <a:t>Comment by</a:t>
            </a:r>
            <a:br>
              <a:rPr lang="en-GB" sz="3600" noProof="0" dirty="0" smtClean="0"/>
            </a:br>
            <a:r>
              <a:rPr lang="en-GB" sz="3600" noProof="0" dirty="0" smtClean="0"/>
              <a:t> </a:t>
            </a:r>
          </a:p>
          <a:p>
            <a:pPr>
              <a:defRPr/>
            </a:pPr>
            <a:r>
              <a:rPr lang="en-GB" sz="3600" noProof="0" dirty="0" smtClean="0"/>
              <a:t>France</a:t>
            </a:r>
            <a:br>
              <a:rPr lang="en-GB" sz="3600" noProof="0" dirty="0" smtClean="0"/>
            </a:br>
            <a:r>
              <a:rPr lang="en-GB" sz="3600" noProof="0" dirty="0" smtClean="0"/>
              <a:t/>
            </a:r>
            <a:br>
              <a:rPr lang="en-GB" sz="3600" noProof="0" dirty="0" smtClean="0"/>
            </a:br>
            <a:r>
              <a:rPr lang="en-GB" sz="3600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of the IHO Resolution 1/2018</a:t>
            </a:r>
            <a:br>
              <a:rPr lang="en-GB" sz="3600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3600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Comment on IRCC report</a:t>
            </a:r>
            <a:br>
              <a:rPr lang="en-GB" sz="3600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3600" noProof="0" dirty="0" smtClean="0"/>
          </a:p>
          <a:p>
            <a:pPr eaLnBrk="1" hangingPunct="1">
              <a:defRPr/>
            </a:pPr>
            <a:endParaRPr lang="en-GB" sz="3600" noProof="0" dirty="0"/>
          </a:p>
        </p:txBody>
      </p:sp>
    </p:spTree>
    <p:extLst>
      <p:ext uri="{BB962C8B-B14F-4D97-AF65-F5344CB8AC3E}">
        <p14:creationId xmlns:p14="http://schemas.microsoft.com/office/powerpoint/2010/main" val="4929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70" y="277815"/>
            <a:ext cx="8981868" cy="63658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noProof="0" dirty="0" smtClean="0"/>
              <a:t>Background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870" y="1340769"/>
            <a:ext cx="10641495" cy="4530725"/>
          </a:xfrm>
        </p:spPr>
        <p:txBody>
          <a:bodyPr>
            <a:normAutofit/>
          </a:bodyPr>
          <a:lstStyle/>
          <a:p>
            <a:r>
              <a:rPr lang="en-GB" noProof="0" dirty="0" smtClean="0"/>
              <a:t>ENC </a:t>
            </a:r>
            <a:r>
              <a:rPr lang="en-GB" noProof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overlaps</a:t>
            </a:r>
            <a:r>
              <a:rPr lang="en-GB" noProof="0" dirty="0" smtClean="0"/>
              <a:t> are regularly highlighted by RENCs.</a:t>
            </a:r>
          </a:p>
          <a:p>
            <a:r>
              <a:rPr lang="en-GB" noProof="0" dirty="0" smtClean="0"/>
              <a:t>Unpredictable </a:t>
            </a:r>
            <a:r>
              <a:rPr lang="en-GB" noProof="0" dirty="0" smtClean="0"/>
              <a:t>behaviours </a:t>
            </a:r>
            <a:r>
              <a:rPr lang="en-GB" noProof="0" dirty="0" smtClean="0"/>
              <a:t>of ECDIS </a:t>
            </a:r>
            <a:r>
              <a:rPr lang="en-GB" noProof="0" dirty="0" smtClean="0"/>
              <a:t>have </a:t>
            </a:r>
            <a:r>
              <a:rPr lang="en-GB" noProof="0" dirty="0" smtClean="0"/>
              <a:t>been reported in these overlaps which may cause </a:t>
            </a:r>
            <a:r>
              <a:rPr lang="en-GB" noProof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risks</a:t>
            </a:r>
            <a:r>
              <a:rPr lang="en-GB" noProof="0" dirty="0" smtClean="0"/>
              <a:t> for navigation.</a:t>
            </a:r>
          </a:p>
          <a:p>
            <a:r>
              <a:rPr lang="en-GB" noProof="0" dirty="0" smtClean="0"/>
              <a:t>An IHO resolution on the </a:t>
            </a:r>
            <a:r>
              <a:rPr lang="en-GB" noProof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elimination</a:t>
            </a:r>
            <a:r>
              <a:rPr lang="en-GB" noProof="0" dirty="0" smtClean="0"/>
              <a:t> of overlapping ENC data in areas of demonstrable risk to the safety of navigation has been adopted on 15</a:t>
            </a:r>
            <a:r>
              <a:rPr lang="en-GB" baseline="30000" noProof="0" dirty="0" smtClean="0"/>
              <a:t>th</a:t>
            </a:r>
            <a:r>
              <a:rPr lang="en-GB" noProof="0" dirty="0" smtClean="0"/>
              <a:t> February 2018 by circular letter 19/2018.</a:t>
            </a:r>
          </a:p>
          <a:p>
            <a:pPr marL="0" indent="0" algn="just">
              <a:buNone/>
              <a:defRPr/>
            </a:pPr>
            <a:endParaRPr lang="en-GB" sz="2400" b="1" noProof="0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de-DE" dirty="0" smtClean="0"/>
              <a:t>C-2, London, United Kingdom, 9 – 11 October 2018</a:t>
            </a:r>
          </a:p>
        </p:txBody>
      </p:sp>
    </p:spTree>
    <p:extLst>
      <p:ext uri="{BB962C8B-B14F-4D97-AF65-F5344CB8AC3E}">
        <p14:creationId xmlns:p14="http://schemas.microsoft.com/office/powerpoint/2010/main" val="3386047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70" y="277815"/>
            <a:ext cx="8981868" cy="63658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noProof="0" smtClean="0"/>
              <a:t>Discussion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870" y="1340769"/>
            <a:ext cx="10641495" cy="4530725"/>
          </a:xfrm>
        </p:spPr>
        <p:txBody>
          <a:bodyPr>
            <a:normAutofit/>
          </a:bodyPr>
          <a:lstStyle/>
          <a:p>
            <a:r>
              <a:rPr lang="en-GB" noProof="0" smtClean="0"/>
              <a:t>The implementation of IHO resolution 1/2018 raised some </a:t>
            </a:r>
            <a:r>
              <a:rPr lang="en-GB" noProof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difficulties</a:t>
            </a:r>
            <a:r>
              <a:rPr lang="en-GB" noProof="0" smtClean="0"/>
              <a:t>.</a:t>
            </a:r>
            <a:endParaRPr lang="en-GB" noProof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noProof="0" smtClean="0"/>
              <a:t>Agreement on </a:t>
            </a:r>
            <a:r>
              <a:rPr lang="en-GB" noProof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prioritization</a:t>
            </a:r>
            <a:r>
              <a:rPr lang="en-GB" noProof="0" smtClean="0"/>
              <a:t> of risks is not reached between the ENC producers in several cases.</a:t>
            </a:r>
          </a:p>
          <a:p>
            <a:r>
              <a:rPr lang="en-GB" noProof="0" smtClean="0"/>
              <a:t>This may prevent the full implementation of the resolution.</a:t>
            </a:r>
            <a:endParaRPr lang="en-GB" altLang="en-US" noProof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de-DE" dirty="0" smtClean="0"/>
              <a:t>C-2, London, United Kingdom, 9 – 11 October 2018</a:t>
            </a:r>
          </a:p>
        </p:txBody>
      </p:sp>
    </p:spTree>
    <p:extLst>
      <p:ext uri="{BB962C8B-B14F-4D97-AF65-F5344CB8AC3E}">
        <p14:creationId xmlns:p14="http://schemas.microsoft.com/office/powerpoint/2010/main" val="2929408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70" y="277815"/>
            <a:ext cx="8981868" cy="63658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noProof="0" smtClean="0"/>
              <a:t>Analysis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870" y="1340769"/>
            <a:ext cx="10641495" cy="4530725"/>
          </a:xfrm>
        </p:spPr>
        <p:txBody>
          <a:bodyPr>
            <a:normAutofit/>
          </a:bodyPr>
          <a:lstStyle/>
          <a:p>
            <a:pPr lvl="0"/>
            <a:r>
              <a:rPr lang="en-GB" noProof="0" dirty="0" smtClean="0"/>
              <a:t>In regions where the use of ENC on ECDIS are a key for safety of navigation, ENC overlapping is a risk due to the </a:t>
            </a:r>
            <a:r>
              <a:rPr lang="en-GB" noProof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unpredictability</a:t>
            </a:r>
            <a:r>
              <a:rPr lang="en-GB" noProof="0" dirty="0" smtClean="0"/>
              <a:t> of ECDIS in such </a:t>
            </a:r>
            <a:r>
              <a:rPr lang="en-GB" noProof="0" dirty="0" smtClean="0"/>
              <a:t>situation.</a:t>
            </a:r>
            <a:endParaRPr lang="en-GB" noProof="0" dirty="0" smtClean="0"/>
          </a:p>
          <a:p>
            <a:pPr lvl="0"/>
            <a:r>
              <a:rPr lang="en-GB" noProof="0" dirty="0" smtClean="0"/>
              <a:t>As a consequence, once such </a:t>
            </a:r>
            <a:r>
              <a:rPr lang="en-GB" noProof="0" dirty="0" smtClean="0"/>
              <a:t>risk has </a:t>
            </a:r>
            <a:r>
              <a:rPr lang="en-GB" noProof="0" dirty="0" smtClean="0"/>
              <a:t>been identified </a:t>
            </a:r>
            <a:r>
              <a:rPr lang="en-GB" dirty="0" smtClean="0"/>
              <a:t>it</a:t>
            </a:r>
            <a:r>
              <a:rPr lang="en-GB" noProof="0" dirty="0" smtClean="0"/>
              <a:t> should </a:t>
            </a:r>
            <a:r>
              <a:rPr lang="en-GB" noProof="0" dirty="0" smtClean="0"/>
              <a:t>be </a:t>
            </a:r>
            <a:r>
              <a:rPr lang="en-GB" noProof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eliminated</a:t>
            </a:r>
            <a:r>
              <a:rPr lang="en-GB" noProof="0" dirty="0" smtClean="0"/>
              <a:t> within a year.</a:t>
            </a:r>
          </a:p>
          <a:p>
            <a:pPr lvl="0"/>
            <a:r>
              <a:rPr lang="en-GB" noProof="0" dirty="0" smtClean="0"/>
              <a:t>The criticality of the </a:t>
            </a:r>
            <a:r>
              <a:rPr lang="en-GB" noProof="0" dirty="0" smtClean="0"/>
              <a:t>risk </a:t>
            </a:r>
            <a:r>
              <a:rPr lang="en-GB" noProof="0" dirty="0" smtClean="0"/>
              <a:t>should only be used as an </a:t>
            </a:r>
            <a:r>
              <a:rPr lang="en-GB" noProof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indication</a:t>
            </a:r>
            <a:r>
              <a:rPr lang="en-GB" noProof="0" dirty="0" smtClean="0"/>
              <a:t> of priority for handling overlaps.</a:t>
            </a:r>
          </a:p>
          <a:p>
            <a:r>
              <a:rPr lang="en-GB" noProof="0" dirty="0" smtClean="0"/>
              <a:t>In case of a divergence between two ENC producers regarding overlap criticality, the </a:t>
            </a:r>
            <a:r>
              <a:rPr lang="en-GB" noProof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highest</a:t>
            </a:r>
            <a:r>
              <a:rPr lang="en-GB" noProof="0" dirty="0" smtClean="0"/>
              <a:t> criticality should be retained.</a:t>
            </a:r>
            <a:endParaRPr lang="en-GB" noProof="0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de-DE" dirty="0" smtClean="0"/>
              <a:t>C-2, London, United Kingdom, 9 – 11 October 2018</a:t>
            </a:r>
          </a:p>
        </p:txBody>
      </p:sp>
    </p:spTree>
    <p:extLst>
      <p:ext uri="{BB962C8B-B14F-4D97-AF65-F5344CB8AC3E}">
        <p14:creationId xmlns:p14="http://schemas.microsoft.com/office/powerpoint/2010/main" val="3332734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70" y="277815"/>
            <a:ext cx="8981868" cy="63658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noProof="0" dirty="0" smtClean="0"/>
              <a:t>Recommendations for IRCC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870" y="1340769"/>
            <a:ext cx="10641495" cy="4530725"/>
          </a:xfrm>
        </p:spPr>
        <p:txBody>
          <a:bodyPr>
            <a:normAutofit/>
          </a:bodyPr>
          <a:lstStyle/>
          <a:p>
            <a:r>
              <a:rPr lang="en-GB" noProof="0" dirty="0" smtClean="0"/>
              <a:t>Draw </a:t>
            </a:r>
            <a:r>
              <a:rPr lang="en-GB" noProof="0" dirty="0" smtClean="0"/>
              <a:t>up </a:t>
            </a:r>
            <a:r>
              <a:rPr lang="en-GB" dirty="0"/>
              <a:t>within one year an </a:t>
            </a:r>
            <a:r>
              <a:rPr lang="en-GB" noProof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assessment</a:t>
            </a:r>
            <a:r>
              <a:rPr lang="en-GB" noProof="0" dirty="0" smtClean="0"/>
              <a:t> </a:t>
            </a:r>
            <a:r>
              <a:rPr lang="en-GB" noProof="0" dirty="0" smtClean="0"/>
              <a:t>of </a:t>
            </a:r>
            <a:r>
              <a:rPr lang="en-GB" noProof="0" dirty="0" smtClean="0"/>
              <a:t>the </a:t>
            </a:r>
            <a:r>
              <a:rPr lang="en-GB" noProof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effectiveness</a:t>
            </a:r>
            <a:r>
              <a:rPr lang="en-GB" noProof="0" dirty="0" smtClean="0"/>
              <a:t> of the application of the resolution 1/2018.</a:t>
            </a:r>
          </a:p>
          <a:p>
            <a:r>
              <a:rPr lang="en-GB" noProof="0" dirty="0" smtClean="0"/>
              <a:t>If necessary, formulate proposals </a:t>
            </a:r>
            <a:r>
              <a:rPr lang="en-GB" noProof="0" dirty="0" smtClean="0"/>
              <a:t>to improve the efficiency of its implementation.</a:t>
            </a:r>
            <a:endParaRPr lang="en-GB" noProof="0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de-DE" dirty="0" smtClean="0"/>
              <a:t>C-2, London, United Kingdom, 9 – 11 October 2018</a:t>
            </a:r>
          </a:p>
        </p:txBody>
      </p:sp>
    </p:spTree>
    <p:extLst>
      <p:ext uri="{BB962C8B-B14F-4D97-AF65-F5344CB8AC3E}">
        <p14:creationId xmlns:p14="http://schemas.microsoft.com/office/powerpoint/2010/main" val="4229725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70" y="277815"/>
            <a:ext cx="8981868" cy="63658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noProof="0" smtClean="0"/>
              <a:t>Action requested of the Council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870" y="1340769"/>
            <a:ext cx="10641495" cy="45307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noProof="0" dirty="0"/>
              <a:t>The Council is invited to :</a:t>
            </a:r>
          </a:p>
          <a:p>
            <a:pPr>
              <a:defRPr/>
            </a:pPr>
            <a:r>
              <a:rPr lang="en-GB" noProof="0" dirty="0"/>
              <a:t>Endorse the proposed recommendation; and </a:t>
            </a:r>
          </a:p>
          <a:p>
            <a:pPr>
              <a:defRPr/>
            </a:pPr>
            <a:r>
              <a:rPr lang="en-GB" noProof="0" dirty="0"/>
              <a:t>Instruct the IRCC </a:t>
            </a:r>
            <a:r>
              <a:rPr lang="en-GB" noProof="0" dirty="0" smtClean="0"/>
              <a:t>consequently.</a:t>
            </a:r>
            <a:endParaRPr lang="en-GB" sz="2400" b="1" noProof="0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de-DE" dirty="0" smtClean="0"/>
              <a:t>C-2, London, United Kingdom, 9 – 11 October 2018</a:t>
            </a:r>
          </a:p>
        </p:txBody>
      </p:sp>
    </p:spTree>
    <p:extLst>
      <p:ext uri="{BB962C8B-B14F-4D97-AF65-F5344CB8AC3E}">
        <p14:creationId xmlns:p14="http://schemas.microsoft.com/office/powerpoint/2010/main" val="1296354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HO presentations template" id="{C657DD33-74A5-46FF-87DC-702489CC64DD}" vid="{C4CF7E2C-A930-4DFE-9432-DAC967E2A5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IHO presentations template</Template>
  <TotalTime>702</TotalTime>
  <Words>318</Words>
  <Application>Microsoft Office PowerPoint</Application>
  <PresentationFormat>Personnalisé</PresentationFormat>
  <Paragraphs>31</Paragraphs>
  <Slides>6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Office Theme</vt:lpstr>
      <vt:lpstr>Comment by   France  Application of the IHO Resolution 1/2018 Comment on IRCC report  </vt:lpstr>
      <vt:lpstr>Background</vt:lpstr>
      <vt:lpstr>Discussion</vt:lpstr>
      <vt:lpstr>Analysis</vt:lpstr>
      <vt:lpstr>Recommendations for IRCC</vt:lpstr>
      <vt:lpstr>Action requested of the Council</vt:lpstr>
    </vt:vector>
  </TitlesOfParts>
  <Company>IHO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DTech</dc:creator>
  <cp:lastModifiedBy>Bruno Frachon, SHOM</cp:lastModifiedBy>
  <cp:revision>70</cp:revision>
  <cp:lastPrinted>2018-10-07T17:42:37Z</cp:lastPrinted>
  <dcterms:created xsi:type="dcterms:W3CDTF">2017-10-09T13:46:17Z</dcterms:created>
  <dcterms:modified xsi:type="dcterms:W3CDTF">2018-10-10T07:07:51Z</dcterms:modified>
</cp:coreProperties>
</file>