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3"/>
  </p:notesMasterIdLst>
  <p:sldIdLst>
    <p:sldId id="267" r:id="rId2"/>
    <p:sldId id="269" r:id="rId3"/>
    <p:sldId id="262" r:id="rId4"/>
    <p:sldId id="270" r:id="rId5"/>
    <p:sldId id="272" r:id="rId6"/>
    <p:sldId id="268" r:id="rId7"/>
    <p:sldId id="271" r:id="rId8"/>
    <p:sldId id="273" r:id="rId9"/>
    <p:sldId id="276" r:id="rId10"/>
    <p:sldId id="277" r:id="rId11"/>
    <p:sldId id="27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Tech" initials="Abri" lastIdx="1" clrIdx="0">
    <p:extLst>
      <p:ext uri="{19B8F6BF-5375-455C-9EA6-DF929625EA0E}">
        <p15:presenceInfo xmlns:p15="http://schemas.microsoft.com/office/powerpoint/2012/main" userId="DTec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E8EFF8"/>
    <a:srgbClr val="DEDF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401" y="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A9B22A-55EC-4A68-A1AE-1A1AE03C8C30}" type="datetimeFigureOut">
              <a:rPr lang="en-US" smtClean="0"/>
              <a:t>08-Oct-18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14B252-8EFF-4387-B930-F07556521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804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4B252-8EFF-4387-B930-F07556521AE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338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4B252-8EFF-4387-B930-F07556521AE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529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flip="none" rotWithShape="1">
          <a:gsLst>
            <a:gs pos="75000">
              <a:schemeClr val="accent2">
                <a:lumMod val="5000"/>
                <a:lumOff val="9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040079"/>
            <a:ext cx="12192000" cy="8372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276122"/>
            <a:ext cx="4114800" cy="365125"/>
          </a:xfrm>
        </p:spPr>
        <p:txBody>
          <a:bodyPr/>
          <a:lstStyle/>
          <a:p>
            <a:r>
              <a:rPr lang="en-US" smtClean="0"/>
              <a:t>C-2, London, United Kingdom, 9 – 11 October 2018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5028" y="6063120"/>
            <a:ext cx="602494" cy="791131"/>
          </a:xfrm>
          <a:prstGeom prst="rect">
            <a:avLst/>
          </a:prstGeom>
        </p:spPr>
      </p:pic>
      <p:sp>
        <p:nvSpPr>
          <p:cNvPr id="9" name="Footer Placeholder 8"/>
          <p:cNvSpPr txBox="1">
            <a:spLocks/>
          </p:cNvSpPr>
          <p:nvPr userDrawn="1"/>
        </p:nvSpPr>
        <p:spPr>
          <a:xfrm>
            <a:off x="250262" y="628034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>
                <a:solidFill>
                  <a:schemeClr val="tx1"/>
                </a:solidFill>
              </a:rPr>
              <a:t>International Hydrographic Organization</a:t>
            </a:r>
            <a:br>
              <a:rPr lang="de-DE" dirty="0" smtClean="0">
                <a:solidFill>
                  <a:schemeClr val="tx1"/>
                </a:solidFill>
              </a:rPr>
            </a:br>
            <a:r>
              <a:rPr lang="de-DE" i="1" dirty="0" smtClean="0">
                <a:solidFill>
                  <a:schemeClr val="tx1"/>
                </a:solidFill>
              </a:rPr>
              <a:t>Organisation Hydrographique Internationale</a:t>
            </a:r>
            <a:endParaRPr lang="en-US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3826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C-2, London, United Kingdom, 9 – 11 October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041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C-2, London, United Kingdom, 9 – 11 October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123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 flip="none" rotWithShape="1">
          <a:gsLst>
            <a:gs pos="75000">
              <a:schemeClr val="accent2">
                <a:lumMod val="5000"/>
                <a:lumOff val="9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9414"/>
            <a:ext cx="10515600" cy="540511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811992" y="893798"/>
            <a:ext cx="10568015" cy="5285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/>
        </p:nvSpPr>
        <p:spPr>
          <a:xfrm>
            <a:off x="0" y="6040079"/>
            <a:ext cx="12192000" cy="8372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276122"/>
            <a:ext cx="4114800" cy="365125"/>
          </a:xfrm>
        </p:spPr>
        <p:txBody>
          <a:bodyPr/>
          <a:lstStyle/>
          <a:p>
            <a:r>
              <a:rPr lang="en-US" smtClean="0"/>
              <a:t>C-2, London, United Kingdom, 9 – 11 October 2018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86777" y="6276121"/>
            <a:ext cx="2743200" cy="365125"/>
          </a:xfrm>
        </p:spPr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5028" y="6063120"/>
            <a:ext cx="602494" cy="791131"/>
          </a:xfrm>
          <a:prstGeom prst="rect">
            <a:avLst/>
          </a:prstGeom>
        </p:spPr>
      </p:pic>
      <p:sp>
        <p:nvSpPr>
          <p:cNvPr id="13" name="Footer Placeholder 8"/>
          <p:cNvSpPr txBox="1">
            <a:spLocks/>
          </p:cNvSpPr>
          <p:nvPr userDrawn="1"/>
        </p:nvSpPr>
        <p:spPr>
          <a:xfrm>
            <a:off x="250262" y="628034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>
                <a:solidFill>
                  <a:schemeClr val="tx1"/>
                </a:solidFill>
              </a:rPr>
              <a:t>International Hydrographic Organization</a:t>
            </a:r>
            <a:br>
              <a:rPr lang="de-DE" dirty="0" smtClean="0">
                <a:solidFill>
                  <a:schemeClr val="tx1"/>
                </a:solidFill>
              </a:rPr>
            </a:br>
            <a:r>
              <a:rPr lang="de-DE" i="1" dirty="0" smtClean="0">
                <a:solidFill>
                  <a:schemeClr val="tx1"/>
                </a:solidFill>
              </a:rPr>
              <a:t>Organisation Hydrographique Internationale</a:t>
            </a:r>
            <a:endParaRPr lang="en-US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04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C-2, London, United Kingdom, 9 – 11 October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724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C-2, London, United Kingdom, 9 – 11 October 2018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504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C-2, London, United Kingdom, 9 – 11 October 2018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343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C-2, London, United Kingdom, 9 – 11 October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029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C-2, London, United Kingdom, 9 – 11 October 2018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77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C-2, London, United Kingdom, 9 – 11 October 2018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430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C-2, London, United Kingdom, 9 – 11 October 2018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433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C-2, London, United Kingdom, 9 – 11 October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596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2855" y="1806104"/>
            <a:ext cx="9144000" cy="2387600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rgbClr val="0070C0"/>
                </a:solidFill>
                <a:latin typeface="+mn-lt"/>
              </a:rPr>
              <a:t>Development and future provision of S-100 based </a:t>
            </a:r>
            <a:r>
              <a:rPr lang="en-US" sz="5400" dirty="0" smtClean="0">
                <a:solidFill>
                  <a:srgbClr val="0070C0"/>
                </a:solidFill>
                <a:latin typeface="+mn-lt"/>
              </a:rPr>
              <a:t>Products</a:t>
            </a:r>
            <a:endParaRPr lang="fr-FR" sz="54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714146"/>
            <a:ext cx="9144000" cy="1655762"/>
          </a:xfrm>
        </p:spPr>
        <p:txBody>
          <a:bodyPr/>
          <a:lstStyle/>
          <a:p>
            <a:r>
              <a:rPr lang="de-DE" dirty="0" smtClean="0"/>
              <a:t>Agenda Item 4.3</a:t>
            </a:r>
          </a:p>
          <a:p>
            <a:r>
              <a:rPr lang="de-DE" dirty="0" smtClean="0"/>
              <a:t>Reference </a:t>
            </a:r>
            <a:r>
              <a:rPr lang="de-DE" dirty="0" err="1" smtClean="0"/>
              <a:t>Document</a:t>
            </a:r>
            <a:r>
              <a:rPr lang="de-DE" dirty="0" smtClean="0"/>
              <a:t> C2-4.3</a:t>
            </a:r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C-2, London, United Kingdom, 9 – 11 October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16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C-2, London, United Kingdom, 9 – 11 October 2018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90600" y="411814"/>
            <a:ext cx="10515600" cy="540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What to do? Proposed activities … (2)</a:t>
            </a:r>
            <a:endParaRPr lang="en-US" b="1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990600" y="1257214"/>
            <a:ext cx="10515600" cy="488988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ct val="20000"/>
              </a:spcBef>
              <a:defRPr/>
            </a:pPr>
            <a:r>
              <a:rPr lang="en-GB" sz="3200" b="1" dirty="0" smtClean="0"/>
              <a:t>Chairs of Council</a:t>
            </a:r>
            <a:r>
              <a:rPr lang="en-GB" sz="3200" b="1" dirty="0"/>
              <a:t>, HSSC, IRCC </a:t>
            </a:r>
            <a:r>
              <a:rPr lang="en-GB" sz="3200" b="1" dirty="0" smtClean="0"/>
              <a:t>and </a:t>
            </a:r>
            <a:r>
              <a:rPr lang="en-GB" sz="3200" b="1" dirty="0" err="1"/>
              <a:t>SecGen</a:t>
            </a:r>
            <a:r>
              <a:rPr lang="en-GB" sz="3200" b="1" dirty="0"/>
              <a:t> </a:t>
            </a:r>
            <a:r>
              <a:rPr lang="en-GB" sz="3200" dirty="0"/>
              <a:t>to draft a roadmap for the regular production and dissemination of S-100 based hydrographic products and for further discussion at A-2 for the 2021-2023 IHO Work </a:t>
            </a:r>
            <a:r>
              <a:rPr lang="en-GB" sz="3200" dirty="0" smtClean="0"/>
              <a:t>Programme;</a:t>
            </a:r>
          </a:p>
          <a:p>
            <a:pPr>
              <a:lnSpc>
                <a:spcPct val="100000"/>
              </a:lnSpc>
              <a:spcBef>
                <a:spcPct val="20000"/>
              </a:spcBef>
              <a:defRPr/>
            </a:pPr>
            <a:endParaRPr lang="en-GB" sz="3200" dirty="0" smtClean="0"/>
          </a:p>
          <a:p>
            <a:r>
              <a:rPr lang="en-GB" sz="3200" b="1" dirty="0" err="1"/>
              <a:t>SecGen</a:t>
            </a:r>
            <a:r>
              <a:rPr lang="en-GB" sz="3200" dirty="0"/>
              <a:t> to inform IMO about the recent developments </a:t>
            </a:r>
            <a:r>
              <a:rPr lang="en-GB" sz="3200" dirty="0" smtClean="0"/>
              <a:t>within</a:t>
            </a:r>
            <a:r>
              <a:rPr lang="en-US" sz="3200" dirty="0"/>
              <a:t> </a:t>
            </a:r>
            <a:r>
              <a:rPr lang="en-GB" sz="3200" dirty="0" smtClean="0"/>
              <a:t>the </a:t>
            </a:r>
            <a:r>
              <a:rPr lang="en-GB" sz="3200" dirty="0"/>
              <a:t>S-100 framework with particular emphasis on the uptake of S-101 and S-100 based data products to provide additional nautical </a:t>
            </a:r>
            <a:r>
              <a:rPr lang="en-GB" sz="3200" dirty="0" smtClean="0"/>
              <a:t>information. Propose the approval of these products as meeting the mandatory SOLAS carriage requirements for nautical charts and other nautical publications. </a:t>
            </a:r>
            <a:endParaRPr lang="en-GB" sz="3200" dirty="0">
              <a:solidFill>
                <a:srgbClr val="00216A"/>
              </a:solidFill>
              <a:sym typeface="Wingdings" pitchFamily="2" charset="2"/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defRPr/>
            </a:pPr>
            <a:endParaRPr lang="en-US" dirty="0">
              <a:solidFill>
                <a:srgbClr val="00216A"/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553046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C-2, London, United Kingdom, 9 – 11 October 2018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90600" y="411814"/>
            <a:ext cx="10515600" cy="540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The Council is invited to</a:t>
            </a:r>
            <a:endParaRPr lang="en-US" b="1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990600" y="1257214"/>
            <a:ext cx="10310674" cy="4351338"/>
          </a:xfrm>
        </p:spPr>
        <p:txBody>
          <a:bodyPr>
            <a:normAutofit fontScale="92500" lnSpcReduction="10000"/>
          </a:bodyPr>
          <a:lstStyle/>
          <a:p>
            <a:pPr lvl="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dirty="0"/>
              <a:t>discuss and agree on a roadmap for the regular production and dissemination of S-100 based hydrographic </a:t>
            </a:r>
            <a:r>
              <a:rPr lang="en-US" dirty="0" smtClean="0"/>
              <a:t>products;</a:t>
            </a:r>
            <a:endParaRPr lang="fr-FR" dirty="0"/>
          </a:p>
          <a:p>
            <a:pPr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dirty="0"/>
              <a:t>instruct HSSC Chair and IRCC Chair to put resulting action on the affected Working Groups, namely S-100WG, ENCWG, NIPWG and WENDWG; </a:t>
            </a:r>
            <a:endParaRPr lang="fr-FR" dirty="0"/>
          </a:p>
          <a:p>
            <a:pPr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dirty="0"/>
              <a:t>instruct the Secretary-General to inform IMO about the recent developments within the S-100 framework with particular emphasis on the </a:t>
            </a:r>
            <a:r>
              <a:rPr lang="en-US" dirty="0" smtClean="0"/>
              <a:t>progress</a:t>
            </a:r>
            <a:r>
              <a:rPr lang="en-US" dirty="0" smtClean="0"/>
              <a:t> </a:t>
            </a:r>
            <a:r>
              <a:rPr lang="en-US" dirty="0"/>
              <a:t>of S-101 and S-100 based data products to provide additional nautical information; and</a:t>
            </a:r>
            <a:endParaRPr lang="fr-FR" dirty="0"/>
          </a:p>
          <a:p>
            <a:pPr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dirty="0"/>
              <a:t>take any other actions that may be appropriate.</a:t>
            </a:r>
            <a:endParaRPr lang="fr-FR" dirty="0"/>
          </a:p>
          <a:p>
            <a:pPr>
              <a:lnSpc>
                <a:spcPct val="150000"/>
              </a:lnSpc>
              <a:spcBef>
                <a:spcPct val="20000"/>
              </a:spcBef>
              <a:defRPr/>
            </a:pPr>
            <a:endParaRPr lang="en-US" dirty="0" smtClean="0">
              <a:solidFill>
                <a:srgbClr val="00216A"/>
              </a:solidFill>
              <a:sym typeface="Wingdings" pitchFamily="2" charset="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defRPr/>
            </a:pPr>
            <a:endParaRPr lang="en-US" dirty="0">
              <a:solidFill>
                <a:srgbClr val="00216A"/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740595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84320" y="6225323"/>
            <a:ext cx="4114800" cy="365125"/>
          </a:xfrm>
        </p:spPr>
        <p:txBody>
          <a:bodyPr/>
          <a:lstStyle/>
          <a:p>
            <a:r>
              <a:rPr lang="en-US" dirty="0"/>
              <a:t>C-2, London, United Kingdom, 9 – 11 October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032497" y="6225322"/>
            <a:ext cx="2743200" cy="365125"/>
          </a:xfrm>
        </p:spPr>
        <p:txBody>
          <a:bodyPr/>
          <a:lstStyle/>
          <a:p>
            <a:fld id="{EC878826-814C-4FD2-96B3-D147818A5C89}" type="slidenum">
              <a:rPr lang="en-US" smtClean="0"/>
              <a:t>2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08690" y="550050"/>
            <a:ext cx="8818141" cy="540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The IHO S-100 Standards Aquarium</a:t>
            </a:r>
          </a:p>
          <a:p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690" y="941627"/>
            <a:ext cx="10576383" cy="5041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149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C-2, London, United Kingdom, 9 – 11 October 2018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90600" y="411814"/>
            <a:ext cx="10515600" cy="540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S-100 – forms the basis (1)</a:t>
            </a:r>
            <a:endParaRPr lang="en-US" b="1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017373" y="1141884"/>
            <a:ext cx="8826843" cy="4351338"/>
          </a:xfrm>
        </p:spPr>
        <p:txBody>
          <a:bodyPr>
            <a:normAutofit/>
          </a:bodyPr>
          <a:lstStyle/>
          <a:p>
            <a:pPr marL="0" indent="0">
              <a:spcBef>
                <a:spcPct val="20000"/>
              </a:spcBef>
              <a:buNone/>
              <a:defRPr/>
            </a:pPr>
            <a:r>
              <a:rPr lang="en-US" dirty="0">
                <a:solidFill>
                  <a:srgbClr val="00216A"/>
                </a:solidFill>
              </a:rPr>
              <a:t>S-100 is </a:t>
            </a:r>
            <a:r>
              <a:rPr lang="en-US" u="sng" dirty="0" smtClean="0">
                <a:solidFill>
                  <a:srgbClr val="00216A"/>
                </a:solidFill>
              </a:rPr>
              <a:t>the most important</a:t>
            </a:r>
            <a:r>
              <a:rPr lang="en-US" dirty="0" smtClean="0">
                <a:solidFill>
                  <a:srgbClr val="00216A"/>
                </a:solidFill>
              </a:rPr>
              <a:t> application of </a:t>
            </a:r>
            <a:r>
              <a:rPr lang="en-US" dirty="0">
                <a:solidFill>
                  <a:srgbClr val="00216A"/>
                </a:solidFill>
              </a:rPr>
              <a:t>ISO 19100 series of Geographic </a:t>
            </a:r>
            <a:r>
              <a:rPr lang="en-US" dirty="0" smtClean="0">
                <a:solidFill>
                  <a:srgbClr val="00216A"/>
                </a:solidFill>
              </a:rPr>
              <a:t>Standards on a global scale. It opens a new world in the provision of </a:t>
            </a:r>
            <a:r>
              <a:rPr lang="en-US" dirty="0" err="1" smtClean="0">
                <a:solidFill>
                  <a:srgbClr val="00216A"/>
                </a:solidFill>
              </a:rPr>
              <a:t>geoinformation</a:t>
            </a:r>
            <a:r>
              <a:rPr lang="en-US" dirty="0" smtClean="0">
                <a:solidFill>
                  <a:srgbClr val="00216A"/>
                </a:solidFill>
              </a:rPr>
              <a:t>:</a:t>
            </a:r>
          </a:p>
          <a:p>
            <a:pPr marL="0" indent="0">
              <a:spcBef>
                <a:spcPct val="20000"/>
              </a:spcBef>
              <a:buNone/>
              <a:defRPr/>
            </a:pPr>
            <a:endParaRPr lang="en-US" dirty="0">
              <a:solidFill>
                <a:srgbClr val="00216A"/>
              </a:solidFill>
            </a:endParaRPr>
          </a:p>
          <a:p>
            <a:pPr marL="704850" lvl="1">
              <a:spcBef>
                <a:spcPct val="20000"/>
              </a:spcBef>
              <a:buFontTx/>
              <a:buChar char="•"/>
              <a:defRPr/>
            </a:pPr>
            <a:r>
              <a:rPr lang="en-US" sz="2800" dirty="0">
                <a:solidFill>
                  <a:srgbClr val="00216A"/>
                </a:solidFill>
                <a:sym typeface="Wingdings" pitchFamily="2" charset="2"/>
              </a:rPr>
              <a:t>N</a:t>
            </a:r>
            <a:r>
              <a:rPr lang="en-US" sz="2800" dirty="0" smtClean="0">
                <a:solidFill>
                  <a:srgbClr val="00216A"/>
                </a:solidFill>
                <a:sym typeface="Wingdings" pitchFamily="2" charset="2"/>
              </a:rPr>
              <a:t>ew </a:t>
            </a:r>
            <a:r>
              <a:rPr lang="en-US" sz="2800" dirty="0">
                <a:solidFill>
                  <a:srgbClr val="00216A"/>
                </a:solidFill>
                <a:sym typeface="Wingdings" pitchFamily="2" charset="2"/>
              </a:rPr>
              <a:t>components not developed in </a:t>
            </a:r>
            <a:r>
              <a:rPr lang="en-US" sz="2800" dirty="0" smtClean="0">
                <a:solidFill>
                  <a:srgbClr val="00216A"/>
                </a:solidFill>
                <a:sym typeface="Wingdings" pitchFamily="2" charset="2"/>
              </a:rPr>
              <a:t>isolation.</a:t>
            </a:r>
            <a:endParaRPr lang="en-US" sz="2800" dirty="0">
              <a:solidFill>
                <a:srgbClr val="00216A"/>
              </a:solidFill>
              <a:sym typeface="Wingdings" pitchFamily="2" charset="2"/>
            </a:endParaRPr>
          </a:p>
          <a:p>
            <a:pPr marL="704850" lvl="1">
              <a:spcBef>
                <a:spcPct val="20000"/>
              </a:spcBef>
              <a:buFontTx/>
              <a:buChar char="•"/>
              <a:defRPr/>
            </a:pPr>
            <a:r>
              <a:rPr lang="en-US" sz="2800" dirty="0">
                <a:solidFill>
                  <a:srgbClr val="00216A"/>
                </a:solidFill>
                <a:sym typeface="Wingdings" pitchFamily="2" charset="2"/>
              </a:rPr>
              <a:t>S</a:t>
            </a:r>
            <a:r>
              <a:rPr lang="en-US" sz="2800" dirty="0" smtClean="0">
                <a:solidFill>
                  <a:srgbClr val="00216A"/>
                </a:solidFill>
                <a:sym typeface="Wingdings" pitchFamily="2" charset="2"/>
              </a:rPr>
              <a:t>tandards </a:t>
            </a:r>
            <a:r>
              <a:rPr lang="en-US" sz="2800" dirty="0">
                <a:solidFill>
                  <a:srgbClr val="00216A"/>
                </a:solidFill>
                <a:sym typeface="Wingdings" pitchFamily="2" charset="2"/>
              </a:rPr>
              <a:t>are never “frozen</a:t>
            </a:r>
            <a:r>
              <a:rPr lang="en-US" sz="2800" dirty="0" smtClean="0">
                <a:solidFill>
                  <a:srgbClr val="00216A"/>
                </a:solidFill>
                <a:sym typeface="Wingdings" pitchFamily="2" charset="2"/>
              </a:rPr>
              <a:t>”,</a:t>
            </a:r>
            <a:endParaRPr lang="en-US" sz="2800" dirty="0">
              <a:solidFill>
                <a:srgbClr val="00216A"/>
              </a:solidFill>
              <a:sym typeface="Wingdings" pitchFamily="2" charset="2"/>
            </a:endParaRPr>
          </a:p>
          <a:p>
            <a:pPr marL="704850" lvl="1">
              <a:spcBef>
                <a:spcPct val="20000"/>
              </a:spcBef>
              <a:buFontTx/>
              <a:buChar char="•"/>
              <a:defRPr/>
            </a:pPr>
            <a:r>
              <a:rPr lang="en-US" sz="2800" dirty="0">
                <a:solidFill>
                  <a:srgbClr val="00216A"/>
                </a:solidFill>
                <a:sym typeface="Wingdings" pitchFamily="2" charset="2"/>
              </a:rPr>
              <a:t>Plug-and-Play updating of data, </a:t>
            </a:r>
            <a:r>
              <a:rPr lang="en-US" sz="2800" dirty="0" err="1">
                <a:solidFill>
                  <a:srgbClr val="00216A"/>
                </a:solidFill>
                <a:sym typeface="Wingdings" pitchFamily="2" charset="2"/>
              </a:rPr>
              <a:t>symbology</a:t>
            </a:r>
            <a:r>
              <a:rPr lang="en-US" sz="2800" dirty="0">
                <a:solidFill>
                  <a:srgbClr val="00216A"/>
                </a:solidFill>
                <a:sym typeface="Wingdings" pitchFamily="2" charset="2"/>
              </a:rPr>
              <a:t> and software </a:t>
            </a:r>
            <a:r>
              <a:rPr lang="en-US" sz="2800" dirty="0" smtClean="0">
                <a:solidFill>
                  <a:srgbClr val="00216A"/>
                </a:solidFill>
                <a:sym typeface="Wingdings" pitchFamily="2" charset="2"/>
              </a:rPr>
              <a:t>enhancements.</a:t>
            </a:r>
            <a:endParaRPr lang="en-US" sz="2800" dirty="0">
              <a:solidFill>
                <a:srgbClr val="00216A"/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77718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C-2, London, United Kingdom, 9 – 11 October 2018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90600" y="411814"/>
            <a:ext cx="10515600" cy="540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S-100 – forms the basis (2)</a:t>
            </a:r>
            <a:endParaRPr lang="en-US" b="1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990600" y="1257214"/>
            <a:ext cx="9669162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  <a:defRPr/>
            </a:pPr>
            <a:r>
              <a:rPr lang="en-US" dirty="0" smtClean="0">
                <a:sym typeface="Wingdings" pitchFamily="2" charset="2"/>
              </a:rPr>
              <a:t>S-100 provides </a:t>
            </a:r>
            <a:r>
              <a:rPr lang="en-US" dirty="0">
                <a:sym typeface="Wingdings" pitchFamily="2" charset="2"/>
              </a:rPr>
              <a:t>the data model for IMO future Maritime Service </a:t>
            </a:r>
            <a:r>
              <a:rPr lang="en-US" dirty="0" smtClean="0">
                <a:sym typeface="Wingdings" pitchFamily="2" charset="2"/>
              </a:rPr>
              <a:t>Portfolio.</a:t>
            </a:r>
          </a:p>
          <a:p>
            <a:pPr>
              <a:lnSpc>
                <a:spcPct val="100000"/>
              </a:lnSpc>
              <a:spcBef>
                <a:spcPct val="20000"/>
              </a:spcBef>
              <a:defRPr/>
            </a:pPr>
            <a:r>
              <a:rPr lang="en-US" dirty="0" smtClean="0">
                <a:sym typeface="Wingdings" pitchFamily="2" charset="2"/>
              </a:rPr>
              <a:t>S-100 is used by IALA as the principal basis for the digitization of Navigational Aids data flow.</a:t>
            </a:r>
          </a:p>
          <a:p>
            <a:pPr>
              <a:lnSpc>
                <a:spcPct val="100000"/>
              </a:lnSpc>
              <a:spcBef>
                <a:spcPct val="20000"/>
              </a:spcBef>
              <a:defRPr/>
            </a:pPr>
            <a:r>
              <a:rPr lang="en-US" dirty="0" smtClean="0">
                <a:sym typeface="Wingdings" pitchFamily="2" charset="2"/>
              </a:rPr>
              <a:t>S-100 will be instrumental for future exchange of Marine Safety Information under WWNWS.</a:t>
            </a:r>
          </a:p>
          <a:p>
            <a:pPr>
              <a:lnSpc>
                <a:spcPct val="100000"/>
              </a:lnSpc>
              <a:spcBef>
                <a:spcPct val="20000"/>
              </a:spcBef>
              <a:defRPr/>
            </a:pPr>
            <a:r>
              <a:rPr lang="en-US" dirty="0" smtClean="0">
                <a:sym typeface="Wingdings" pitchFamily="2" charset="2"/>
              </a:rPr>
              <a:t>S-100 is gaining increased recognition of associated domains under IOC.</a:t>
            </a:r>
            <a:endParaRPr lang="en-US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062661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C-2, London, United Kingdom, 9 – 11 October 2018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90600" y="411814"/>
            <a:ext cx="10515600" cy="540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S-100 – technical infrastructure matures</a:t>
            </a:r>
            <a:endParaRPr lang="en-US" b="1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990600" y="1257214"/>
            <a:ext cx="9669162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dirty="0" smtClean="0">
                <a:sym typeface="Wingdings" pitchFamily="2" charset="2"/>
              </a:rPr>
              <a:t>S-100 Registry is under intense maintenance.</a:t>
            </a:r>
          </a:p>
          <a:p>
            <a:pPr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dirty="0" smtClean="0">
                <a:sym typeface="Wingdings" pitchFamily="2" charset="2"/>
              </a:rPr>
              <a:t>S-100 feature catalogue builder is developing further.</a:t>
            </a:r>
          </a:p>
          <a:p>
            <a:pPr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dirty="0" smtClean="0">
                <a:sym typeface="Wingdings" pitchFamily="2" charset="2"/>
              </a:rPr>
              <a:t>S-100 portrayal catalogue builder is developing as well.</a:t>
            </a:r>
          </a:p>
          <a:p>
            <a:pPr>
              <a:lnSpc>
                <a:spcPct val="100000"/>
              </a:lnSpc>
              <a:spcBef>
                <a:spcPct val="20000"/>
              </a:spcBef>
              <a:defRPr/>
            </a:pPr>
            <a:r>
              <a:rPr lang="en-US" dirty="0" smtClean="0">
                <a:sym typeface="Wingdings" pitchFamily="2" charset="2"/>
              </a:rPr>
              <a:t>S-100 several IHO working groups and project teams contribute to the S-100 Product Interoperability </a:t>
            </a:r>
            <a:r>
              <a:rPr lang="en-US" dirty="0">
                <a:sym typeface="Wingdings" pitchFamily="2" charset="2"/>
              </a:rPr>
              <a:t>S</a:t>
            </a:r>
            <a:r>
              <a:rPr lang="en-US" dirty="0" smtClean="0">
                <a:sym typeface="Wingdings" pitchFamily="2" charset="2"/>
              </a:rPr>
              <a:t>pecification.</a:t>
            </a:r>
            <a:endParaRPr lang="en-US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626946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84320" y="6225323"/>
            <a:ext cx="4114800" cy="365125"/>
          </a:xfrm>
        </p:spPr>
        <p:txBody>
          <a:bodyPr/>
          <a:lstStyle/>
          <a:p>
            <a:r>
              <a:rPr lang="en-US" dirty="0"/>
              <a:t>C-2, London, United Kingdom, 9 – 11 October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032497" y="6225322"/>
            <a:ext cx="2743200" cy="365125"/>
          </a:xfrm>
        </p:spPr>
        <p:txBody>
          <a:bodyPr/>
          <a:lstStyle/>
          <a:p>
            <a:fld id="{EC878826-814C-4FD2-96B3-D147818A5C89}" type="slidenum">
              <a:rPr lang="en-US" smtClean="0"/>
              <a:t>6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03742" y="417655"/>
            <a:ext cx="8818141" cy="540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buClr>
                <a:srgbClr val="FFFFFF"/>
              </a:buClr>
              <a:buSzPts val="4400"/>
            </a:pPr>
            <a:r>
              <a:rPr lang="en-US" sz="4800" b="1" dirty="0"/>
              <a:t>The IHO S-100 Standards </a:t>
            </a:r>
            <a:r>
              <a:rPr lang="en-US" sz="4800" b="1" dirty="0" smtClean="0"/>
              <a:t>Factory has started to work</a:t>
            </a:r>
            <a:endParaRPr lang="en-US" sz="4800" b="1" dirty="0"/>
          </a:p>
          <a:p>
            <a:endParaRPr lang="en-US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742" y="1006049"/>
            <a:ext cx="10475959" cy="505252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729786" y="1953847"/>
            <a:ext cx="547077" cy="461108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>
              <a:solidFill>
                <a:srgbClr val="FFFF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03848" y="2536093"/>
            <a:ext cx="547077" cy="461108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/>
          </a:p>
        </p:txBody>
      </p:sp>
      <p:sp>
        <p:nvSpPr>
          <p:cNvPr id="9" name="Rectangle 8"/>
          <p:cNvSpPr/>
          <p:nvPr/>
        </p:nvSpPr>
        <p:spPr>
          <a:xfrm>
            <a:off x="8199121" y="3670270"/>
            <a:ext cx="651804" cy="461108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/>
          </a:p>
        </p:txBody>
      </p:sp>
      <p:sp>
        <p:nvSpPr>
          <p:cNvPr id="10" name="Rectangle 9"/>
          <p:cNvSpPr/>
          <p:nvPr/>
        </p:nvSpPr>
        <p:spPr>
          <a:xfrm>
            <a:off x="8643817" y="3113394"/>
            <a:ext cx="633047" cy="461108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/>
          </a:p>
        </p:txBody>
      </p:sp>
      <p:sp>
        <p:nvSpPr>
          <p:cNvPr id="11" name="Rectangle 10"/>
          <p:cNvSpPr/>
          <p:nvPr/>
        </p:nvSpPr>
        <p:spPr>
          <a:xfrm>
            <a:off x="7471118" y="3670270"/>
            <a:ext cx="547468" cy="461108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/>
          </a:p>
        </p:txBody>
      </p:sp>
      <p:sp>
        <p:nvSpPr>
          <p:cNvPr id="13" name="Rectangle 12"/>
          <p:cNvSpPr/>
          <p:nvPr/>
        </p:nvSpPr>
        <p:spPr>
          <a:xfrm>
            <a:off x="10175171" y="4245365"/>
            <a:ext cx="573343" cy="461108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/>
          </a:p>
        </p:txBody>
      </p:sp>
      <p:sp>
        <p:nvSpPr>
          <p:cNvPr id="12" name="Rectangle 11"/>
          <p:cNvSpPr/>
          <p:nvPr/>
        </p:nvSpPr>
        <p:spPr>
          <a:xfrm>
            <a:off x="7873219" y="3118339"/>
            <a:ext cx="583028" cy="461108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/>
          </a:p>
        </p:txBody>
      </p:sp>
      <p:sp>
        <p:nvSpPr>
          <p:cNvPr id="14" name="Rectangle 13"/>
          <p:cNvSpPr/>
          <p:nvPr/>
        </p:nvSpPr>
        <p:spPr>
          <a:xfrm>
            <a:off x="9031459" y="3686847"/>
            <a:ext cx="558019" cy="461108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/>
          </a:p>
        </p:txBody>
      </p:sp>
      <p:sp>
        <p:nvSpPr>
          <p:cNvPr id="15" name="Rectangle 14"/>
          <p:cNvSpPr/>
          <p:nvPr/>
        </p:nvSpPr>
        <p:spPr>
          <a:xfrm>
            <a:off x="9370896" y="3071202"/>
            <a:ext cx="547077" cy="461108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>
              <a:solidFill>
                <a:srgbClr val="FFFF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800253" y="3664401"/>
            <a:ext cx="547077" cy="461108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178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C-2, London, United Kingdom, 9 – 11 October 2018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90600" y="411814"/>
            <a:ext cx="10515600" cy="540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Several S-100 based products are at the start  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20" y="1809282"/>
            <a:ext cx="7324725" cy="40005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/>
            </a:extLst>
          </p:cNvPr>
          <p:cNvSpPr txBox="1"/>
          <p:nvPr/>
        </p:nvSpPr>
        <p:spPr>
          <a:xfrm>
            <a:off x="5314765" y="1069143"/>
            <a:ext cx="5870575" cy="269612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</a:bodyPr>
          <a:lstStyle/>
          <a:p>
            <a:pPr marL="257175" indent="-257175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n-lt"/>
              </a:rPr>
              <a:t>Bathymetric Surface (S-102)</a:t>
            </a:r>
          </a:p>
          <a:p>
            <a:pPr marL="257175" indent="-257175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n-lt"/>
              </a:rPr>
              <a:t>Water level information for surface navigation (S-104)</a:t>
            </a:r>
          </a:p>
          <a:p>
            <a:pPr marL="257175" indent="-257175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n-lt"/>
              </a:rPr>
              <a:t>Surface Currents (S-111)</a:t>
            </a:r>
          </a:p>
          <a:p>
            <a:pPr marL="257175" indent="-257175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n-lt"/>
              </a:rPr>
              <a:t>Maritime Limits and Boundaries (S-121)</a:t>
            </a:r>
          </a:p>
          <a:p>
            <a:pPr marL="257175" indent="-257175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n-lt"/>
              </a:rPr>
              <a:t>Marine Protected Areas (S-122)</a:t>
            </a:r>
          </a:p>
          <a:p>
            <a:pPr marL="257175" indent="-257175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n-lt"/>
              </a:rPr>
              <a:t>Marine Radio Services (S-123</a:t>
            </a:r>
            <a:r>
              <a:rPr lang="en-US" dirty="0" smtClean="0">
                <a:latin typeface="+mn-lt"/>
              </a:rPr>
              <a:t>)</a:t>
            </a:r>
          </a:p>
          <a:p>
            <a:pPr marL="257175" indent="-257175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Navigational Warnings (S-124)</a:t>
            </a:r>
            <a:endParaRPr lang="en-US" dirty="0" smtClean="0">
              <a:latin typeface="+mn-lt"/>
            </a:endParaRPr>
          </a:p>
          <a:p>
            <a:pPr marL="257175" indent="-257175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Under Keel Clearance (S-129)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7808" y="3882084"/>
            <a:ext cx="3878392" cy="2437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  <a:spcBef>
                <a:spcPct val="0"/>
              </a:spcBef>
            </a:pP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… and the IHO flag ship product:</a:t>
            </a:r>
          </a:p>
          <a:p>
            <a:pPr>
              <a:lnSpc>
                <a:spcPct val="70000"/>
              </a:lnSpc>
              <a:spcBef>
                <a:spcPct val="0"/>
              </a:spcBef>
            </a:pPr>
            <a:endParaRPr lang="en-US" sz="2400" b="1" dirty="0" smtClean="0">
              <a:solidFill>
                <a:schemeClr val="bg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70000"/>
              </a:lnSpc>
              <a:spcBef>
                <a:spcPct val="0"/>
              </a:spcBef>
            </a:pPr>
            <a:r>
              <a:rPr lang="en-US" sz="2400" b="1" u="sng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First Edition of </a:t>
            </a:r>
          </a:p>
          <a:p>
            <a:pPr>
              <a:lnSpc>
                <a:spcPct val="70000"/>
              </a:lnSpc>
              <a:spcBef>
                <a:spcPct val="0"/>
              </a:spcBef>
            </a:pPr>
            <a:r>
              <a:rPr lang="en-US" sz="2400" b="1" u="sng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S-101 next generation ENC </a:t>
            </a:r>
          </a:p>
          <a:p>
            <a:pPr>
              <a:lnSpc>
                <a:spcPct val="70000"/>
              </a:lnSpc>
              <a:spcBef>
                <a:spcPct val="0"/>
              </a:spcBef>
            </a:pPr>
            <a:endParaRPr lang="en-US" sz="2400" b="1" dirty="0">
              <a:solidFill>
                <a:schemeClr val="bg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70000"/>
              </a:lnSpc>
              <a:spcBef>
                <a:spcPct val="0"/>
              </a:spcBef>
            </a:pP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planned to be out for testing end of 2018.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960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C-2, London, United Kingdom, 9 – 11 October 2018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90600" y="411814"/>
            <a:ext cx="10515600" cy="540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Data Product Standardization is one side of the coin only …</a:t>
            </a:r>
            <a:endParaRPr lang="en-US" b="1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990600" y="1257214"/>
            <a:ext cx="9669162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  <a:defRPr/>
            </a:pPr>
            <a:r>
              <a:rPr lang="en-US" sz="3200" dirty="0" smtClean="0">
                <a:sym typeface="Wingdings" pitchFamily="2" charset="2"/>
              </a:rPr>
              <a:t>Regular </a:t>
            </a:r>
            <a:r>
              <a:rPr lang="en-US" sz="3200" dirty="0">
                <a:sym typeface="Wingdings" pitchFamily="2" charset="2"/>
              </a:rPr>
              <a:t>dataset </a:t>
            </a:r>
            <a:r>
              <a:rPr lang="en-US" sz="3200" dirty="0" smtClean="0">
                <a:sym typeface="Wingdings" pitchFamily="2" charset="2"/>
              </a:rPr>
              <a:t>production, </a:t>
            </a:r>
            <a:r>
              <a:rPr lang="fr-FR" sz="3200" dirty="0"/>
              <a:t>validation/qualification </a:t>
            </a:r>
            <a:r>
              <a:rPr lang="en-US" sz="3200" dirty="0" smtClean="0">
                <a:sym typeface="Wingdings" pitchFamily="2" charset="2"/>
              </a:rPr>
              <a:t> </a:t>
            </a:r>
            <a:r>
              <a:rPr lang="en-US" sz="3200" dirty="0">
                <a:sym typeface="Wingdings" pitchFamily="2" charset="2"/>
              </a:rPr>
              <a:t>and dissemination </a:t>
            </a:r>
            <a:r>
              <a:rPr lang="en-US" sz="3200" dirty="0" smtClean="0">
                <a:sym typeface="Wingdings" pitchFamily="2" charset="2"/>
              </a:rPr>
              <a:t>should </a:t>
            </a:r>
            <a:r>
              <a:rPr lang="en-US" sz="3200" dirty="0">
                <a:sym typeface="Wingdings" pitchFamily="2" charset="2"/>
              </a:rPr>
              <a:t>be agreed </a:t>
            </a:r>
            <a:r>
              <a:rPr lang="en-US" sz="3200" dirty="0" smtClean="0">
                <a:sym typeface="Wingdings" pitchFamily="2" charset="2"/>
              </a:rPr>
              <a:t>and </a:t>
            </a:r>
            <a:r>
              <a:rPr lang="en-US" sz="3200" dirty="0">
                <a:sym typeface="Wingdings" pitchFamily="2" charset="2"/>
              </a:rPr>
              <a:t>synchronously implemented on international level.</a:t>
            </a:r>
          </a:p>
          <a:p>
            <a:pPr>
              <a:lnSpc>
                <a:spcPct val="100000"/>
              </a:lnSpc>
              <a:spcBef>
                <a:spcPct val="20000"/>
              </a:spcBef>
              <a:defRPr/>
            </a:pPr>
            <a:r>
              <a:rPr lang="en-US" sz="3200" dirty="0">
                <a:sym typeface="Wingdings" pitchFamily="2" charset="2"/>
              </a:rPr>
              <a:t>Collaboration with industry is needed to make end user devices fit for purpose</a:t>
            </a:r>
            <a:r>
              <a:rPr lang="en-US" sz="3200" dirty="0" smtClean="0">
                <a:sym typeface="Wingdings" pitchFamily="2" charset="2"/>
              </a:rPr>
              <a:t>.</a:t>
            </a:r>
          </a:p>
          <a:p>
            <a:pPr>
              <a:lnSpc>
                <a:spcPct val="100000"/>
              </a:lnSpc>
              <a:spcBef>
                <a:spcPct val="20000"/>
              </a:spcBef>
              <a:defRPr/>
            </a:pPr>
            <a:r>
              <a:rPr lang="en-US" sz="3200" dirty="0">
                <a:sym typeface="Wingdings" pitchFamily="2" charset="2"/>
              </a:rPr>
              <a:t>Legal recognition of new data products within the framework of IMO is required.</a:t>
            </a:r>
          </a:p>
          <a:p>
            <a:pPr>
              <a:lnSpc>
                <a:spcPct val="100000"/>
              </a:lnSpc>
              <a:spcBef>
                <a:spcPct val="20000"/>
              </a:spcBef>
              <a:defRPr/>
            </a:pPr>
            <a:endParaRPr lang="en-US" sz="3200" dirty="0">
              <a:sym typeface="Wingdings" pitchFamily="2" charset="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defRPr/>
            </a:pPr>
            <a:endParaRPr lang="en-US" dirty="0" smtClean="0">
              <a:solidFill>
                <a:srgbClr val="00216A"/>
              </a:solidFill>
              <a:sym typeface="Wingdings" pitchFamily="2" charset="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defRPr/>
            </a:pPr>
            <a:endParaRPr lang="en-US" dirty="0">
              <a:solidFill>
                <a:srgbClr val="00216A"/>
              </a:solidFill>
              <a:sym typeface="Wingdings" pitchFamily="2" charset="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94268" y="4524275"/>
            <a:ext cx="589773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  <a:spcBef>
                <a:spcPct val="0"/>
              </a:spcBef>
            </a:pP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To make this happen, a lot of details have to be considered with the best intention of an international harmonized approach: </a:t>
            </a:r>
          </a:p>
          <a:p>
            <a:pPr>
              <a:lnSpc>
                <a:spcPct val="70000"/>
              </a:lnSpc>
              <a:spcBef>
                <a:spcPct val="0"/>
              </a:spcBef>
            </a:pPr>
            <a:endParaRPr lang="en-US" sz="2400" b="1" dirty="0">
              <a:solidFill>
                <a:schemeClr val="bg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70000"/>
              </a:lnSpc>
              <a:spcBef>
                <a:spcPct val="0"/>
              </a:spcBef>
            </a:pP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E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xactly that is it what the IHO is for!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754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C-2, London, United Kingdom, 9 – 11 October 2018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90600" y="411814"/>
            <a:ext cx="10515600" cy="540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What to do? Proposed activities … (1)</a:t>
            </a:r>
            <a:endParaRPr lang="en-US" b="1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990600" y="1257214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  <a:defRPr/>
            </a:pPr>
            <a:r>
              <a:rPr lang="en-GB" sz="3200" b="1" dirty="0"/>
              <a:t>IRCC </a:t>
            </a:r>
            <a:r>
              <a:rPr lang="en-GB" sz="3200" dirty="0"/>
              <a:t>to instruct </a:t>
            </a:r>
            <a:r>
              <a:rPr lang="en-GB" sz="3200" dirty="0" smtClean="0"/>
              <a:t>the </a:t>
            </a:r>
            <a:r>
              <a:rPr lang="en-GB" sz="3200" b="1" dirty="0"/>
              <a:t>WENDWG </a:t>
            </a:r>
            <a:r>
              <a:rPr lang="en-GB" sz="3200" dirty="0" smtClean="0"/>
              <a:t>to consider </a:t>
            </a:r>
            <a:r>
              <a:rPr lang="en-GB" sz="3200" dirty="0"/>
              <a:t>the applicability of the WEND Principles to S-101 ENCs and the first generation of S-100 based products and to report back at </a:t>
            </a:r>
            <a:r>
              <a:rPr lang="en-GB" sz="3200" dirty="0" smtClean="0"/>
              <a:t>C-3;</a:t>
            </a:r>
          </a:p>
          <a:p>
            <a:pPr>
              <a:lnSpc>
                <a:spcPct val="100000"/>
              </a:lnSpc>
              <a:spcBef>
                <a:spcPct val="20000"/>
              </a:spcBef>
              <a:defRPr/>
            </a:pPr>
            <a:endParaRPr lang="en-GB" sz="3200" dirty="0" smtClean="0"/>
          </a:p>
          <a:p>
            <a:pPr>
              <a:lnSpc>
                <a:spcPct val="100000"/>
              </a:lnSpc>
              <a:spcBef>
                <a:spcPct val="20000"/>
              </a:spcBef>
              <a:defRPr/>
            </a:pPr>
            <a:r>
              <a:rPr lang="en-GB" sz="3200" b="1" dirty="0" smtClean="0"/>
              <a:t>HSSC </a:t>
            </a:r>
            <a:r>
              <a:rPr lang="en-GB" sz="3200" dirty="0" smtClean="0"/>
              <a:t>- in </a:t>
            </a:r>
            <a:r>
              <a:rPr lang="en-GB" sz="3200" dirty="0"/>
              <a:t>liaison with IHO MS who are RENC </a:t>
            </a:r>
            <a:r>
              <a:rPr lang="en-GB" sz="3200" dirty="0" smtClean="0"/>
              <a:t>Members - </a:t>
            </a:r>
            <a:r>
              <a:rPr lang="en-GB" sz="3200" dirty="0"/>
              <a:t>to </a:t>
            </a:r>
            <a:r>
              <a:rPr lang="en-GB" sz="3200" dirty="0" smtClean="0"/>
              <a:t>host a </a:t>
            </a:r>
            <a:r>
              <a:rPr lang="en-GB" sz="3200" dirty="0"/>
              <a:t>workshop on S-100 based data production, validation and distribution concepts in 2019 (back-to-back with C-3</a:t>
            </a:r>
            <a:r>
              <a:rPr lang="en-GB" sz="3200" dirty="0" smtClean="0"/>
              <a:t>?);</a:t>
            </a:r>
          </a:p>
          <a:p>
            <a:pPr>
              <a:lnSpc>
                <a:spcPct val="100000"/>
              </a:lnSpc>
              <a:spcBef>
                <a:spcPct val="20000"/>
              </a:spcBef>
              <a:defRPr/>
            </a:pPr>
            <a:endParaRPr lang="en-GB" sz="3200" dirty="0">
              <a:solidFill>
                <a:srgbClr val="00216A"/>
              </a:solidFill>
              <a:sym typeface="Wingdings" pitchFamily="2" charset="2"/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defRPr/>
            </a:pPr>
            <a:endParaRPr lang="en-US" dirty="0">
              <a:solidFill>
                <a:srgbClr val="00216A"/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474092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HO presentations template" id="{C657DD33-74A5-46FF-87DC-702489CC64DD}" vid="{C4CF7E2C-A930-4DFE-9432-DAC967E2A5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IHO presentations template</Template>
  <TotalTime>658</TotalTime>
  <Words>767</Words>
  <Application>Microsoft Office PowerPoint</Application>
  <PresentationFormat>Widescreen</PresentationFormat>
  <Paragraphs>72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Office Theme</vt:lpstr>
      <vt:lpstr>Development and future provision of S-100 based Products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IHO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DTech</dc:creator>
  <cp:lastModifiedBy>Mathias Jonas</cp:lastModifiedBy>
  <cp:revision>50</cp:revision>
  <dcterms:created xsi:type="dcterms:W3CDTF">2017-10-09T13:46:17Z</dcterms:created>
  <dcterms:modified xsi:type="dcterms:W3CDTF">2018-10-08T21:21:31Z</dcterms:modified>
</cp:coreProperties>
</file>