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7" r:id="rId2"/>
    <p:sldId id="262" r:id="rId3"/>
    <p:sldId id="270" r:id="rId4"/>
    <p:sldId id="272" r:id="rId5"/>
    <p:sldId id="277" r:id="rId6"/>
    <p:sldId id="276" r:id="rId7"/>
    <p:sldId id="278" r:id="rId8"/>
    <p:sldId id="28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855" y="18061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70C0"/>
                </a:solidFill>
                <a:latin typeface="+mn-lt"/>
              </a:rPr>
              <a:t>Preparations for the triennium of IHO centenary celebrations (IHO-100</a:t>
            </a:r>
            <a:r>
              <a:rPr lang="en-AU" dirty="0" smtClean="0">
                <a:solidFill>
                  <a:srgbClr val="0070C0"/>
                </a:solidFill>
                <a:latin typeface="+mn-lt"/>
              </a:rPr>
              <a:t>)</a:t>
            </a:r>
            <a:endParaRPr lang="fr-F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4146"/>
            <a:ext cx="9144000" cy="1655762"/>
          </a:xfrm>
        </p:spPr>
        <p:txBody>
          <a:bodyPr/>
          <a:lstStyle/>
          <a:p>
            <a:r>
              <a:rPr lang="de-DE" dirty="0" smtClean="0"/>
              <a:t>Agenda Item 7.1</a:t>
            </a:r>
          </a:p>
          <a:p>
            <a:r>
              <a:rPr lang="de-DE" dirty="0" smtClean="0"/>
              <a:t>Reference </a:t>
            </a:r>
            <a:r>
              <a:rPr lang="en-US" dirty="0" smtClean="0"/>
              <a:t>Document C</a:t>
            </a:r>
            <a:r>
              <a:rPr lang="de-DE" dirty="0" smtClean="0"/>
              <a:t>2-7.1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Three important years in IHO history ahead of us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78692" y="1117170"/>
            <a:ext cx="8826843" cy="4649315"/>
          </a:xfr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2019 </a:t>
            </a:r>
            <a:r>
              <a:rPr lang="en-US" dirty="0"/>
              <a:t>will mark the centenary of the 1</a:t>
            </a:r>
            <a:r>
              <a:rPr lang="en-US" baseline="30000" dirty="0"/>
              <a:t>st</a:t>
            </a:r>
            <a:r>
              <a:rPr lang="en-US" dirty="0"/>
              <a:t> International Hydrographic Conference, which was held in London in </a:t>
            </a:r>
            <a:r>
              <a:rPr lang="en-US" dirty="0" smtClean="0"/>
              <a:t>1919.</a:t>
            </a:r>
          </a:p>
          <a:p>
            <a:pPr>
              <a:spcBef>
                <a:spcPct val="20000"/>
              </a:spcBef>
              <a:defRPr/>
            </a:pPr>
            <a:endParaRPr lang="en-US" dirty="0" smtClean="0"/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2021 </a:t>
            </a:r>
            <a:r>
              <a:rPr lang="en-US" dirty="0"/>
              <a:t>will be the centenary of the establishment of the International Hydrographic Bureau (IHB) in 1921 in Monaco as precursor of the current IHO Secretariat</a:t>
            </a:r>
            <a:r>
              <a:rPr lang="en-US" dirty="0" smtClean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dirty="0" smtClean="0"/>
          </a:p>
          <a:p>
            <a:pPr>
              <a:spcBef>
                <a:spcPct val="20000"/>
              </a:spcBef>
              <a:defRPr/>
            </a:pPr>
            <a:r>
              <a:rPr lang="en-US" dirty="0"/>
              <a:t>In combination with the second Session of the IHO Assembly to be held in April 2020 this sequence forms a triennium period of celebration activities </a:t>
            </a:r>
            <a:r>
              <a:rPr lang="en-US" dirty="0" smtClean="0"/>
              <a:t>which </a:t>
            </a:r>
            <a:r>
              <a:rPr lang="en-US" dirty="0"/>
              <a:t>aims to reflect the development and achievements of the </a:t>
            </a:r>
            <a:r>
              <a:rPr lang="en-US" dirty="0" smtClean="0"/>
              <a:t>Organization.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Celebration activities have started already …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81216" y="1100695"/>
            <a:ext cx="9669162" cy="481407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/>
              <a:t>The </a:t>
            </a:r>
            <a:r>
              <a:rPr lang="en-US" dirty="0" smtClean="0"/>
              <a:t>outreach </a:t>
            </a:r>
            <a:r>
              <a:rPr lang="en-US" dirty="0"/>
              <a:t>actions for the centenary celebrations are intended </a:t>
            </a:r>
            <a:r>
              <a:rPr lang="en-US" dirty="0" smtClean="0"/>
              <a:t>to:</a:t>
            </a:r>
          </a:p>
          <a:p>
            <a:r>
              <a:rPr lang="en-US" dirty="0" smtClean="0"/>
              <a:t> </a:t>
            </a:r>
            <a:r>
              <a:rPr lang="en-US" dirty="0"/>
              <a:t>raise awareness on hydrography, nautical charting and ocean mapping </a:t>
            </a:r>
            <a:r>
              <a:rPr lang="en-US" dirty="0" smtClean="0"/>
              <a:t>activities,</a:t>
            </a:r>
          </a:p>
          <a:p>
            <a:r>
              <a:rPr lang="en-US" dirty="0" smtClean="0"/>
              <a:t>highlight </a:t>
            </a:r>
            <a:r>
              <a:rPr lang="en-US" dirty="0"/>
              <a:t>the importance of the IHO and its relations with </a:t>
            </a:r>
            <a:r>
              <a:rPr lang="en-US" dirty="0" smtClean="0"/>
              <a:t>Monaco,</a:t>
            </a:r>
          </a:p>
          <a:p>
            <a:r>
              <a:rPr lang="en-US" dirty="0" smtClean="0"/>
              <a:t> emphasize the </a:t>
            </a:r>
            <a:r>
              <a:rPr lang="en-US" dirty="0"/>
              <a:t>IHO´s global scope of themes and commitments to promote the conduct of hydrography, </a:t>
            </a:r>
            <a:endParaRPr lang="en-US" dirty="0" smtClean="0"/>
          </a:p>
          <a:p>
            <a:r>
              <a:rPr lang="en-US" dirty="0" smtClean="0"/>
              <a:t>underline the </a:t>
            </a:r>
            <a:r>
              <a:rPr lang="en-US" dirty="0"/>
              <a:t>specific contribution of Member States and </a:t>
            </a:r>
            <a:endParaRPr lang="en-US" dirty="0" smtClean="0"/>
          </a:p>
          <a:p>
            <a:r>
              <a:rPr lang="en-US" dirty="0" smtClean="0"/>
              <a:t>expose the close </a:t>
            </a:r>
            <a:r>
              <a:rPr lang="en-US" dirty="0"/>
              <a:t>collaboration with specific United Nations bodies and </a:t>
            </a:r>
            <a:r>
              <a:rPr lang="en-US" dirty="0" smtClean="0"/>
              <a:t>Intergovernmental </a:t>
            </a:r>
            <a:r>
              <a:rPr lang="en-US" dirty="0"/>
              <a:t>Organizations, namely IMO, IOC and IALA.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6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Peak events and peak-of-the-peak event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599" y="1257214"/>
            <a:ext cx="10340009" cy="46892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World Hydrography Day 2019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IHO Assembly April 2020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u="sng" dirty="0">
                <a:sym typeface="Wingdings" pitchFamily="2" charset="2"/>
              </a:rPr>
              <a:t>Peak-of-the-peak:</a:t>
            </a:r>
            <a:r>
              <a:rPr lang="en-US" dirty="0">
                <a:sym typeface="Wingdings" pitchFamily="2" charset="2"/>
              </a:rPr>
              <a:t> World Hydrography Day 21th June </a:t>
            </a:r>
            <a:r>
              <a:rPr lang="en-US" dirty="0" smtClean="0">
                <a:sym typeface="Wingdings" pitchFamily="2" charset="2"/>
              </a:rPr>
              <a:t>2021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UN Assembly September 2021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IMO Assembly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6269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Associated activities 2019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599" y="1257214"/>
            <a:ext cx="10340009" cy="46892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January 2019: Oral history – provision of a series of video interviews of important contributors to the development of the Organization, namely: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7319" y="2817034"/>
            <a:ext cx="34133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Chris </a:t>
            </a:r>
            <a:r>
              <a:rPr lang="en-US" sz="2000" dirty="0" err="1"/>
              <a:t>Andreasen</a:t>
            </a:r>
            <a:r>
              <a:rPr lang="en-US" sz="2000" dirty="0"/>
              <a:t> (USA</a:t>
            </a:r>
            <a:r>
              <a:rPr lang="en-US" sz="2000" dirty="0" smtClean="0"/>
              <a:t>) </a:t>
            </a:r>
          </a:p>
          <a:p>
            <a:endParaRPr lang="en-US" sz="2000" dirty="0"/>
          </a:p>
          <a:p>
            <a:r>
              <a:rPr lang="en-US" sz="2000" dirty="0" err="1" smtClean="0"/>
              <a:t>Guiseppe</a:t>
            </a:r>
            <a:r>
              <a:rPr lang="en-US" sz="2000" dirty="0" smtClean="0"/>
              <a:t> </a:t>
            </a:r>
            <a:r>
              <a:rPr lang="en-US" sz="2000" dirty="0" err="1"/>
              <a:t>Angrisano</a:t>
            </a:r>
            <a:r>
              <a:rPr lang="en-US" sz="2000" dirty="0"/>
              <a:t> (Italy</a:t>
            </a:r>
            <a:r>
              <a:rPr lang="en-US" sz="2000" dirty="0" smtClean="0"/>
              <a:t>) </a:t>
            </a:r>
            <a:r>
              <a:rPr lang="en-US" sz="2000" dirty="0"/>
              <a:t/>
            </a:r>
            <a:br>
              <a:rPr lang="en-US" sz="2000" dirty="0"/>
            </a:br>
            <a:endParaRPr lang="fr-FR" sz="2000" dirty="0"/>
          </a:p>
          <a:p>
            <a:r>
              <a:rPr lang="en-US" sz="2000" dirty="0" smtClean="0"/>
              <a:t>Mike </a:t>
            </a:r>
            <a:r>
              <a:rPr lang="en-US" sz="2000" dirty="0" err="1"/>
              <a:t>Barritt</a:t>
            </a:r>
            <a:r>
              <a:rPr lang="en-US" sz="2000" dirty="0"/>
              <a:t> (United Kingdom)</a:t>
            </a:r>
            <a:br>
              <a:rPr lang="en-US" sz="2000" dirty="0"/>
            </a:br>
            <a:endParaRPr lang="fr-FR" sz="2000" dirty="0"/>
          </a:p>
          <a:p>
            <a:r>
              <a:rPr lang="en-US" sz="2000" dirty="0" smtClean="0"/>
              <a:t>Gilles </a:t>
            </a:r>
            <a:r>
              <a:rPr lang="en-US" sz="2000" dirty="0" err="1"/>
              <a:t>Bessero</a:t>
            </a:r>
            <a:r>
              <a:rPr lang="en-US" sz="2000" dirty="0"/>
              <a:t> (France)</a:t>
            </a:r>
            <a:br>
              <a:rPr lang="en-US" sz="2000" dirty="0"/>
            </a:br>
            <a:endParaRPr lang="fr-FR" sz="2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56173" y="2817034"/>
            <a:ext cx="32202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 </a:t>
            </a:r>
            <a:r>
              <a:rPr lang="en-US" sz="2000" dirty="0"/>
              <a:t>Peter Ehlers (Germany)</a:t>
            </a:r>
            <a:br>
              <a:rPr lang="en-US" sz="2000" dirty="0"/>
            </a:br>
            <a:endParaRPr lang="fr-FR" sz="2000" dirty="0"/>
          </a:p>
          <a:p>
            <a:r>
              <a:rPr lang="en-US" sz="2000" dirty="0" err="1"/>
              <a:t>Alexandros</a:t>
            </a:r>
            <a:r>
              <a:rPr lang="en-US" sz="2000" dirty="0"/>
              <a:t> </a:t>
            </a:r>
            <a:r>
              <a:rPr lang="en-US" sz="2000" dirty="0" err="1"/>
              <a:t>Maratos</a:t>
            </a:r>
            <a:r>
              <a:rPr lang="en-US" sz="2000" dirty="0"/>
              <a:t> (Greece)</a:t>
            </a:r>
            <a:br>
              <a:rPr lang="en-US" sz="2000" dirty="0"/>
            </a:br>
            <a:endParaRPr lang="fr-FR" sz="2000" dirty="0"/>
          </a:p>
          <a:p>
            <a:r>
              <a:rPr lang="en-US" sz="2000" dirty="0"/>
              <a:t>Dr Parry </a:t>
            </a:r>
            <a:r>
              <a:rPr lang="en-US" sz="2000" dirty="0" err="1"/>
              <a:t>Oei</a:t>
            </a:r>
            <a:r>
              <a:rPr lang="en-US" sz="2000" dirty="0"/>
              <a:t> (Singapore)</a:t>
            </a:r>
            <a:br>
              <a:rPr lang="en-US" sz="2000" dirty="0"/>
            </a:br>
            <a:endParaRPr lang="fr-FR" sz="2000" dirty="0"/>
          </a:p>
          <a:p>
            <a:r>
              <a:rPr lang="en-US" sz="2000" dirty="0"/>
              <a:t>Hugo </a:t>
            </a:r>
            <a:r>
              <a:rPr lang="en-US" sz="2000" dirty="0" err="1"/>
              <a:t>Gorziglia</a:t>
            </a:r>
            <a:r>
              <a:rPr lang="en-US" sz="2000" dirty="0"/>
              <a:t> (Chile)</a:t>
            </a:r>
          </a:p>
          <a:p>
            <a:endParaRPr lang="fr-FR" sz="2000" dirty="0"/>
          </a:p>
          <a:p>
            <a:r>
              <a:rPr lang="en-US" sz="2000" dirty="0"/>
              <a:t>Robert Ward (Australia)</a:t>
            </a:r>
            <a:endParaRPr lang="fr-FR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Associated activities 2019 (2)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599" y="1257214"/>
            <a:ext cx="10340009" cy="46892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/>
              <a:t>April 2019: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/>
              <a:t>Exhibition </a:t>
            </a:r>
            <a:r>
              <a:rPr lang="en-US" dirty="0"/>
              <a:t>on "</a:t>
            </a:r>
            <a:r>
              <a:rPr lang="en-US" i="1" dirty="0"/>
              <a:t>Historical Nautical Charts and Mediterranean</a:t>
            </a:r>
            <a:r>
              <a:rPr lang="en-US" dirty="0"/>
              <a:t>" </a:t>
            </a:r>
            <a:r>
              <a:rPr lang="en-US" dirty="0" smtClean="0"/>
              <a:t>displayed </a:t>
            </a:r>
            <a:r>
              <a:rPr lang="en-US" dirty="0"/>
              <a:t>at the Monaco Yacht Club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World Hydrography Day 2019: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Release of the renewed IHO website in combination with the new corporate design for all sorts of media and decoration of the Secretariat.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I</a:t>
            </a:r>
            <a:r>
              <a:rPr lang="en-US" dirty="0" smtClean="0"/>
              <a:t>nternational Symposium </a:t>
            </a:r>
            <a:r>
              <a:rPr lang="en-US" dirty="0"/>
              <a:t>on “</a:t>
            </a:r>
            <a:r>
              <a:rPr lang="en-US" i="1" dirty="0"/>
              <a:t>A Historical Approach for Measurements and Protection of Oceans  and World Waters</a:t>
            </a:r>
            <a:r>
              <a:rPr lang="en-US" dirty="0"/>
              <a:t>’’ </a:t>
            </a:r>
            <a:r>
              <a:rPr lang="en-US" dirty="0" smtClean="0"/>
              <a:t>to </a:t>
            </a:r>
            <a:r>
              <a:rPr lang="en-US" dirty="0"/>
              <a:t>be held at the Oceanographic Museum of </a:t>
            </a:r>
            <a:r>
              <a:rPr lang="en-US" dirty="0" smtClean="0"/>
              <a:t>Monaco. (Note call for papers by </a:t>
            </a:r>
            <a:r>
              <a:rPr lang="en-AU" dirty="0" smtClean="0"/>
              <a:t>CL32/2018)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3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Associated activities 2020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599" y="1257213"/>
            <a:ext cx="10340009" cy="461539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dirty="0">
                <a:sym typeface="Wingdings" pitchFamily="2" charset="2"/>
              </a:rPr>
              <a:t>April 2020: </a:t>
            </a:r>
            <a:r>
              <a:rPr lang="en-US" dirty="0" smtClean="0">
                <a:sym typeface="Wingdings" pitchFamily="2" charset="2"/>
              </a:rPr>
              <a:t>IHO Assembly</a:t>
            </a:r>
          </a:p>
          <a:p>
            <a:pPr>
              <a:lnSpc>
                <a:spcPct val="160000"/>
              </a:lnSpc>
              <a:spcBef>
                <a:spcPct val="20000"/>
              </a:spcBef>
              <a:defRPr/>
            </a:pPr>
            <a:r>
              <a:rPr lang="en-AU" dirty="0"/>
              <a:t>H</a:t>
            </a:r>
            <a:r>
              <a:rPr lang="en-AU" dirty="0" smtClean="0"/>
              <a:t>alf </a:t>
            </a:r>
            <a:r>
              <a:rPr lang="en-AU" dirty="0"/>
              <a:t>day special session on IHO-100 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Joint Member States Chart Exhibition: 100 years of Sea Cartography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MS are encouraged to deliver one display showing a specific sea area as historic chart, as INT-chart and as ENC displayed on ECDIS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Presentation of the Prestige book “100 Years of International Cooperation in Hydrography (working title)” – Editorial Board established; Authors started to work.</a:t>
            </a:r>
          </a:p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AU" i="1" dirty="0" smtClean="0"/>
              <a:t>2020/2021: Exhibition </a:t>
            </a:r>
            <a:r>
              <a:rPr lang="en-AU" i="1" dirty="0"/>
              <a:t>at the Oceanographic Museum of Monaco to highlight the close relationship between the IHO and the Principality of Monaco in June 2020/2021</a:t>
            </a:r>
            <a:r>
              <a:rPr lang="en-AU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82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Associated activities 2021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599" y="1257214"/>
            <a:ext cx="10340009" cy="46892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ym typeface="Wingdings" pitchFamily="2" charset="2"/>
              </a:rPr>
              <a:t>21th June </a:t>
            </a:r>
            <a:r>
              <a:rPr lang="en-US" dirty="0" smtClean="0">
                <a:sym typeface="Wingdings" pitchFamily="2" charset="2"/>
              </a:rPr>
              <a:t>2021: </a:t>
            </a:r>
            <a:r>
              <a:rPr lang="en-US" u="sng" dirty="0" smtClean="0">
                <a:sym typeface="Wingdings" pitchFamily="2" charset="2"/>
              </a:rPr>
              <a:t>Peak-of-the-peak</a:t>
            </a:r>
            <a:r>
              <a:rPr lang="en-US" dirty="0" smtClean="0">
                <a:sym typeface="Wingdings" pitchFamily="2" charset="2"/>
              </a:rPr>
              <a:t> - World </a:t>
            </a:r>
            <a:r>
              <a:rPr lang="en-US" dirty="0">
                <a:sym typeface="Wingdings" pitchFamily="2" charset="2"/>
              </a:rPr>
              <a:t>Hydrography </a:t>
            </a:r>
            <a:r>
              <a:rPr lang="en-US" dirty="0" smtClean="0">
                <a:sym typeface="Wingdings" pitchFamily="2" charset="2"/>
              </a:rPr>
              <a:t>Day 2021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One Day High level Symposium in Monaco (on a Vessel (?); back to back with IRCC)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Special guests: Albert II, Secretary-General United Nations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Adoption of a Resolution about the relevance of hydrography to be forwarded to United Nations Assembly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ym typeface="Wingdings" pitchFamily="2" charset="2"/>
              </a:rPr>
              <a:t>September 2021: </a:t>
            </a:r>
            <a:r>
              <a:rPr lang="en-US" dirty="0" smtClean="0">
                <a:sym typeface="Wingdings" pitchFamily="2" charset="2"/>
              </a:rPr>
              <a:t>UN </a:t>
            </a:r>
            <a:r>
              <a:rPr lang="en-US" dirty="0">
                <a:sym typeface="Wingdings" pitchFamily="2" charset="2"/>
              </a:rPr>
              <a:t>Assembly </a:t>
            </a: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Submission of the IHO Resolution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ym typeface="Wingdings" pitchFamily="2" charset="2"/>
              </a:rPr>
              <a:t>November 2021: </a:t>
            </a:r>
            <a:r>
              <a:rPr lang="en-US" dirty="0" smtClean="0">
                <a:sym typeface="Wingdings" pitchFamily="2" charset="2"/>
              </a:rPr>
              <a:t>IMO </a:t>
            </a:r>
            <a:r>
              <a:rPr lang="en-US" dirty="0">
                <a:sym typeface="Wingdings" pitchFamily="2" charset="2"/>
              </a:rPr>
              <a:t>Assembly </a:t>
            </a: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Presentation </a:t>
            </a:r>
            <a:r>
              <a:rPr lang="en-US" dirty="0">
                <a:sym typeface="Wingdings" pitchFamily="2" charset="2"/>
              </a:rPr>
              <a:t>of IHO </a:t>
            </a:r>
            <a:r>
              <a:rPr lang="en-US" dirty="0" smtClean="0">
                <a:sym typeface="Wingdings" pitchFamily="2" charset="2"/>
              </a:rPr>
              <a:t>to highlight the contribution to safety of navigation</a:t>
            </a:r>
            <a:endParaRPr lang="en-US" dirty="0">
              <a:sym typeface="Wingdings" pitchFamily="2" charset="2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16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Council is invited to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257214"/>
            <a:ext cx="10310674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discuss and agree on proposed activities for the IHO-100 celebrations</a:t>
            </a:r>
            <a:r>
              <a:rPr lang="en-US" dirty="0" smtClean="0"/>
              <a:t>;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upport the IHO Secretariat with specific contributions on request;</a:t>
            </a:r>
            <a:endParaRPr lang="en-US" dirty="0"/>
          </a:p>
          <a:p>
            <a:pPr lvl="0"/>
            <a:r>
              <a:rPr lang="en-US" dirty="0"/>
              <a:t>approve the topic as </a:t>
            </a:r>
            <a:r>
              <a:rPr lang="en-US" dirty="0" smtClean="0"/>
              <a:t>standing IHO </a:t>
            </a:r>
            <a:r>
              <a:rPr lang="en-US" dirty="0"/>
              <a:t>Council Agenda item for the triennium period;</a:t>
            </a:r>
          </a:p>
          <a:p>
            <a:pPr lvl="0"/>
            <a:r>
              <a:rPr lang="en-US" dirty="0"/>
              <a:t>take note of the additional costs evolving from this activities and it´s coverage from the Special Project Fund; and</a:t>
            </a:r>
          </a:p>
          <a:p>
            <a:pPr lvl="0"/>
            <a:r>
              <a:rPr lang="en-US" dirty="0"/>
              <a:t>take any other actions that may be appropriate</a:t>
            </a:r>
            <a:r>
              <a:rPr lang="en-US" dirty="0" smtClean="0"/>
              <a:t>.</a:t>
            </a:r>
            <a:endParaRPr lang="en-US" dirty="0" smtClean="0">
              <a:solidFill>
                <a:srgbClr val="00216A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216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05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750</TotalTime>
  <Words>721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Preparations for the triennium of IHO centenary celebrations (IHO-100)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Yves</cp:lastModifiedBy>
  <cp:revision>56</cp:revision>
  <dcterms:created xsi:type="dcterms:W3CDTF">2017-10-09T13:46:17Z</dcterms:created>
  <dcterms:modified xsi:type="dcterms:W3CDTF">2018-10-07T17:09:50Z</dcterms:modified>
</cp:coreProperties>
</file>