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4" r:id="rId2"/>
    <p:sldId id="281" r:id="rId3"/>
    <p:sldId id="262" r:id="rId4"/>
    <p:sldId id="280" r:id="rId5"/>
    <p:sldId id="279" r:id="rId6"/>
    <p:sldId id="282" r:id="rId7"/>
    <p:sldId id="283" r:id="rId8"/>
    <p:sldId id="284" r:id="rId9"/>
    <p:sldId id="285" r:id="rId10"/>
    <p:sldId id="286" r:id="rId11"/>
    <p:sldId id="278" r:id="rId12"/>
    <p:sldId id="266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65150" y="549275"/>
            <a:ext cx="5759450" cy="32400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96064" y="4028211"/>
            <a:ext cx="5511800" cy="378297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028" y="6063120"/>
            <a:ext cx="602494" cy="791131"/>
          </a:xfrm>
          <a:prstGeom prst="rect">
            <a:avLst/>
          </a:prstGeom>
        </p:spPr>
      </p:pic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REPORT AND PROPOSALS FROM </a:t>
            </a:r>
            <a:r>
              <a:rPr lang="en-US" sz="4000" b="1" dirty="0" smtClean="0"/>
              <a:t>IRCC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dirty="0"/>
              <a:t>Reference Doc: </a:t>
            </a:r>
            <a:r>
              <a:rPr lang="en-US" sz="3600" dirty="0" smtClean="0"/>
              <a:t>C2-4.2A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  <a:endParaRPr lang="de-DE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C-2 Agenda Item 4.2A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4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Marine Spatial Data </a:t>
            </a:r>
            <a:r>
              <a:rPr lang="en-US" b="1" dirty="0" smtClean="0"/>
              <a:t>Infrastructures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243"/>
            <a:ext cx="10515600" cy="5073720"/>
          </a:xfrm>
        </p:spPr>
        <p:txBody>
          <a:bodyPr>
            <a:normAutofit/>
          </a:bodyPr>
          <a:lstStyle/>
          <a:p>
            <a:r>
              <a:rPr lang="en-SG" dirty="0"/>
              <a:t>MSDI is gaining </a:t>
            </a:r>
            <a:r>
              <a:rPr lang="en-SG" dirty="0" smtClean="0"/>
              <a:t>traction.</a:t>
            </a:r>
          </a:p>
          <a:p>
            <a:r>
              <a:rPr lang="en-SG" dirty="0" smtClean="0"/>
              <a:t>Relationship further </a:t>
            </a:r>
            <a:r>
              <a:rPr lang="en-SG" dirty="0"/>
              <a:t>strengthen by the cooperation with OGC on the development of an IHO/OGC conceptual </a:t>
            </a:r>
            <a:r>
              <a:rPr lang="en-SG" dirty="0" smtClean="0"/>
              <a:t>study.</a:t>
            </a:r>
          </a:p>
          <a:p>
            <a:r>
              <a:rPr lang="en-SG" dirty="0"/>
              <a:t>The key areas of focus of the MSDIWG are:</a:t>
            </a:r>
          </a:p>
          <a:p>
            <a:pPr lvl="1"/>
            <a:r>
              <a:rPr lang="en-SG" dirty="0"/>
              <a:t>MSDI implementation plans to support the IHO strategic plan and establishing draft IHO MSDI vision for 2025/2030;</a:t>
            </a:r>
          </a:p>
          <a:p>
            <a:pPr lvl="1"/>
            <a:r>
              <a:rPr lang="en-SG" dirty="0"/>
              <a:t>Development of MSDI e-learning courses;</a:t>
            </a:r>
          </a:p>
          <a:p>
            <a:pPr lvl="1"/>
            <a:r>
              <a:rPr lang="en-SG" dirty="0"/>
              <a:t>Creating a Project Team to implement the UN-GGIM Shared Guiding principles for Geospatial Information Management; and</a:t>
            </a:r>
          </a:p>
          <a:p>
            <a:pPr lvl="1"/>
            <a:r>
              <a:rPr lang="en-SG" dirty="0"/>
              <a:t>Data security within the MSDI framework;</a:t>
            </a:r>
          </a:p>
          <a:p>
            <a:pPr lvl="1"/>
            <a:r>
              <a:rPr lang="en-SG" dirty="0"/>
              <a:t>Follow the development of Marine Spatial Planning (MSP) implementation worldwide.  </a:t>
            </a:r>
          </a:p>
          <a:p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4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85135"/>
            <a:ext cx="10515600" cy="540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IRCC PROPOSALS TO THE COUNCIL-2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0535" y="1300609"/>
            <a:ext cx="10515600" cy="4627620"/>
          </a:xfrm>
        </p:spPr>
        <p:txBody>
          <a:bodyPr>
            <a:noAutofit/>
          </a:bodyPr>
          <a:lstStyle/>
          <a:p>
            <a:r>
              <a:rPr lang="en-AU" sz="2400" dirty="0" smtClean="0"/>
              <a:t>Proposal </a:t>
            </a:r>
            <a:r>
              <a:rPr lang="en-AU" sz="2400" dirty="0"/>
              <a:t>for </a:t>
            </a:r>
            <a:r>
              <a:rPr lang="en-GB" sz="2400" dirty="0"/>
              <a:t>amendments to the IRCC </a:t>
            </a:r>
            <a:r>
              <a:rPr lang="en-GB" sz="2400" dirty="0" err="1"/>
              <a:t>ToRs</a:t>
            </a:r>
            <a:r>
              <a:rPr lang="en-GB" sz="2400" dirty="0"/>
              <a:t> and </a:t>
            </a:r>
            <a:r>
              <a:rPr lang="en-GB" sz="2400" dirty="0" err="1"/>
              <a:t>RoPs</a:t>
            </a:r>
            <a:r>
              <a:rPr lang="en-AU" sz="2400" dirty="0" smtClean="0"/>
              <a:t> </a:t>
            </a:r>
          </a:p>
          <a:p>
            <a:r>
              <a:rPr lang="en-AU" sz="2400" dirty="0" smtClean="0"/>
              <a:t>Proposal </a:t>
            </a:r>
            <a:r>
              <a:rPr lang="en-AU" sz="2400" dirty="0"/>
              <a:t>for </a:t>
            </a:r>
            <a:r>
              <a:rPr lang="en-GB" sz="2400" dirty="0"/>
              <a:t>amendments to the IHO Resolution </a:t>
            </a:r>
            <a:r>
              <a:rPr lang="en-GB" sz="2400" dirty="0" smtClean="0"/>
              <a:t>2/1997</a:t>
            </a:r>
          </a:p>
          <a:p>
            <a:r>
              <a:rPr lang="en-AU" sz="2400" dirty="0" smtClean="0"/>
              <a:t>Proposal for </a:t>
            </a:r>
            <a:r>
              <a:rPr lang="en-GB" sz="2400" dirty="0"/>
              <a:t>amendments to the CBSC </a:t>
            </a:r>
            <a:r>
              <a:rPr lang="en-GB" sz="2400" dirty="0" err="1"/>
              <a:t>ToRs</a:t>
            </a:r>
            <a:r>
              <a:rPr lang="en-GB" sz="2400" dirty="0"/>
              <a:t> and </a:t>
            </a:r>
            <a:r>
              <a:rPr lang="en-GB" sz="2400" dirty="0" err="1" smtClean="0"/>
              <a:t>RoPs</a:t>
            </a:r>
            <a:endParaRPr lang="en-AU" sz="2400" dirty="0"/>
          </a:p>
          <a:p>
            <a:r>
              <a:rPr lang="en-AU" sz="2400" dirty="0"/>
              <a:t>Proposal for </a:t>
            </a:r>
            <a:r>
              <a:rPr lang="en-AU" sz="2400" dirty="0" smtClean="0"/>
              <a:t>endorsement </a:t>
            </a:r>
            <a:r>
              <a:rPr lang="en-AU" sz="2400" dirty="0"/>
              <a:t>of the draft </a:t>
            </a:r>
            <a:r>
              <a:rPr lang="en-GB" sz="2400" dirty="0"/>
              <a:t>Crowd-sourced Bathymetry Guidance Document (B-12)</a:t>
            </a:r>
            <a:endParaRPr lang="en-US" sz="2400" dirty="0"/>
          </a:p>
          <a:p>
            <a:r>
              <a:rPr lang="en-AU" sz="2400" dirty="0" smtClean="0"/>
              <a:t> Proposal for </a:t>
            </a:r>
            <a:r>
              <a:rPr lang="en-AU" sz="2400" dirty="0"/>
              <a:t>amendments to the IHO Resolution </a:t>
            </a:r>
            <a:r>
              <a:rPr lang="en-AU" sz="2400" dirty="0" smtClean="0"/>
              <a:t>6/2009</a:t>
            </a:r>
            <a:r>
              <a:rPr lang="en-AU" sz="2400" u="sng" dirty="0"/>
              <a:t/>
            </a:r>
            <a:br>
              <a:rPr lang="en-AU" sz="2400" u="sng" dirty="0"/>
            </a:b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163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kern="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Actions </a:t>
            </a:r>
            <a:r>
              <a:rPr lang="en-US" b="1" kern="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Required of the Council</a:t>
            </a:r>
            <a:r>
              <a:rPr lang="en-US" b="1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3039" y="1093694"/>
            <a:ext cx="11738918" cy="4778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Council is invited to</a:t>
            </a:r>
            <a:r>
              <a:rPr lang="en-US" dirty="0" smtClean="0"/>
              <a:t>:</a:t>
            </a:r>
          </a:p>
          <a:p>
            <a:pPr marL="514350" lvl="0" indent="-514350">
              <a:buAutoNum type="alphaLcParenR"/>
            </a:pPr>
            <a:r>
              <a:rPr lang="en-AU" sz="2400" b="1" dirty="0" smtClean="0"/>
              <a:t>note</a:t>
            </a:r>
            <a:r>
              <a:rPr lang="en-AU" sz="2400" dirty="0" smtClean="0"/>
              <a:t> </a:t>
            </a:r>
            <a:r>
              <a:rPr lang="en-AU" sz="2400" dirty="0"/>
              <a:t>the report of the IRCC</a:t>
            </a:r>
            <a:r>
              <a:rPr lang="en-AU" sz="2400" dirty="0" smtClean="0"/>
              <a:t>;</a:t>
            </a:r>
          </a:p>
          <a:p>
            <a:pPr marL="0" lvl="0" indent="0">
              <a:buNone/>
            </a:pPr>
            <a:r>
              <a:rPr lang="en-AU" sz="2400" b="1" dirty="0" smtClean="0"/>
              <a:t>b) e</a:t>
            </a:r>
            <a:r>
              <a:rPr lang="en-US" sz="2400" b="1" dirty="0" err="1"/>
              <a:t>ndorse</a:t>
            </a:r>
            <a:r>
              <a:rPr lang="en-US" sz="2400" b="1" dirty="0"/>
              <a:t> </a:t>
            </a:r>
            <a:r>
              <a:rPr lang="en-US" sz="2400" dirty="0"/>
              <a:t>the amendments to the IRCC </a:t>
            </a:r>
            <a:r>
              <a:rPr lang="en-US" sz="2400" dirty="0" err="1"/>
              <a:t>ToRs</a:t>
            </a:r>
            <a:r>
              <a:rPr lang="en-US" sz="2400" dirty="0"/>
              <a:t> and </a:t>
            </a:r>
            <a:r>
              <a:rPr lang="en-US" sz="2400" dirty="0" err="1"/>
              <a:t>RoPs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/>
              <a:t>c) </a:t>
            </a:r>
            <a:r>
              <a:rPr lang="en-AU" sz="2400" b="1" dirty="0" smtClean="0"/>
              <a:t>endorse</a:t>
            </a:r>
            <a:r>
              <a:rPr lang="en-AU" sz="2400" dirty="0" smtClean="0"/>
              <a:t> </a:t>
            </a:r>
            <a:r>
              <a:rPr lang="en-US" sz="2400" dirty="0"/>
              <a:t>the amendments to the IHO Resolution 2/1997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/>
              <a:t>d</a:t>
            </a:r>
            <a:r>
              <a:rPr lang="en-GB" sz="2400" b="1" dirty="0"/>
              <a:t>) </a:t>
            </a:r>
            <a:r>
              <a:rPr lang="en-AU" sz="2400" b="1" dirty="0" smtClean="0"/>
              <a:t>endorse</a:t>
            </a:r>
            <a:r>
              <a:rPr lang="en-AU" sz="2400" dirty="0" smtClean="0"/>
              <a:t> </a:t>
            </a:r>
            <a:r>
              <a:rPr lang="en-GB" sz="2400" dirty="0"/>
              <a:t>the amendments to the CBSC </a:t>
            </a:r>
            <a:r>
              <a:rPr lang="en-GB" sz="2400" dirty="0" err="1"/>
              <a:t>ToRs</a:t>
            </a:r>
            <a:r>
              <a:rPr lang="en-GB" sz="2400" dirty="0"/>
              <a:t> and </a:t>
            </a:r>
            <a:r>
              <a:rPr lang="en-GB" sz="2400" dirty="0" err="1"/>
              <a:t>RoPs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e</a:t>
            </a:r>
            <a:r>
              <a:rPr lang="en-GB" sz="2400" b="1" dirty="0"/>
              <a:t>)</a:t>
            </a:r>
            <a:r>
              <a:rPr lang="en-GB" sz="2400" dirty="0"/>
              <a:t> </a:t>
            </a:r>
            <a:r>
              <a:rPr lang="en-AU" sz="2400" b="1" dirty="0" smtClean="0"/>
              <a:t>endorse</a:t>
            </a:r>
            <a:r>
              <a:rPr lang="en-AU" sz="2400" dirty="0" smtClean="0"/>
              <a:t> </a:t>
            </a:r>
            <a:r>
              <a:rPr lang="en-GB" sz="2400" dirty="0"/>
              <a:t>the Crowd-Sourced Bathymetry Guidance Document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f) endorse</a:t>
            </a:r>
            <a:r>
              <a:rPr lang="en-GB" sz="2400" dirty="0" smtClean="0"/>
              <a:t> </a:t>
            </a:r>
            <a:r>
              <a:rPr lang="en-GB" sz="2400" dirty="0"/>
              <a:t>the amendments to the IHO Resolution </a:t>
            </a:r>
            <a:r>
              <a:rPr lang="en-GB" sz="2400" dirty="0" smtClean="0"/>
              <a:t>6/2009</a:t>
            </a:r>
          </a:p>
          <a:p>
            <a:pPr marL="0" lvl="0" indent="0">
              <a:buNone/>
            </a:pPr>
            <a:r>
              <a:rPr lang="en-US" sz="2400" b="1" dirty="0" smtClean="0"/>
              <a:t>g) endorse</a:t>
            </a:r>
            <a:r>
              <a:rPr lang="en-US" sz="2400" dirty="0" smtClean="0"/>
              <a:t> </a:t>
            </a:r>
            <a:r>
              <a:rPr lang="en-US" sz="2400" dirty="0"/>
              <a:t>the proposed IRCC key priorities of the IHO Work </a:t>
            </a:r>
            <a:r>
              <a:rPr lang="en-US" sz="2400" dirty="0" err="1"/>
              <a:t>Programme</a:t>
            </a:r>
            <a:r>
              <a:rPr lang="en-US" sz="2400" dirty="0"/>
              <a:t> for 2019 listed in Paragraph 19 of </a:t>
            </a:r>
            <a:r>
              <a:rPr lang="en-US" sz="2400" dirty="0" smtClean="0"/>
              <a:t>the IRCC report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SzPct val="100000"/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kern="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Actions </a:t>
            </a:r>
            <a:r>
              <a:rPr lang="en-US" b="1" kern="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Required of the Council</a:t>
            </a:r>
            <a:r>
              <a:rPr lang="en-US" b="1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3039" y="1093694"/>
            <a:ext cx="11738918" cy="4778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Council is invited to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AU" sz="2400" b="1" dirty="0" smtClean="0"/>
              <a:t>h) acknowledge</a:t>
            </a:r>
            <a:r>
              <a:rPr lang="en-AU" sz="2400" dirty="0" smtClean="0"/>
              <a:t> </a:t>
            </a:r>
            <a:r>
              <a:rPr lang="en-AU" sz="2400" dirty="0"/>
              <a:t>the work done by the IBSC in the development of the new Standards of Competence for Hydrographic Surveyors and Nautical </a:t>
            </a:r>
            <a:r>
              <a:rPr lang="en-AU" sz="2400" dirty="0" smtClean="0"/>
              <a:t>Cartographers</a:t>
            </a:r>
            <a:endParaRPr lang="en-US" sz="2400" dirty="0"/>
          </a:p>
          <a:p>
            <a:pPr marL="0" indent="0">
              <a:buNone/>
            </a:pPr>
            <a:r>
              <a:rPr lang="en-AU" sz="2400" b="1" dirty="0" err="1" smtClean="0"/>
              <a:t>i</a:t>
            </a:r>
            <a:r>
              <a:rPr lang="en-AU" sz="2400" b="1" dirty="0" smtClean="0"/>
              <a:t>)    </a:t>
            </a:r>
            <a:r>
              <a:rPr lang="en-AU" sz="2400" b="1" dirty="0"/>
              <a:t>acknowledge</a:t>
            </a:r>
            <a:r>
              <a:rPr lang="en-AU" sz="2400" dirty="0"/>
              <a:t> the work done by both RENCs </a:t>
            </a:r>
            <a:r>
              <a:rPr lang="en-GB" sz="2400" dirty="0"/>
              <a:t>on their high-quality support to hydrographic  offices and end-user service providers and for their contribution to Joint-RENC technical </a:t>
            </a:r>
            <a:r>
              <a:rPr lang="en-GB" sz="2400" dirty="0" smtClean="0"/>
              <a:t>meetings</a:t>
            </a:r>
            <a:endParaRPr lang="en-US" sz="2400" dirty="0"/>
          </a:p>
          <a:p>
            <a:pPr marL="0" indent="0">
              <a:buNone/>
            </a:pPr>
            <a:r>
              <a:rPr lang="en-AU" sz="2400" b="1" dirty="0" smtClean="0"/>
              <a:t>j)  </a:t>
            </a:r>
            <a:r>
              <a:rPr lang="en-AU" sz="2400" b="1" dirty="0"/>
              <a:t>acknowledge </a:t>
            </a:r>
            <a:r>
              <a:rPr lang="en-AU" sz="2400" dirty="0"/>
              <a:t>the work done by the CSBWG in the producing of the</a:t>
            </a:r>
            <a:r>
              <a:rPr lang="en-GB" sz="2400" dirty="0"/>
              <a:t> draft CSB Guidance </a:t>
            </a:r>
            <a:r>
              <a:rPr lang="en-GB" sz="2400" dirty="0" smtClean="0"/>
              <a:t>Document</a:t>
            </a:r>
            <a:endParaRPr lang="en-US" sz="2400" dirty="0"/>
          </a:p>
          <a:p>
            <a:pPr marL="0" lvl="0" indent="0">
              <a:buNone/>
            </a:pPr>
            <a:r>
              <a:rPr lang="en-AU" sz="2400" b="1" dirty="0" smtClean="0"/>
              <a:t>k) take</a:t>
            </a:r>
            <a:r>
              <a:rPr lang="en-AU" sz="2400" dirty="0" smtClean="0"/>
              <a:t> </a:t>
            </a:r>
            <a:r>
              <a:rPr lang="en-AU" sz="2400" dirty="0"/>
              <a:t>any other action considered appropriate.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Introduction </a:t>
            </a:r>
            <a:endParaRPr lang="en-AU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C2, </a:t>
            </a:r>
            <a:r>
              <a:rPr lang="en-US" b="1" dirty="0"/>
              <a:t>London, United </a:t>
            </a:r>
            <a:r>
              <a:rPr lang="en-US" b="1" dirty="0" smtClean="0"/>
              <a:t>Kingdom (9-11 </a:t>
            </a:r>
            <a:r>
              <a:rPr lang="en-US" b="1" dirty="0"/>
              <a:t>October </a:t>
            </a:r>
            <a:r>
              <a:rPr lang="en-US" b="1" dirty="0" smtClean="0"/>
              <a:t>2018) </a:t>
            </a:r>
            <a:endParaRPr lang="de-DE" dirty="0" smtClean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7936282" y="62459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Rear</a:t>
            </a:r>
            <a:r>
              <a:rPr lang="it-IT" dirty="0" smtClean="0"/>
              <a:t> </a:t>
            </a:r>
            <a:r>
              <a:rPr lang="it-IT" dirty="0" err="1" smtClean="0"/>
              <a:t>Admiral</a:t>
            </a:r>
            <a:r>
              <a:rPr lang="it-IT" dirty="0" smtClean="0"/>
              <a:t> Luigi </a:t>
            </a:r>
            <a:r>
              <a:rPr lang="it-IT" dirty="0" err="1" smtClean="0"/>
              <a:t>Sinapi</a:t>
            </a:r>
            <a:r>
              <a:rPr lang="it-IT" dirty="0" smtClean="0"/>
              <a:t> – HSSC Chair</a:t>
            </a:r>
            <a:endParaRPr lang="de-DE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523659" y="1239517"/>
            <a:ext cx="1115250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/>
              <a:t>	</a:t>
            </a:r>
            <a:r>
              <a:rPr lang="en-US" sz="2400" b="1" dirty="0" smtClean="0"/>
              <a:t>IRCC </a:t>
            </a:r>
            <a:r>
              <a:rPr lang="en-US" sz="2400" b="1" dirty="0"/>
              <a:t>work is guided by the IHO Work </a:t>
            </a:r>
            <a:r>
              <a:rPr lang="en-US" sz="2400" b="1" dirty="0" err="1"/>
              <a:t>Programme</a:t>
            </a:r>
            <a:r>
              <a:rPr lang="en-US" sz="2400" b="1" dirty="0"/>
              <a:t> </a:t>
            </a:r>
            <a:r>
              <a:rPr lang="en-US" sz="2400" b="1" dirty="0" smtClean="0"/>
              <a:t>3 “Inter Regional Coordination and Support” </a:t>
            </a:r>
            <a:r>
              <a:rPr lang="en-US" sz="2400" b="1" dirty="0"/>
              <a:t>and </a:t>
            </a:r>
            <a:r>
              <a:rPr lang="en-US" sz="2400" b="1" dirty="0" smtClean="0"/>
              <a:t>by the Council </a:t>
            </a:r>
            <a:r>
              <a:rPr lang="en-US" sz="2400" b="1" dirty="0"/>
              <a:t>key Priorities</a:t>
            </a:r>
            <a:endParaRPr lang="it-IT" sz="2400" b="1" dirty="0"/>
          </a:p>
          <a:p>
            <a:pPr>
              <a:spcAft>
                <a:spcPts val="1200"/>
              </a:spcAft>
            </a:pPr>
            <a:endParaRPr lang="it-IT" sz="1100" b="1" dirty="0"/>
          </a:p>
          <a:p>
            <a:pPr>
              <a:spcAft>
                <a:spcPts val="1200"/>
              </a:spcAft>
            </a:pPr>
            <a:r>
              <a:rPr lang="it-IT" sz="2400" b="1" dirty="0" err="1" smtClean="0"/>
              <a:t>Meetings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since</a:t>
            </a:r>
            <a:r>
              <a:rPr lang="it-IT" sz="2400" b="1" dirty="0" smtClean="0"/>
              <a:t> C-1: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IRCC </a:t>
            </a:r>
            <a:r>
              <a:rPr lang="en-US" sz="2400" dirty="0"/>
              <a:t>10 - </a:t>
            </a:r>
            <a:r>
              <a:rPr lang="en-US" sz="2400" dirty="0" smtClean="0"/>
              <a:t>Goa, India (2-4 June 2018)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Next Meeting: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IRCC </a:t>
            </a:r>
            <a:r>
              <a:rPr lang="en-US" sz="2400" dirty="0"/>
              <a:t>11 - </a:t>
            </a:r>
            <a:r>
              <a:rPr lang="en-US" sz="2400" dirty="0" smtClean="0"/>
              <a:t>Genoa, Italy (3-5 June </a:t>
            </a:r>
            <a:r>
              <a:rPr lang="en-US" sz="2400" dirty="0"/>
              <a:t>2019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6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411814"/>
            <a:ext cx="10515600" cy="540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IRCC REPORT TO COUNCIL-2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0535" y="1166598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GB" sz="2600" dirty="0" smtClean="0"/>
              <a:t>There </a:t>
            </a:r>
            <a:r>
              <a:rPr lang="en-GB" sz="2600" dirty="0"/>
              <a:t>is no significant change to the difficulties and challenges reported to C-1. Most of the actions agreed in June 2017 at IRCC-9 have progressed normally</a:t>
            </a:r>
            <a:r>
              <a:rPr lang="en-GB" sz="2600" dirty="0" smtClean="0"/>
              <a:t>.</a:t>
            </a:r>
          </a:p>
          <a:p>
            <a:pPr>
              <a:tabLst>
                <a:tab pos="355600" algn="l"/>
              </a:tabLst>
              <a:defRPr/>
            </a:pPr>
            <a:r>
              <a:rPr lang="en-US" sz="2600" dirty="0"/>
              <a:t>Secretary-General </a:t>
            </a:r>
            <a:r>
              <a:rPr lang="en-US" sz="2600" dirty="0" smtClean="0"/>
              <a:t>assigned a staff from </a:t>
            </a:r>
            <a:r>
              <a:rPr lang="en-US" sz="2600" dirty="0"/>
              <a:t>the </a:t>
            </a:r>
            <a:r>
              <a:rPr lang="en-US" sz="2600" dirty="0" smtClean="0"/>
              <a:t>Secretariat to work </a:t>
            </a:r>
            <a:r>
              <a:rPr lang="en-US" sz="2600" dirty="0"/>
              <a:t>as a full time Capacity Building Assistant from 1 January </a:t>
            </a:r>
            <a:r>
              <a:rPr lang="en-US" sz="2600" dirty="0" smtClean="0"/>
              <a:t>2018.</a:t>
            </a:r>
            <a:endParaRPr lang="en-GB" sz="26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71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411814"/>
            <a:ext cx="10515600" cy="540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IRCC REPORT TO COUNCIL-2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0535" y="1166598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sz="2600" dirty="0" smtClean="0"/>
              <a:t>Report </a:t>
            </a:r>
            <a:r>
              <a:rPr lang="en-US" sz="2600" dirty="0"/>
              <a:t>on the 10</a:t>
            </a:r>
            <a:r>
              <a:rPr lang="en-US" sz="2600" baseline="30000" dirty="0"/>
              <a:t>th</a:t>
            </a:r>
            <a:r>
              <a:rPr lang="en-US" sz="2600" dirty="0"/>
              <a:t> IRCC Meeting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 smtClean="0"/>
              <a:t>Capacity </a:t>
            </a:r>
            <a:r>
              <a:rPr lang="en-US" dirty="0"/>
              <a:t>Building 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/>
              <a:t>International Board on Standards of Competence (IBSC)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/>
              <a:t>Coordination of Global Surveying and Charting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/>
              <a:t>Maritime Safety Information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 smtClean="0"/>
              <a:t>Ocean Mapping </a:t>
            </a:r>
            <a:r>
              <a:rPr lang="en-US" dirty="0" err="1" smtClean="0"/>
              <a:t>Programme</a:t>
            </a:r>
            <a:r>
              <a:rPr lang="en-US" dirty="0" smtClean="0"/>
              <a:t> and GEBCO</a:t>
            </a:r>
            <a:endParaRPr lang="en-US" dirty="0"/>
          </a:p>
          <a:p>
            <a:pPr lvl="1">
              <a:tabLst>
                <a:tab pos="355600" algn="l"/>
              </a:tabLst>
              <a:defRPr/>
            </a:pPr>
            <a:r>
              <a:rPr lang="en-US" dirty="0"/>
              <a:t>Crowd Sourced Bathymetry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/>
              <a:t>Marine Spatial Data Infrastructure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84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IHO Council, 1st Meeting, Monaco, 17 - 19 October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85135"/>
            <a:ext cx="10515600" cy="540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KEY PRIORITIES OF IRCC FOR 2019</a:t>
            </a:r>
            <a:endParaRPr lang="en-US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80535" y="1300609"/>
            <a:ext cx="10515600" cy="462762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Capacity </a:t>
            </a:r>
            <a:r>
              <a:rPr lang="en-US" sz="2400" dirty="0" smtClean="0"/>
              <a:t>Building</a:t>
            </a:r>
            <a:endParaRPr lang="en-US" sz="2400" dirty="0" smtClean="0"/>
          </a:p>
          <a:p>
            <a:r>
              <a:rPr lang="en-US" sz="2400" dirty="0" smtClean="0"/>
              <a:t>INT </a:t>
            </a:r>
            <a:r>
              <a:rPr lang="en-US" sz="2400" dirty="0"/>
              <a:t>and ENC </a:t>
            </a:r>
            <a:r>
              <a:rPr lang="en-US" sz="2400" dirty="0" smtClean="0"/>
              <a:t>schemes</a:t>
            </a:r>
          </a:p>
          <a:p>
            <a:r>
              <a:rPr lang="en-US" sz="2400" dirty="0" smtClean="0"/>
              <a:t>Crowd-sourced Bathymetry</a:t>
            </a:r>
          </a:p>
          <a:p>
            <a:r>
              <a:rPr lang="en-US" sz="2400" dirty="0" smtClean="0"/>
              <a:t>Project </a:t>
            </a:r>
            <a:r>
              <a:rPr lang="en-US" sz="2400" dirty="0"/>
              <a:t>Seabed </a:t>
            </a:r>
            <a:r>
              <a:rPr lang="en-US" sz="2400" dirty="0" smtClean="0"/>
              <a:t>2030</a:t>
            </a:r>
          </a:p>
          <a:p>
            <a:r>
              <a:rPr lang="en-US" sz="2400" dirty="0" smtClean="0"/>
              <a:t>Marine </a:t>
            </a:r>
            <a:r>
              <a:rPr lang="en-US" sz="2400" dirty="0"/>
              <a:t>Spatial Data Infrastructures (MSDI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AU" sz="2400" u="sng" dirty="0"/>
              <a:t/>
            </a:r>
            <a:br>
              <a:rPr lang="en-AU" sz="2400" u="sng" dirty="0"/>
            </a:b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378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/>
            </a:r>
            <a:br>
              <a:rPr lang="en-SG" dirty="0" smtClean="0"/>
            </a:br>
            <a:r>
              <a:rPr lang="en-SG" b="1" dirty="0" smtClean="0"/>
              <a:t>Capacity Building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Annual </a:t>
            </a:r>
            <a:r>
              <a:rPr lang="en-SG" dirty="0"/>
              <a:t>joint CB meeting comprising IHO/IMO/IOC/WMO/IALA/FIG/IAEA </a:t>
            </a:r>
            <a:r>
              <a:rPr lang="en-SG" dirty="0" smtClean="0"/>
              <a:t>committee, new </a:t>
            </a:r>
            <a:r>
              <a:rPr lang="en-SG" dirty="0"/>
              <a:t>member </a:t>
            </a:r>
            <a:r>
              <a:rPr lang="en-SG" dirty="0" smtClean="0"/>
              <a:t>International </a:t>
            </a:r>
            <a:r>
              <a:rPr lang="en-SG" dirty="0"/>
              <a:t>Maritime Pilot Associations (IMPA</a:t>
            </a:r>
            <a:r>
              <a:rPr lang="en-SG" dirty="0" smtClean="0"/>
              <a:t>).</a:t>
            </a:r>
          </a:p>
          <a:p>
            <a:r>
              <a:rPr lang="en-SG" dirty="0" smtClean="0"/>
              <a:t>Problem - cooperating </a:t>
            </a:r>
            <a:r>
              <a:rPr lang="en-SG" dirty="0"/>
              <a:t>with the IMO Technical Cooperation Committee </a:t>
            </a:r>
            <a:r>
              <a:rPr lang="en-SG" dirty="0" smtClean="0"/>
              <a:t>remains unresolved.  </a:t>
            </a:r>
          </a:p>
          <a:p>
            <a:r>
              <a:rPr lang="en-SG" dirty="0" smtClean="0"/>
              <a:t>Use </a:t>
            </a:r>
            <a:r>
              <a:rPr lang="en-SG" dirty="0"/>
              <a:t>of CATZOC information as an indicator for survey adequacy as interim solution to evaluate the current </a:t>
            </a:r>
            <a:r>
              <a:rPr lang="en-SG" dirty="0" smtClean="0"/>
              <a:t>limitations.</a:t>
            </a:r>
          </a:p>
          <a:p>
            <a:r>
              <a:rPr lang="en-SG" dirty="0" smtClean="0"/>
              <a:t>Limited </a:t>
            </a:r>
            <a:r>
              <a:rPr lang="en-SG" dirty="0"/>
              <a:t>resources to conduct basic MSDI training by </a:t>
            </a:r>
            <a:r>
              <a:rPr lang="en-SG" dirty="0" smtClean="0"/>
              <a:t>RHCs</a:t>
            </a:r>
          </a:p>
          <a:p>
            <a:endParaRPr lang="en-S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5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/>
            </a:r>
            <a:br>
              <a:rPr lang="en-SG" dirty="0" smtClean="0"/>
            </a:br>
            <a:r>
              <a:rPr lang="en-SG" dirty="0"/>
              <a:t/>
            </a:r>
            <a:br>
              <a:rPr lang="en-SG" dirty="0"/>
            </a:br>
            <a:r>
              <a:rPr lang="en-SG" b="1" dirty="0" smtClean="0"/>
              <a:t>INT </a:t>
            </a:r>
            <a:r>
              <a:rPr lang="en-SG" b="1" dirty="0"/>
              <a:t>and ENC schemes</a:t>
            </a:r>
            <a:r>
              <a:rPr lang="en-SG" dirty="0"/>
              <a:t/>
            </a:r>
            <a:br>
              <a:rPr lang="en-SG" dirty="0"/>
            </a:br>
            <a:r>
              <a:rPr lang="en-SG" dirty="0" smtClean="0"/>
              <a:t/>
            </a:r>
            <a:br>
              <a:rPr lang="en-SG" dirty="0" smtClean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still cases of overlapping.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remains a challenge as most have political undertones. </a:t>
            </a:r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7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Crowd-sourced Bathymetry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Completed </a:t>
            </a:r>
            <a:r>
              <a:rPr lang="en-SG" dirty="0"/>
              <a:t>the CSB Guidance Document </a:t>
            </a:r>
            <a:r>
              <a:rPr lang="en-SG" dirty="0" smtClean="0"/>
              <a:t>B-12. </a:t>
            </a:r>
          </a:p>
          <a:p>
            <a:r>
              <a:rPr lang="en-SG" dirty="0" smtClean="0"/>
              <a:t>Main </a:t>
            </a:r>
            <a:r>
              <a:rPr lang="en-SG" dirty="0"/>
              <a:t>challenge </a:t>
            </a:r>
            <a:r>
              <a:rPr lang="en-SG" dirty="0" smtClean="0"/>
              <a:t>- need </a:t>
            </a:r>
            <a:r>
              <a:rPr lang="en-SG" dirty="0"/>
              <a:t>to overcome a degree of scepticism on the CSB concept, especially on the potential although untested legal issues</a:t>
            </a:r>
            <a:r>
              <a:rPr lang="en-SG" dirty="0" smtClean="0"/>
              <a:t>.</a:t>
            </a:r>
          </a:p>
          <a:p>
            <a:r>
              <a:rPr lang="en-SG" dirty="0" smtClean="0"/>
              <a:t>Need </a:t>
            </a:r>
            <a:r>
              <a:rPr lang="en-SG" dirty="0"/>
              <a:t>to co-opt the assistance from MS of the RHCs to:</a:t>
            </a:r>
          </a:p>
          <a:p>
            <a:pPr lvl="1"/>
            <a:r>
              <a:rPr lang="en-SG" dirty="0"/>
              <a:t>release data into public domain via the IHO DCDB;</a:t>
            </a:r>
          </a:p>
          <a:p>
            <a:pPr lvl="1"/>
            <a:r>
              <a:rPr lang="en-SG" dirty="0"/>
              <a:t>state their policy on data gathering restrictions, especially within their maritime areas of jurisdiction to enable CSB activities to be undertaken;</a:t>
            </a:r>
          </a:p>
          <a:p>
            <a:pPr lvl="1"/>
            <a:r>
              <a:rPr lang="en-SG" dirty="0"/>
              <a:t>support the CSB initiative with positive actions such as requiring all research vessels collecting bathymetric data to share them; and</a:t>
            </a:r>
          </a:p>
          <a:p>
            <a:pPr lvl="1"/>
            <a:r>
              <a:rPr lang="en-SG" dirty="0"/>
              <a:t>promote scaled trial CSB data collection.</a:t>
            </a:r>
          </a:p>
          <a:p>
            <a:endParaRPr lang="en-SG" dirty="0" smtClean="0"/>
          </a:p>
          <a:p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Project Seabed 2030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RHCs are encouraged to organise contribution of bathymetric data in shallower coastal areas from their MS to the project. </a:t>
            </a:r>
            <a:endParaRPr lang="en-SG" dirty="0" smtClean="0"/>
          </a:p>
          <a:p>
            <a:endParaRPr lang="en-SG" dirty="0"/>
          </a:p>
          <a:p>
            <a:r>
              <a:rPr lang="en-SG" dirty="0"/>
              <a:t>RHCs are also encouraged to invite and communicate with GEBCO members to their meetings.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587</TotalTime>
  <Words>805</Words>
  <Application>Microsoft Office PowerPoint</Application>
  <PresentationFormat>Widescreen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REPORT AND PROPOSALS FROM IRCC  Reference Doc: C2-4.2A</vt:lpstr>
      <vt:lpstr>Introduction </vt:lpstr>
      <vt:lpstr>PowerPoint Presentation</vt:lpstr>
      <vt:lpstr>PowerPoint Presentation</vt:lpstr>
      <vt:lpstr>PowerPoint Presentation</vt:lpstr>
      <vt:lpstr> Capacity Building </vt:lpstr>
      <vt:lpstr>  INT and ENC schemes  </vt:lpstr>
      <vt:lpstr>Crowd-sourced Bathymetry</vt:lpstr>
      <vt:lpstr>Project Seabed 2030</vt:lpstr>
      <vt:lpstr>Marine Spatial Data Infrastructures</vt:lpstr>
      <vt:lpstr>PowerPoint Presentation</vt:lpstr>
      <vt:lpstr>Actions Required of the Council </vt:lpstr>
      <vt:lpstr>Actions Required of the Council 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Parry OEI (MPA)</cp:lastModifiedBy>
  <cp:revision>39</cp:revision>
  <dcterms:created xsi:type="dcterms:W3CDTF">2017-10-09T13:46:17Z</dcterms:created>
  <dcterms:modified xsi:type="dcterms:W3CDTF">2018-10-10T07:25:57Z</dcterms:modified>
</cp:coreProperties>
</file>