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75" r:id="rId2"/>
    <p:sldId id="279" r:id="rId3"/>
    <p:sldId id="276" r:id="rId4"/>
    <p:sldId id="280" r:id="rId5"/>
    <p:sldId id="282" r:id="rId6"/>
    <p:sldId id="278" r:id="rId7"/>
    <p:sldId id="281" r:id="rId8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>
      <p:ext uri="{19B8F6BF-5375-455C-9EA6-DF929625EA0E}">
        <p15:presenceInfo xmlns:p15="http://schemas.microsoft.com/office/powerpoint/2012/main" userId="DTe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65116" autoAdjust="0"/>
  </p:normalViewPr>
  <p:slideViewPr>
    <p:cSldViewPr snapToGrid="0">
      <p:cViewPr varScale="1">
        <p:scale>
          <a:sx n="57" d="100"/>
          <a:sy n="57" d="100"/>
        </p:scale>
        <p:origin x="1380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10/3/2018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787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357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16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14B252-8EFF-4387-B930-F07556521AE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88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solidFill>
                  <a:schemeClr val="tx1"/>
                </a:solidFill>
              </a:rPr>
              <a:t>International Hydrographic Organization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i="1" dirty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IHO COUNCIL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/>
          </a:bodyPr>
          <a:lstStyle/>
          <a:p>
            <a:r>
              <a:rPr lang="en-AU" dirty="0"/>
              <a:t>IHO Council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C-2, London, United Kingdom, 9 – 11 October 2018</a:t>
            </a:r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2045729"/>
            <a:ext cx="9144000" cy="2999063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sz="3600" dirty="0"/>
              <a:t>Overview US Paper C2-7.INF</a:t>
            </a:r>
            <a:br>
              <a:rPr lang="en-AU" sz="3600" dirty="0"/>
            </a:br>
            <a:r>
              <a:rPr lang="en-AU" sz="3600" dirty="0"/>
              <a:t> </a:t>
            </a:r>
          </a:p>
          <a:p>
            <a:pPr eaLnBrk="1" hangingPunct="1">
              <a:defRPr/>
            </a:pPr>
            <a:r>
              <a:rPr lang="fr-FR" sz="3600" dirty="0"/>
              <a:t>US </a:t>
            </a:r>
            <a:r>
              <a:rPr lang="fr-FR" sz="3600" dirty="0" err="1"/>
              <a:t>Interpretation</a:t>
            </a:r>
            <a:r>
              <a:rPr lang="fr-FR" sz="3600" dirty="0"/>
              <a:t> on IHO C-1, </a:t>
            </a:r>
            <a:r>
              <a:rPr lang="fr-FR" sz="3600" dirty="0" err="1"/>
              <a:t>Annex</a:t>
            </a:r>
            <a:r>
              <a:rPr lang="fr-FR" sz="3600" dirty="0"/>
              <a:t> C</a:t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600" dirty="0"/>
              <a:t/>
            </a:r>
            <a:br>
              <a:rPr lang="fr-FR" sz="3600" dirty="0"/>
            </a:br>
            <a:r>
              <a:rPr lang="fr-FR" sz="3100" dirty="0"/>
              <a:t>John </a:t>
            </a:r>
            <a:r>
              <a:rPr lang="fr-FR" sz="3100" dirty="0" err="1"/>
              <a:t>Nyberg</a:t>
            </a:r>
            <a:r>
              <a:rPr lang="fr-FR" sz="3100" dirty="0"/>
              <a:t>, NOAA </a:t>
            </a:r>
            <a:br>
              <a:rPr lang="fr-FR" sz="3100" dirty="0"/>
            </a:br>
            <a:r>
              <a:rPr lang="fr-FR" sz="3100" dirty="0"/>
              <a:t/>
            </a:r>
            <a:br>
              <a:rPr lang="fr-FR" sz="3100" dirty="0"/>
            </a:br>
            <a:r>
              <a:rPr lang="fr-FR" sz="1800" dirty="0"/>
              <a:t>(</a:t>
            </a:r>
            <a:r>
              <a:rPr lang="fr-FR" sz="1800" dirty="0" err="1"/>
              <a:t>with</a:t>
            </a:r>
            <a:r>
              <a:rPr lang="fr-FR" sz="1800" dirty="0"/>
              <a:t> Josh </a:t>
            </a:r>
            <a:r>
              <a:rPr lang="fr-FR" sz="1800" dirty="0" err="1" smtClean="0"/>
              <a:t>Fortenbery</a:t>
            </a:r>
            <a:r>
              <a:rPr lang="fr-FR" sz="1800" dirty="0"/>
              <a:t>, NOAA Office of General </a:t>
            </a:r>
            <a:r>
              <a:rPr lang="fr-FR" sz="1800" dirty="0" err="1"/>
              <a:t>Counsel</a:t>
            </a:r>
            <a:r>
              <a:rPr lang="fr-FR" sz="1800" dirty="0"/>
              <a:t>)</a:t>
            </a:r>
            <a:endParaRPr lang="en-AU" sz="1800" dirty="0"/>
          </a:p>
          <a:p>
            <a:pPr eaLnBrk="1" hangingPunct="1">
              <a:defRPr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The issue-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/>
              <a:t>May the Council receive and act upon proposals submitted by Member states and the IHO Secretariat?</a:t>
            </a:r>
          </a:p>
          <a:p>
            <a:pPr lvl="1" algn="just">
              <a:defRPr/>
            </a:pPr>
            <a:endParaRPr lang="en-GB" sz="2000" b="1" dirty="0"/>
          </a:p>
          <a:p>
            <a:pPr lvl="1" algn="just">
              <a:defRPr/>
            </a:pPr>
            <a:r>
              <a:rPr lang="en-GB" sz="2000" b="1" dirty="0" smtClean="0"/>
              <a:t>Maybe not?  </a:t>
            </a:r>
            <a:r>
              <a:rPr lang="en-GB" sz="2000" dirty="0"/>
              <a:t>See Annex C of the C-1 Report “</a:t>
            </a:r>
            <a:r>
              <a:rPr lang="en-US" sz="2000" i="1" dirty="0"/>
              <a:t>Possible conflict between IHO Convention and Council Rules of Procedure (UK’s ad hoc analysis).”</a:t>
            </a:r>
            <a:endParaRPr lang="en-GB" sz="2000" i="1" dirty="0"/>
          </a:p>
          <a:p>
            <a:pPr lvl="1" algn="just">
              <a:defRPr/>
            </a:pPr>
            <a:endParaRPr lang="en-GB" sz="2000" b="1" dirty="0"/>
          </a:p>
          <a:p>
            <a:pPr marL="457200" lvl="1" indent="0" algn="just">
              <a:buNone/>
              <a:defRPr/>
            </a:pPr>
            <a:r>
              <a:rPr lang="en-GB" sz="2000" b="1" dirty="0"/>
              <a:t>    or</a:t>
            </a:r>
          </a:p>
          <a:p>
            <a:pPr lvl="1" algn="just">
              <a:defRPr/>
            </a:pPr>
            <a:endParaRPr lang="en-GB" sz="2000" b="1" dirty="0"/>
          </a:p>
          <a:p>
            <a:pPr lvl="1">
              <a:defRPr/>
            </a:pPr>
            <a:r>
              <a:rPr lang="en-GB" sz="2000" b="1" dirty="0"/>
              <a:t>YES.   </a:t>
            </a:r>
            <a:r>
              <a:rPr lang="en-GB" sz="2000" dirty="0"/>
              <a:t>See C2-7.INF “</a:t>
            </a:r>
            <a:r>
              <a:rPr lang="en-US" sz="2000" dirty="0"/>
              <a:t>US Interpretation on IHO C-1, Annex C”</a:t>
            </a:r>
            <a:br>
              <a:rPr lang="en-US" sz="2000" dirty="0"/>
            </a:br>
            <a:endParaRPr lang="en-GB" sz="20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C-2, London, United Kingdom, 9 – 11 October 2018</a:t>
            </a:r>
          </a:p>
        </p:txBody>
      </p:sp>
    </p:spTree>
    <p:extLst>
      <p:ext uri="{BB962C8B-B14F-4D97-AF65-F5344CB8AC3E}">
        <p14:creationId xmlns:p14="http://schemas.microsoft.com/office/powerpoint/2010/main" val="2929408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6017" y="182880"/>
            <a:ext cx="5849983" cy="5994083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en-GB" sz="1500" b="1" dirty="0"/>
              <a:t>IHO Convention Article VI(g) </a:t>
            </a:r>
            <a:r>
              <a:rPr lang="en-US" sz="1500" b="1" dirty="0"/>
              <a:t>The functions of the Council shall be to:</a:t>
            </a:r>
          </a:p>
          <a:p>
            <a:pPr marL="400050" indent="-400050" algn="just">
              <a:buFont typeface="+mj-lt"/>
              <a:buAutoNum type="romanUcPeriod"/>
              <a:defRPr/>
            </a:pPr>
            <a:r>
              <a:rPr lang="en-US" sz="1500" dirty="0"/>
              <a:t>Elect its Chair and Vice-Chair, each of whom shall hold office until the end of the next ordinary session of the Assembly;</a:t>
            </a:r>
          </a:p>
          <a:p>
            <a:pPr marL="400050" indent="-400050" algn="just">
              <a:buFont typeface="+mj-lt"/>
              <a:buAutoNum type="romanUcPeriod"/>
              <a:defRPr/>
            </a:pPr>
            <a:r>
              <a:rPr lang="en-US" sz="1500" dirty="0"/>
              <a:t>Exercise such responsibilities as may be delegated to it by the Assembly </a:t>
            </a:r>
          </a:p>
          <a:p>
            <a:pPr marL="400050" indent="-400050" algn="just">
              <a:buFont typeface="+mj-lt"/>
              <a:buAutoNum type="romanUcPeriod"/>
              <a:defRPr/>
            </a:pPr>
            <a:r>
              <a:rPr lang="en-US" sz="1500" dirty="0"/>
              <a:t>Coordinate, during the inter-Assembly period, the activities of the Organization within the framework of the strategy, work </a:t>
            </a:r>
            <a:r>
              <a:rPr lang="en-US" sz="1500" dirty="0" err="1"/>
              <a:t>programme</a:t>
            </a:r>
            <a:r>
              <a:rPr lang="en-US" sz="1500" dirty="0"/>
              <a:t> and financial arrangements, as decided by the Assembly</a:t>
            </a:r>
          </a:p>
          <a:p>
            <a:pPr marL="400050" indent="-400050" algn="just">
              <a:buFont typeface="+mj-lt"/>
              <a:buAutoNum type="romanUcPeriod"/>
              <a:defRPr/>
            </a:pPr>
            <a:r>
              <a:rPr lang="en-US" sz="1500" dirty="0"/>
              <a:t>Report to the Assembly at each ordinary session on the work of the Organization;</a:t>
            </a:r>
          </a:p>
          <a:p>
            <a:pPr marL="400050" indent="-400050" algn="just">
              <a:buFont typeface="+mj-lt"/>
              <a:buAutoNum type="romanUcPeriod"/>
              <a:defRPr/>
            </a:pPr>
            <a:r>
              <a:rPr lang="en-US" sz="1500" dirty="0"/>
              <a:t>Prepare, with the support of the Secretary-General, proposals concerning the overall strategy and the work </a:t>
            </a:r>
            <a:r>
              <a:rPr lang="en-US" sz="1500" dirty="0" err="1"/>
              <a:t>programme</a:t>
            </a:r>
            <a:r>
              <a:rPr lang="en-US" sz="1500" dirty="0"/>
              <a:t> to be adopted by the Assembly;</a:t>
            </a:r>
          </a:p>
          <a:p>
            <a:pPr marL="400050" indent="-400050" algn="just">
              <a:buFont typeface="+mj-lt"/>
              <a:buAutoNum type="romanUcPeriod"/>
              <a:defRPr/>
            </a:pPr>
            <a:r>
              <a:rPr lang="en-US" sz="1500" dirty="0"/>
              <a:t>Consider the financial statements and budget estimates prepared by the </a:t>
            </a:r>
            <a:r>
              <a:rPr lang="en-US" sz="1500" dirty="0" err="1"/>
              <a:t>SecretaryGeneral</a:t>
            </a:r>
            <a:r>
              <a:rPr lang="en-US" sz="1500" dirty="0"/>
              <a:t> and submit them for approval to the Assembly with comments and recommendations regarding programmatic allocations of the budget estimates;</a:t>
            </a:r>
          </a:p>
          <a:p>
            <a:pPr marL="400050" indent="-400050" algn="just">
              <a:buFont typeface="+mj-lt"/>
              <a:buAutoNum type="romanUcPeriod"/>
              <a:defRPr/>
            </a:pPr>
            <a:r>
              <a:rPr lang="en-US" sz="1500" dirty="0">
                <a:solidFill>
                  <a:srgbClr val="FF0000"/>
                </a:solidFill>
              </a:rPr>
              <a:t>Review proposals submitted to it by subsidiary organs and refer them: To the Assembly for all matters requiring decisions by the Assembly; Back to the subsidiary organ if considered necessary; or To the Member States for adoption, through correspondence</a:t>
            </a:r>
            <a:r>
              <a:rPr lang="en-US" sz="1500" dirty="0"/>
              <a:t>;</a:t>
            </a:r>
          </a:p>
          <a:p>
            <a:pPr marL="400050" indent="-400050" algn="just">
              <a:buFont typeface="+mj-lt"/>
              <a:buAutoNum type="romanUcPeriod"/>
              <a:defRPr/>
            </a:pPr>
            <a:r>
              <a:rPr lang="en-US" sz="1500" dirty="0"/>
              <a:t>Propose to the Assembly the establishment of subsidiary organs; and</a:t>
            </a:r>
          </a:p>
          <a:p>
            <a:pPr marL="400050" indent="-400050" algn="just">
              <a:buFont typeface="+mj-lt"/>
              <a:buAutoNum type="romanUcPeriod"/>
              <a:defRPr/>
            </a:pPr>
            <a:r>
              <a:rPr lang="en-US" sz="1500" dirty="0"/>
              <a:t>Review draft agreements between the Organization and other organizations, and submit them to the Assembly for approval.</a:t>
            </a:r>
            <a:r>
              <a:rPr lang="en-GB" sz="1500" dirty="0"/>
              <a:t>	</a:t>
            </a:r>
            <a:r>
              <a:rPr lang="en-GB" sz="1400" dirty="0"/>
              <a:t> </a:t>
            </a:r>
            <a:endParaRPr lang="en-GB" sz="14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6300652" y="744583"/>
            <a:ext cx="5721531" cy="54323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/>
              <a:t>RoP</a:t>
            </a:r>
            <a:r>
              <a:rPr lang="en-US" b="1" dirty="0"/>
              <a:t> RULE 8</a:t>
            </a:r>
          </a:p>
          <a:p>
            <a:pPr marL="0" indent="0">
              <a:buNone/>
            </a:pPr>
            <a:r>
              <a:rPr lang="en-US" dirty="0"/>
              <a:t>The provisional agenda of meetings of the Council shall include</a:t>
            </a:r>
          </a:p>
          <a:p>
            <a:pPr marL="514350" indent="-514350">
              <a:buAutoNum type="alphaLcParenR"/>
            </a:pPr>
            <a:r>
              <a:rPr lang="en-US" dirty="0"/>
              <a:t>adoption of the Agenda;</a:t>
            </a:r>
          </a:p>
          <a:p>
            <a:pPr marL="514350" indent="-514350">
              <a:buAutoNum type="alphaLcParenR"/>
            </a:pPr>
            <a:r>
              <a:rPr lang="en-US" dirty="0"/>
              <a:t>election of the Chair and Vice-Chair, when necessary in accordance with Rule 12 of these Rules of Procedure;</a:t>
            </a:r>
          </a:p>
          <a:p>
            <a:pPr marL="514350" indent="-514350">
              <a:buAutoNum type="alphaLcParenR"/>
            </a:pPr>
            <a:r>
              <a:rPr lang="en-US" dirty="0"/>
              <a:t>any item the inclusion of which has been requested by the Assembly;</a:t>
            </a:r>
          </a:p>
          <a:p>
            <a:pPr marL="514350" indent="-514350">
              <a:buAutoNum type="alphaLcParenR"/>
            </a:pPr>
            <a:r>
              <a:rPr lang="en-US" dirty="0"/>
              <a:t>any item the inclusion of which has been requested by the Council at a previous meeting;</a:t>
            </a:r>
          </a:p>
          <a:p>
            <a:pPr marL="514350" indent="-514350">
              <a:buAutoNum type="alphaLcParenR"/>
            </a:pPr>
            <a:r>
              <a:rPr lang="en-US" dirty="0"/>
              <a:t>any item the inclusion of which has been requested by a subsidiary organ;</a:t>
            </a:r>
          </a:p>
          <a:p>
            <a:pPr marL="514350" indent="-514350">
              <a:buAutoNum type="alphaLcParenR"/>
            </a:pPr>
            <a:r>
              <a:rPr lang="en-US" dirty="0"/>
              <a:t>where required by Article 8 of the Financial Regulations, the three-year budget of the Organization;</a:t>
            </a:r>
          </a:p>
          <a:p>
            <a:pPr marL="514350" indent="-514350">
              <a:buAutoNum type="alphaLcParenR"/>
            </a:pPr>
            <a:r>
              <a:rPr lang="en-US" dirty="0"/>
              <a:t>the annual financial statements;</a:t>
            </a:r>
          </a:p>
          <a:p>
            <a:pPr marL="514350" indent="-514350">
              <a:buAutoNum type="alphaLcParenR"/>
            </a:pPr>
            <a:r>
              <a:rPr lang="en-US" dirty="0"/>
              <a:t>the annual work </a:t>
            </a:r>
            <a:r>
              <a:rPr lang="en-US" dirty="0" err="1"/>
              <a:t>programme</a:t>
            </a:r>
            <a:r>
              <a:rPr lang="en-US" dirty="0"/>
              <a:t> of the Organization; and</a:t>
            </a:r>
          </a:p>
          <a:p>
            <a:pPr marL="514350" indent="-514350">
              <a:buAutoNum type="alphaLcParenR"/>
            </a:pPr>
            <a:r>
              <a:rPr lang="en-US" sz="2900" dirty="0" smtClean="0">
                <a:solidFill>
                  <a:srgbClr val="FF0000"/>
                </a:solidFill>
              </a:rPr>
              <a:t>Any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item proposed by a Member State or by the Secretary-General.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94863" y="6373858"/>
            <a:ext cx="4114800" cy="365125"/>
          </a:xfrm>
        </p:spPr>
        <p:txBody>
          <a:bodyPr/>
          <a:lstStyle/>
          <a:p>
            <a:r>
              <a:rPr lang="de-DE" dirty="0"/>
              <a:t>C-2, London, United Kingdom, 9 – 11 October 2018</a:t>
            </a:r>
          </a:p>
        </p:txBody>
      </p:sp>
    </p:spTree>
    <p:extLst>
      <p:ext uri="{BB962C8B-B14F-4D97-AF65-F5344CB8AC3E}">
        <p14:creationId xmlns:p14="http://schemas.microsoft.com/office/powerpoint/2010/main" val="3386047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Key 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2354"/>
            <a:ext cx="10515600" cy="4351338"/>
          </a:xfrm>
        </p:spPr>
        <p:txBody>
          <a:bodyPr/>
          <a:lstStyle/>
          <a:p>
            <a:r>
              <a:rPr lang="en-US" dirty="0"/>
              <a:t>The rules and articles must be read in context of the purpose of the Protocol of Amendments and establishment of the Council </a:t>
            </a:r>
          </a:p>
          <a:p>
            <a:r>
              <a:rPr lang="en-US" dirty="0"/>
              <a:t>The importance of the </a:t>
            </a:r>
            <a:r>
              <a:rPr lang="en-US" dirty="0" smtClean="0"/>
              <a:t>Council to the framework of the amended Convention work </a:t>
            </a:r>
            <a:r>
              <a:rPr lang="en-US" dirty="0"/>
              <a:t>mitigates against interpreting </a:t>
            </a:r>
            <a:r>
              <a:rPr lang="en-US" dirty="0" smtClean="0"/>
              <a:t>the Council’s authority  </a:t>
            </a:r>
            <a:r>
              <a:rPr lang="en-US" dirty="0"/>
              <a:t>in an overly restrictive manner</a:t>
            </a:r>
          </a:p>
          <a:p>
            <a:r>
              <a:rPr lang="en-US" dirty="0"/>
              <a:t>The Council’s clear role in regard to proposals from subsidiary organs does not preclude it from acting on proposals from others</a:t>
            </a:r>
          </a:p>
          <a:p>
            <a:r>
              <a:rPr lang="en-US" dirty="0"/>
              <a:t>The function of the Council </a:t>
            </a:r>
            <a:r>
              <a:rPr lang="en-US" dirty="0" smtClean="0"/>
              <a:t>specified in the Convention require consideration of </a:t>
            </a:r>
            <a:r>
              <a:rPr lang="en-US" dirty="0"/>
              <a:t>proposals from member states and the SG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120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Council </a:t>
            </a:r>
            <a:r>
              <a:rPr lang="en-US" dirty="0" smtClean="0"/>
              <a:t>may not consider </a:t>
            </a:r>
            <a:r>
              <a:rPr lang="en-US" dirty="0"/>
              <a:t>proposals from member states or SG, it is unclear </a:t>
            </a:r>
            <a:r>
              <a:rPr lang="en-US" dirty="0" smtClean="0"/>
              <a:t>how the </a:t>
            </a:r>
            <a:r>
              <a:rPr lang="en-US" dirty="0"/>
              <a:t>Council </a:t>
            </a:r>
            <a:r>
              <a:rPr lang="en-US" dirty="0" smtClean="0"/>
              <a:t>would</a:t>
            </a:r>
            <a:r>
              <a:rPr lang="en-US" dirty="0" smtClean="0"/>
              <a:t> </a:t>
            </a:r>
            <a:r>
              <a:rPr lang="en-US" dirty="0"/>
              <a:t>fulfill </a:t>
            </a:r>
            <a:r>
              <a:rPr lang="en-US" dirty="0" smtClean="0"/>
              <a:t>several functions </a:t>
            </a:r>
            <a:r>
              <a:rPr lang="en-US" dirty="0"/>
              <a:t>specified in the Convention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ROP and Convention are best “read in harmony;” there is no “direct conflict”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6666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/>
              <a:t>Action requested of the Council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  <a:defRPr/>
            </a:pPr>
            <a:r>
              <a:rPr lang="en-US" sz="2400" dirty="0"/>
              <a:t>The Council is invited to:</a:t>
            </a:r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n-US" sz="2400" dirty="0"/>
              <a:t>consider the above analysis with regard to issue raised at Council-1, Action C1-1/14, and Annex C of the C-1 Report;</a:t>
            </a:r>
          </a:p>
          <a:p>
            <a:pPr marL="457200" indent="-457200" algn="just">
              <a:buFont typeface="+mj-lt"/>
              <a:buAutoNum type="alphaLcParenR"/>
              <a:defRPr/>
            </a:pPr>
            <a:endParaRPr lang="en-US" sz="2400" dirty="0"/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n-US" sz="2400" dirty="0"/>
              <a:t>Agree there is no conflict regarding the </a:t>
            </a:r>
            <a:r>
              <a:rPr lang="en-US" sz="2400" dirty="0" err="1"/>
              <a:t>RoP</a:t>
            </a:r>
            <a:r>
              <a:rPr lang="en-US" sz="2400" dirty="0"/>
              <a:t> 8(</a:t>
            </a:r>
            <a:r>
              <a:rPr lang="en-US" sz="2400" dirty="0" err="1"/>
              <a:t>i</a:t>
            </a:r>
            <a:r>
              <a:rPr lang="en-US" sz="2400" dirty="0"/>
              <a:t>) and the Convention article VI(g)(vii). </a:t>
            </a:r>
            <a:r>
              <a:rPr lang="en-US" sz="2400" u="sng" dirty="0"/>
              <a:t>The Council has the authority to consider items proposed by Member States or the Secretary General</a:t>
            </a:r>
            <a:r>
              <a:rPr lang="en-US" sz="2400" dirty="0"/>
              <a:t>;</a:t>
            </a:r>
          </a:p>
          <a:p>
            <a:pPr marL="457200" indent="-457200" algn="just">
              <a:buFont typeface="+mj-lt"/>
              <a:buAutoNum type="alphaLcParenR"/>
              <a:defRPr/>
            </a:pPr>
            <a:endParaRPr lang="en-US" sz="2400" dirty="0"/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n-US" sz="2400" dirty="0"/>
              <a:t>Document the decision as appropriate; and</a:t>
            </a:r>
          </a:p>
          <a:p>
            <a:pPr marL="457200" indent="-457200" algn="just">
              <a:buFont typeface="+mj-lt"/>
              <a:buAutoNum type="alphaLcParenR"/>
              <a:defRPr/>
            </a:pPr>
            <a:endParaRPr lang="en-US" sz="2400" dirty="0"/>
          </a:p>
          <a:p>
            <a:pPr marL="457200" indent="-457200" algn="just">
              <a:buFont typeface="+mj-lt"/>
              <a:buAutoNum type="alphaLcParenR"/>
              <a:defRPr/>
            </a:pPr>
            <a:r>
              <a:rPr lang="en-US" sz="2400" dirty="0"/>
              <a:t>Take any other action as may be considered appropriate.</a:t>
            </a:r>
            <a:endParaRPr lang="en-GB" sz="2400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/>
              <a:t>C-2, London, United Kingdom, 9 – 11 October 2018</a:t>
            </a:r>
          </a:p>
        </p:txBody>
      </p:sp>
    </p:spTree>
    <p:extLst>
      <p:ext uri="{BB962C8B-B14F-4D97-AF65-F5344CB8AC3E}">
        <p14:creationId xmlns:p14="http://schemas.microsoft.com/office/powerpoint/2010/main" val="1296354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Suggest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0025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C-1/14 </a:t>
            </a:r>
            <a:r>
              <a:rPr lang="en-US" dirty="0"/>
              <a:t>action “</a:t>
            </a:r>
            <a:r>
              <a:rPr lang="en-US" i="1" dirty="0"/>
              <a:t>The Council to seek confirmation of the Council Interpretation of Article VI (g) (vii) of the IHO Convention at A-2</a:t>
            </a:r>
            <a:r>
              <a:rPr lang="en-US" dirty="0"/>
              <a:t>”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If necessary, draft the Council interpretation and document for the record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i="1" dirty="0"/>
              <a:t>really</a:t>
            </a:r>
            <a:r>
              <a:rPr lang="en-US" dirty="0"/>
              <a:t> necessary, draft the interpretation the Council adopts and note this to Assembly-2; adopt the interpretation at Assembly 2 “without objection”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IHO COUNCIL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902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691</TotalTime>
  <Words>763</Words>
  <Application>Microsoft Office PowerPoint</Application>
  <PresentationFormat>Widescreen</PresentationFormat>
  <Paragraphs>68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Overview US Paper C2-7.INF   US Interpretation on IHO C-1, Annex C    John Nyberg, NOAA   (with Josh Fortenbery, NOAA Office of General Counsel) </vt:lpstr>
      <vt:lpstr>The issue-</vt:lpstr>
      <vt:lpstr>  </vt:lpstr>
      <vt:lpstr>Key points</vt:lpstr>
      <vt:lpstr>Discussion</vt:lpstr>
      <vt:lpstr>Action requested of the Council</vt:lpstr>
      <vt:lpstr>Suggest </vt:lpstr>
    </vt:vector>
  </TitlesOfParts>
  <Company>IHO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John Nyberg</cp:lastModifiedBy>
  <cp:revision>77</cp:revision>
  <cp:lastPrinted>2017-10-13T08:19:11Z</cp:lastPrinted>
  <dcterms:created xsi:type="dcterms:W3CDTF">2017-10-09T13:46:17Z</dcterms:created>
  <dcterms:modified xsi:type="dcterms:W3CDTF">2018-10-03T19:25:02Z</dcterms:modified>
</cp:coreProperties>
</file>