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39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/>
              <a:t>C-3, IHO Secretariat, Monaco, 15 – 17 October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757882" y="1617365"/>
            <a:ext cx="977608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ITEMS REQUESTED BY THE IHO COUNCIL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3.6</a:t>
            </a:r>
          </a:p>
          <a:p>
            <a:pPr algn="ctr"/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Roadmap for the S-100 Implementation Decade 2020 - 2030</a:t>
            </a:r>
            <a:endParaRPr lang="en-US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Strategic </a:t>
            </a:r>
            <a:r>
              <a:rPr lang="de-DE" dirty="0" err="1" smtClean="0"/>
              <a:t>fields</a:t>
            </a:r>
            <a:r>
              <a:rPr lang="de-DE" dirty="0" smtClean="0"/>
              <a:t> of </a:t>
            </a:r>
            <a:r>
              <a:rPr lang="de-DE" dirty="0" err="1" smtClean="0"/>
              <a:t>engagement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infrastructure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standardization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Coordinated implementation of services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Synchronization with IMO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with industry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Building of Hydrographic Offices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Global Distribution Capability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</a:t>
            </a:r>
            <a:r>
              <a:rPr lang="de-DE" dirty="0" err="1" smtClean="0"/>
              <a:t>hy</a:t>
            </a:r>
            <a:r>
              <a:rPr lang="de-DE" dirty="0" smtClean="0"/>
              <a:t> S-100: Main </a:t>
            </a:r>
            <a:r>
              <a:rPr lang="de-DE" dirty="0" err="1" smtClean="0"/>
              <a:t>driver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shipping</a:t>
            </a:r>
            <a:r>
              <a:rPr lang="de-DE" dirty="0" smtClean="0"/>
              <a:t> </a:t>
            </a:r>
            <a:r>
              <a:rPr lang="de-DE" dirty="0" err="1" smtClean="0"/>
              <a:t>industry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3247" y="1083539"/>
            <a:ext cx="947170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digitization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ship´s navigation for classic and autonomous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operation.</a:t>
            </a: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integration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nowcast and forecasts for tides, currents, ice, </a:t>
            </a:r>
            <a:r>
              <a:rPr lang="en-GB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wheather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 and complaint navigation through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planning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route tracking.</a:t>
            </a: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loading capacity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and/or time windows for safe passage through under keel clearance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management.</a:t>
            </a: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CO2 savings.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S:100: Main </a:t>
            </a:r>
            <a:r>
              <a:rPr lang="de-DE" dirty="0" err="1" smtClean="0"/>
              <a:t>driver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OEMs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chart</a:t>
            </a:r>
            <a:r>
              <a:rPr lang="de-DE" dirty="0" smtClean="0"/>
              <a:t> (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                    </a:t>
            </a:r>
            <a:r>
              <a:rPr lang="de-DE" dirty="0" err="1" smtClean="0"/>
              <a:t>supplier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402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 in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production systems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 in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provisions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 in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hard- and software sales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end user devices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to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fields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 classic navigation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S-100: </a:t>
            </a:r>
            <a:br>
              <a:rPr lang="de-DE" dirty="0" smtClean="0"/>
            </a:br>
            <a:r>
              <a:rPr lang="de-DE" dirty="0" smtClean="0"/>
              <a:t>Main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Hydrographic </a:t>
            </a:r>
            <a:r>
              <a:rPr lang="de-DE" dirty="0" err="1" smtClean="0"/>
              <a:t>offices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waterway</a:t>
            </a:r>
            <a:r>
              <a:rPr lang="de-DE" dirty="0" smtClean="0"/>
              <a:t> </a:t>
            </a:r>
            <a:r>
              <a:rPr lang="de-DE" dirty="0" err="1" smtClean="0"/>
              <a:t>administrations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to national strategies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support safety of navigation, to improve the efficiency of shipping in ports and domestic waters, and to support creative industry policy.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extensions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technical and human resource capacity for new digital products.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 provision of established services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i.e. Paper charts, printed sailing directions and S-57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ENCs.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709" y="1820340"/>
            <a:ext cx="11940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Characteristics of S-101 ENCs: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/>
              <a:t>minimal modernization </a:t>
            </a:r>
            <a:r>
              <a:rPr lang="en-US" dirty="0" smtClean="0"/>
              <a:t>of cartographic content compared to </a:t>
            </a:r>
            <a:r>
              <a:rPr lang="en-US" dirty="0" smtClean="0"/>
              <a:t>S-57 ENC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/>
              <a:t>easier software maintenance</a:t>
            </a:r>
            <a:r>
              <a:rPr lang="en-US" dirty="0" smtClean="0"/>
              <a:t> on end user devices at sea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/>
              <a:t>cyber secure</a:t>
            </a:r>
            <a:r>
              <a:rPr lang="en-US" dirty="0" smtClean="0"/>
              <a:t> through modern encryption</a:t>
            </a:r>
          </a:p>
          <a:p>
            <a:pPr marL="0" indent="0">
              <a:buNone/>
            </a:pPr>
            <a:r>
              <a:rPr lang="en-US" dirty="0" smtClean="0"/>
              <a:t>- supports the implementation of </a:t>
            </a:r>
            <a:r>
              <a:rPr lang="en-US" b="1" dirty="0" smtClean="0"/>
              <a:t>e-navigation</a:t>
            </a:r>
            <a:r>
              <a:rPr lang="en-US" dirty="0" smtClean="0"/>
              <a:t> concepts through interoperability with other data services based on S-100:</a:t>
            </a:r>
          </a:p>
          <a:p>
            <a:r>
              <a:rPr lang="en-US" sz="2400" dirty="0" smtClean="0"/>
              <a:t>high definition bathymetry (S-102)</a:t>
            </a:r>
          </a:p>
          <a:p>
            <a:r>
              <a:rPr lang="en-US" sz="2400" dirty="0" smtClean="0"/>
              <a:t>water level information (S-104)</a:t>
            </a:r>
          </a:p>
          <a:p>
            <a:r>
              <a:rPr lang="en-US" sz="2400" dirty="0" smtClean="0"/>
              <a:t>surface currents (S-111)</a:t>
            </a:r>
          </a:p>
          <a:p>
            <a:r>
              <a:rPr lang="en-US" sz="2400" dirty="0" smtClean="0"/>
              <a:t>Marine protected areas (S-122)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S-101 </a:t>
            </a:r>
            <a:r>
              <a:rPr lang="en-US" dirty="0" smtClean="0"/>
              <a:t>ENC: </a:t>
            </a:r>
            <a:r>
              <a:rPr lang="en-US" dirty="0" smtClean="0"/>
              <a:t>the </a:t>
            </a:r>
            <a:r>
              <a:rPr lang="en-US" dirty="0" smtClean="0"/>
              <a:t>future premium product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4581" y="4751709"/>
            <a:ext cx="480214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Radio services (S-123)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Navigational warnings (S-124)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UKC management </a:t>
            </a:r>
            <a:r>
              <a:rPr lang="en-US" sz="2800" dirty="0"/>
              <a:t>(S-124)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3765" y="985223"/>
            <a:ext cx="107741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S-101 ENC can be produced in two ways:</a:t>
            </a:r>
          </a:p>
          <a:p>
            <a:pPr marL="0" indent="0">
              <a:buNone/>
            </a:pPr>
            <a:r>
              <a:rPr lang="en-US" dirty="0" smtClean="0"/>
              <a:t>- Conversion of S-57 datasets without essential manipulation:</a:t>
            </a:r>
          </a:p>
          <a:p>
            <a:pPr marL="457200" lvl="1" indent="0">
              <a:buNone/>
            </a:pPr>
            <a:r>
              <a:rPr lang="en-US" dirty="0" smtClean="0"/>
              <a:t>Cartographic content </a:t>
            </a:r>
            <a:r>
              <a:rPr lang="en-US" b="1" dirty="0" smtClean="0"/>
              <a:t>will </a:t>
            </a:r>
            <a:r>
              <a:rPr lang="en-US" dirty="0" smtClean="0"/>
              <a:t>be identical for S-57 ENC and resulting S-101 </a:t>
            </a:r>
            <a:r>
              <a:rPr lang="en-US" dirty="0" smtClean="0"/>
              <a:t>ENC. </a:t>
            </a:r>
            <a:r>
              <a:rPr lang="en-US" b="1" dirty="0" smtClean="0"/>
              <a:t>S-57 ENC Conversion will create a fully valid S-101 ENC.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- Export </a:t>
            </a:r>
            <a:r>
              <a:rPr lang="en-US" dirty="0"/>
              <a:t>from </a:t>
            </a:r>
            <a:r>
              <a:rPr lang="en-US" dirty="0" smtClean="0"/>
              <a:t>matured database </a:t>
            </a:r>
            <a:r>
              <a:rPr lang="en-US" dirty="0"/>
              <a:t>production </a:t>
            </a:r>
            <a:r>
              <a:rPr lang="en-US" dirty="0" smtClean="0"/>
              <a:t>systems:</a:t>
            </a:r>
          </a:p>
          <a:p>
            <a:pPr marL="457200" lvl="1" indent="0">
              <a:buNone/>
            </a:pPr>
            <a:r>
              <a:rPr lang="en-US" dirty="0" smtClean="0"/>
              <a:t>Cartographic </a:t>
            </a:r>
            <a:r>
              <a:rPr lang="en-US" dirty="0"/>
              <a:t>content </a:t>
            </a:r>
            <a:r>
              <a:rPr lang="en-US" b="1" dirty="0" smtClean="0"/>
              <a:t>can</a:t>
            </a:r>
            <a:r>
              <a:rPr lang="en-US" dirty="0" smtClean="0"/>
              <a:t> </a:t>
            </a:r>
            <a:r>
              <a:rPr lang="en-US" dirty="0"/>
              <a:t>be identical with S-57 ENC of the same sea area, or slightly enriched by some specific geometric </a:t>
            </a:r>
            <a:r>
              <a:rPr lang="en-US" dirty="0" smtClean="0"/>
              <a:t>features </a:t>
            </a:r>
            <a:r>
              <a:rPr lang="en-US" dirty="0"/>
              <a:t>and </a:t>
            </a:r>
            <a:r>
              <a:rPr lang="en-US" dirty="0" smtClean="0"/>
              <a:t>attributes if the producer does so.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 two types of fuel of the “Dual fuel” model can be featured in both ways.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GB" sz="2800" dirty="0" smtClean="0"/>
              <a:t>RENCs </a:t>
            </a:r>
            <a:r>
              <a:rPr lang="en-GB" sz="2800" dirty="0"/>
              <a:t>and VARs must be </a:t>
            </a:r>
            <a:r>
              <a:rPr lang="en-GB" sz="2800" b="1" dirty="0"/>
              <a:t>capable to feed </a:t>
            </a:r>
            <a:r>
              <a:rPr lang="en-GB" sz="2800" dirty="0"/>
              <a:t>the market with the S-101 </a:t>
            </a:r>
            <a:r>
              <a:rPr lang="en-GB" sz="2800" dirty="0" smtClean="0"/>
              <a:t>ENCs </a:t>
            </a:r>
            <a:r>
              <a:rPr lang="en-GB" sz="2800" dirty="0"/>
              <a:t>– including </a:t>
            </a:r>
            <a:r>
              <a:rPr lang="en-GB" sz="2800" b="1" dirty="0"/>
              <a:t>encryption</a:t>
            </a:r>
            <a:r>
              <a:rPr lang="en-GB" sz="2800" dirty="0"/>
              <a:t> aspects and be ready </a:t>
            </a:r>
            <a:r>
              <a:rPr lang="en-GB" sz="2800" dirty="0" smtClean="0"/>
              <a:t>for </a:t>
            </a:r>
            <a:r>
              <a:rPr lang="en-GB" sz="2800" b="1" dirty="0"/>
              <a:t>mixed distribution </a:t>
            </a:r>
            <a:r>
              <a:rPr lang="en-GB" sz="2800" b="1" dirty="0" smtClean="0"/>
              <a:t>arrangements</a:t>
            </a:r>
            <a:r>
              <a:rPr lang="en-GB" sz="2800" dirty="0" smtClean="0"/>
              <a:t> with S-57 ENCs to </a:t>
            </a:r>
            <a:r>
              <a:rPr lang="en-GB" sz="2800" dirty="0"/>
              <a:t>support the “dual fuel” model.</a:t>
            </a:r>
            <a:endParaRPr lang="en-US" sz="2800" dirty="0"/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implementation of S-101 </a:t>
            </a:r>
            <a:r>
              <a:rPr lang="en-US" dirty="0" smtClean="0"/>
              <a:t>ENC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9464" y="1349925"/>
            <a:ext cx="894535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Window of opportunity </a:t>
            </a:r>
            <a:r>
              <a:rPr lang="en-US" dirty="0" smtClean="0"/>
              <a:t>to adapt IMO ECDIS Performance Standards to S-101 as synchronized activity with the implementation of the S-mode for new equipment on 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Jan 2024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“</a:t>
            </a:r>
            <a:r>
              <a:rPr lang="en-US" b="1" dirty="0"/>
              <a:t>Duel fuel”</a:t>
            </a:r>
            <a:r>
              <a:rPr lang="en-US" dirty="0"/>
              <a:t> is a must to </a:t>
            </a:r>
            <a:r>
              <a:rPr lang="en-US" dirty="0" smtClean="0"/>
              <a:t>service legacy systems in the field.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S-101 </a:t>
            </a:r>
            <a:r>
              <a:rPr lang="en-US" dirty="0" smtClean="0"/>
              <a:t>ENC as </a:t>
            </a:r>
            <a:r>
              <a:rPr lang="en-US" dirty="0" smtClean="0"/>
              <a:t>the future fuel for IMO ECDIS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3765" y="985223"/>
            <a:ext cx="10774151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Arguments for IMO to accept S-101 ENC as official digital chart data featuring ECDIS: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- S-101 offers minimal modernization of cartographic content compared to S-57: </a:t>
            </a:r>
            <a:r>
              <a:rPr lang="en-US" b="1" dirty="0" smtClean="0"/>
              <a:t>both formats maintain the same level of cartographic content for safety of navigation.</a:t>
            </a:r>
          </a:p>
          <a:p>
            <a:pPr marL="0" indent="0">
              <a:buNone/>
            </a:pPr>
            <a:r>
              <a:rPr lang="en-US" dirty="0" smtClean="0"/>
              <a:t>- supports the </a:t>
            </a:r>
            <a:r>
              <a:rPr lang="en-US" b="1" dirty="0" smtClean="0"/>
              <a:t>implementation of e-navigation </a:t>
            </a:r>
            <a:r>
              <a:rPr lang="en-US" dirty="0" smtClean="0"/>
              <a:t>concepts through interoperability with other data services based on S-100.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b="1" dirty="0"/>
              <a:t>cyber secure </a:t>
            </a:r>
            <a:r>
              <a:rPr lang="en-US" dirty="0"/>
              <a:t>through modern </a:t>
            </a:r>
            <a:r>
              <a:rPr lang="en-US" dirty="0" smtClean="0"/>
              <a:t>encryption.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S-101 </a:t>
            </a:r>
            <a:r>
              <a:rPr lang="en-US" dirty="0" smtClean="0"/>
              <a:t>ENC as </a:t>
            </a:r>
            <a:r>
              <a:rPr lang="en-US" dirty="0" smtClean="0"/>
              <a:t>the future fuel for IMO ECDIS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270</TotalTime>
  <Words>629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Naskh Medium</vt:lpstr>
      <vt:lpstr>Arial</vt:lpstr>
      <vt:lpstr>Arial Black</vt:lpstr>
      <vt:lpstr>Calibri</vt:lpstr>
      <vt:lpstr>Calibri Light</vt:lpstr>
      <vt:lpstr>Times New Roman</vt:lpstr>
      <vt:lpstr>Master_IHO_New_Logo</vt:lpstr>
      <vt:lpstr>PowerPoint Presentation</vt:lpstr>
      <vt:lpstr>Strategic fields of engagement</vt:lpstr>
      <vt:lpstr>Why S-100: Main driver for shipping industry</vt:lpstr>
      <vt:lpstr>Why S:100: Main driver for OEMs and chart (data)                     supplier</vt:lpstr>
      <vt:lpstr>Why and how S-100:  Main issues for Hydrographic offices and waterway administrations</vt:lpstr>
      <vt:lpstr>S-101 ENC: the future premium product</vt:lpstr>
      <vt:lpstr>Coordinated implementation of S-101 ENC services</vt:lpstr>
      <vt:lpstr>S-101 ENC as the future fuel for IMO ECDIS</vt:lpstr>
      <vt:lpstr>S-101 ENC as the future fuel for IMO ECDIS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Mathias Jonas</cp:lastModifiedBy>
  <cp:revision>29</cp:revision>
  <dcterms:created xsi:type="dcterms:W3CDTF">2019-06-26T12:25:46Z</dcterms:created>
  <dcterms:modified xsi:type="dcterms:W3CDTF">2019-10-15T08:01:35Z</dcterms:modified>
</cp:coreProperties>
</file>