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57" r:id="rId9"/>
    <p:sldId id="264" r:id="rId10"/>
    <p:sldId id="266" r:id="rId11"/>
    <p:sldId id="269" r:id="rId12"/>
    <p:sldId id="267" r:id="rId13"/>
    <p:sldId id="268" r:id="rId14"/>
    <p:sldId id="265"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5865" autoAdjust="0"/>
  </p:normalViewPr>
  <p:slideViewPr>
    <p:cSldViewPr snapToGrid="0" showGuides="1">
      <p:cViewPr varScale="1">
        <p:scale>
          <a:sx n="66" d="100"/>
          <a:sy n="66" d="100"/>
        </p:scale>
        <p:origin x="668"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smtClean="0"/>
              <a:t>Click to edit Master title style</a:t>
            </a:r>
            <a:endParaRPr lang="fr-F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72BEDD24-6168-4C6E-B4D2-E6B466BDF756}" type="datetimeFigureOut">
              <a:rPr lang="fr-FR" smtClean="0"/>
              <a:t>15/10/2019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1319" y="0"/>
            <a:ext cx="3437937" cy="1145979"/>
          </a:xfrm>
          <a:prstGeom prst="rect">
            <a:avLst/>
          </a:prstGeom>
        </p:spPr>
      </p:pic>
    </p:spTree>
    <p:extLst>
      <p:ext uri="{BB962C8B-B14F-4D97-AF65-F5344CB8AC3E}">
        <p14:creationId xmlns:p14="http://schemas.microsoft.com/office/powerpoint/2010/main" val="253754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2BEDD24-6168-4C6E-B4D2-E6B466BDF756}" type="datetimeFigureOut">
              <a:rPr lang="fr-FR" smtClean="0"/>
              <a:t>15/10/2019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373382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Date Placeholder 3"/>
          <p:cNvSpPr>
            <a:spLocks noGrp="1"/>
          </p:cNvSpPr>
          <p:nvPr>
            <p:ph type="dt" sz="half" idx="10"/>
          </p:nvPr>
        </p:nvSpPr>
        <p:spPr/>
        <p:txBody>
          <a:bodyPr/>
          <a:lstStyle/>
          <a:p>
            <a:fld id="{72BEDD24-6168-4C6E-B4D2-E6B466BDF756}" type="datetimeFigureOut">
              <a:rPr lang="fr-FR" smtClean="0"/>
              <a:t>15/10/2019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grpSp>
        <p:nvGrpSpPr>
          <p:cNvPr id="7" name="Group 6"/>
          <p:cNvGrpSpPr/>
          <p:nvPr/>
        </p:nvGrpSpPr>
        <p:grpSpPr>
          <a:xfrm>
            <a:off x="-2" y="0"/>
            <a:ext cx="1884105" cy="1887824"/>
            <a:chOff x="-2" y="0"/>
            <a:chExt cx="1884105" cy="1887824"/>
          </a:xfrm>
        </p:grpSpPr>
        <p:grpSp>
          <p:nvGrpSpPr>
            <p:cNvPr id="8" name="Group 7"/>
            <p:cNvGrpSpPr/>
            <p:nvPr/>
          </p:nvGrpSpPr>
          <p:grpSpPr>
            <a:xfrm>
              <a:off x="-2" y="818"/>
              <a:ext cx="1884105" cy="1887006"/>
              <a:chOff x="-2" y="818"/>
              <a:chExt cx="1884105" cy="1887006"/>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gr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grpSp>
      <p:sp>
        <p:nvSpPr>
          <p:cNvPr id="13" name="Title 1"/>
          <p:cNvSpPr>
            <a:spLocks noGrp="1"/>
          </p:cNvSpPr>
          <p:nvPr>
            <p:ph type="title"/>
          </p:nvPr>
        </p:nvSpPr>
        <p:spPr>
          <a:xfrm>
            <a:off x="1879132" y="0"/>
            <a:ext cx="10312867" cy="883167"/>
          </a:xfrm>
        </p:spPr>
        <p:txBody>
          <a:bodyPr>
            <a:normAutofit/>
          </a:bodyPr>
          <a:lstStyle>
            <a:lvl1pPr>
              <a:defRPr sz="2400" cap="all" baseline="0">
                <a:latin typeface="Arial Black" panose="020B0A04020102020204" pitchFamily="34" charset="0"/>
                <a:cs typeface="Adobe Naskh Medium" panose="01010101010101010101" pitchFamily="50" charset="-78"/>
              </a:defRPr>
            </a:lvl1pPr>
          </a:lstStyle>
          <a:p>
            <a:r>
              <a:rPr lang="en-US" smtClean="0"/>
              <a:t>Click to edit Master title style</a:t>
            </a:r>
            <a:endParaRPr lang="fr-FR" dirty="0"/>
          </a:p>
        </p:txBody>
      </p:sp>
    </p:spTree>
    <p:extLst>
      <p:ext uri="{BB962C8B-B14F-4D97-AF65-F5344CB8AC3E}">
        <p14:creationId xmlns:p14="http://schemas.microsoft.com/office/powerpoint/2010/main" val="58510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72BEDD24-6168-4C6E-B4D2-E6B466BDF756}" type="datetimeFigureOut">
              <a:rPr lang="fr-FR" smtClean="0"/>
              <a:t>15/10/2019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24687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72BEDD24-6168-4C6E-B4D2-E6B466BDF756}" type="datetimeFigureOut">
              <a:rPr lang="fr-FR" smtClean="0"/>
              <a:t>15/10/2019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148794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72BEDD24-6168-4C6E-B4D2-E6B466BDF756}" type="datetimeFigureOut">
              <a:rPr lang="fr-FR" smtClean="0"/>
              <a:t>15/10/2019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354980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EDD24-6168-4C6E-B4D2-E6B466BDF756}" type="datetimeFigureOut">
              <a:rPr lang="fr-FR" smtClean="0"/>
              <a:t>15/10/2019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19201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EDD24-6168-4C6E-B4D2-E6B466BDF756}" type="datetimeFigureOut">
              <a:rPr lang="fr-FR" smtClean="0"/>
              <a:t>15/10/2019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22331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EDD24-6168-4C6E-B4D2-E6B466BDF756}" type="datetimeFigureOut">
              <a:rPr lang="fr-FR" smtClean="0"/>
              <a:t>15/10/2019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401433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2BEDD24-6168-4C6E-B4D2-E6B466BDF756}" type="datetimeFigureOut">
              <a:rPr lang="fr-FR" smtClean="0"/>
              <a:t>15/10/2019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18875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EDD24-6168-4C6E-B4D2-E6B466BDF756}" type="datetimeFigureOut">
              <a:rPr lang="fr-FR" smtClean="0"/>
              <a:t>15/10/2019</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0E966-1BD1-4C85-866E-DF3AF3395196}" type="slidenum">
              <a:rPr lang="fr-FR" smtClean="0"/>
              <a:t>‹#›</a:t>
            </a:fld>
            <a:endParaRPr lang="fr-FR"/>
          </a:p>
        </p:txBody>
      </p:sp>
    </p:spTree>
    <p:extLst>
      <p:ext uri="{BB962C8B-B14F-4D97-AF65-F5344CB8AC3E}">
        <p14:creationId xmlns:p14="http://schemas.microsoft.com/office/powerpoint/2010/main" val="156750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Report and </a:t>
            </a:r>
            <a:r>
              <a:rPr lang="fr-FR" dirty="0" err="1" smtClean="0"/>
              <a:t>Proposal</a:t>
            </a:r>
            <a:r>
              <a:rPr lang="fr-FR" dirty="0" smtClean="0"/>
              <a:t> </a:t>
            </a:r>
            <a:r>
              <a:rPr lang="fr-FR" dirty="0" err="1" smtClean="0"/>
              <a:t>from</a:t>
            </a:r>
            <a:r>
              <a:rPr lang="fr-FR" dirty="0" smtClean="0"/>
              <a:t> IRCC</a:t>
            </a:r>
            <a:endParaRPr lang="fr-FR" dirty="0"/>
          </a:p>
        </p:txBody>
      </p:sp>
      <p:sp>
        <p:nvSpPr>
          <p:cNvPr id="3" name="Subtitle 2"/>
          <p:cNvSpPr>
            <a:spLocks noGrp="1"/>
          </p:cNvSpPr>
          <p:nvPr>
            <p:ph type="subTitle" idx="1"/>
          </p:nvPr>
        </p:nvSpPr>
        <p:spPr>
          <a:xfrm>
            <a:off x="1524000" y="4087446"/>
            <a:ext cx="9144000" cy="1170354"/>
          </a:xfrm>
        </p:spPr>
        <p:txBody>
          <a:bodyPr/>
          <a:lstStyle/>
          <a:p>
            <a:r>
              <a:rPr lang="fr-FR" dirty="0" smtClean="0"/>
              <a:t>By Parry Oei</a:t>
            </a:r>
          </a:p>
          <a:p>
            <a:r>
              <a:rPr lang="fr-FR" dirty="0" smtClean="0"/>
              <a:t>Chair IRCC</a:t>
            </a:r>
            <a:endParaRPr lang="fr-FR" dirty="0"/>
          </a:p>
        </p:txBody>
      </p:sp>
    </p:spTree>
    <p:extLst>
      <p:ext uri="{BB962C8B-B14F-4D97-AF65-F5344CB8AC3E}">
        <p14:creationId xmlns:p14="http://schemas.microsoft.com/office/powerpoint/2010/main" val="3914586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Amended </a:t>
            </a:r>
            <a:r>
              <a:rPr lang="en-US" dirty="0"/>
              <a:t>IHO Resolution 2/1997 </a:t>
            </a:r>
            <a:r>
              <a:rPr lang="en-US" dirty="0" smtClean="0"/>
              <a:t>has been finalized.</a:t>
            </a:r>
          </a:p>
          <a:p>
            <a:pPr lvl="1"/>
            <a:endParaRPr lang="en-US" dirty="0" smtClean="0"/>
          </a:p>
          <a:p>
            <a:pPr lvl="1"/>
            <a:r>
              <a:rPr lang="en-US" dirty="0" smtClean="0"/>
              <a:t>It clearly highlights the importance of cooperation </a:t>
            </a:r>
            <a:r>
              <a:rPr lang="en-US" dirty="0"/>
              <a:t>between the IHO and the </a:t>
            </a:r>
            <a:r>
              <a:rPr lang="en-US" dirty="0" smtClean="0"/>
              <a:t>RHCs.</a:t>
            </a:r>
          </a:p>
          <a:p>
            <a:pPr lvl="1"/>
            <a:endParaRPr lang="en-US" dirty="0" smtClean="0"/>
          </a:p>
          <a:p>
            <a:pPr lvl="1"/>
            <a:r>
              <a:rPr lang="en-US" dirty="0" smtClean="0"/>
              <a:t>Recommends framework for the operation of RHCs, including Structure </a:t>
            </a:r>
            <a:r>
              <a:rPr lang="en-US" smtClean="0"/>
              <a:t>submission of National </a:t>
            </a:r>
            <a:r>
              <a:rPr lang="en-US" dirty="0" smtClean="0"/>
              <a:t>Reports.</a:t>
            </a:r>
          </a:p>
          <a:p>
            <a:endParaRPr lang="en-US" dirty="0" smtClean="0"/>
          </a:p>
          <a:p>
            <a:endParaRPr lang="en-US" dirty="0" smtClean="0"/>
          </a:p>
          <a:p>
            <a:endParaRPr lang="en-SG" dirty="0"/>
          </a:p>
        </p:txBody>
      </p:sp>
      <p:sp>
        <p:nvSpPr>
          <p:cNvPr id="3" name="Title 2"/>
          <p:cNvSpPr>
            <a:spLocks noGrp="1"/>
          </p:cNvSpPr>
          <p:nvPr>
            <p:ph type="title"/>
          </p:nvPr>
        </p:nvSpPr>
        <p:spPr>
          <a:xfrm>
            <a:off x="2180492" y="0"/>
            <a:ext cx="10011507" cy="883167"/>
          </a:xfrm>
        </p:spPr>
        <p:txBody>
          <a:bodyPr/>
          <a:lstStyle/>
          <a:p>
            <a:r>
              <a:rPr lang="en-US" dirty="0"/>
              <a:t>Revision of IHO Resolution 2/1997 Establishment of RHC</a:t>
            </a:r>
            <a:endParaRPr lang="en-SG" dirty="0"/>
          </a:p>
        </p:txBody>
      </p:sp>
    </p:spTree>
    <p:extLst>
      <p:ext uri="{BB962C8B-B14F-4D97-AF65-F5344CB8AC3E}">
        <p14:creationId xmlns:p14="http://schemas.microsoft.com/office/powerpoint/2010/main" val="1032648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88972" y="911225"/>
            <a:ext cx="10515600" cy="4351338"/>
          </a:xfrm>
        </p:spPr>
        <p:txBody>
          <a:bodyPr/>
          <a:lstStyle/>
          <a:p>
            <a:endParaRPr lang="en-SG" dirty="0" smtClean="0"/>
          </a:p>
          <a:p>
            <a:r>
              <a:rPr lang="en-US" dirty="0">
                <a:ea typeface="Times New Roman" panose="02020603050405020304" pitchFamily="18" charset="0"/>
              </a:rPr>
              <a:t>Capacity Building Provision, </a:t>
            </a:r>
            <a:endParaRPr lang="en-US" dirty="0" smtClean="0">
              <a:ea typeface="Times New Roman" panose="02020603050405020304" pitchFamily="18" charset="0"/>
            </a:endParaRPr>
          </a:p>
          <a:p>
            <a:r>
              <a:rPr lang="en-US" dirty="0">
                <a:ea typeface="Times New Roman" panose="02020603050405020304" pitchFamily="18" charset="0"/>
              </a:rPr>
              <a:t>Transition from WEND to WENS concept,</a:t>
            </a:r>
          </a:p>
          <a:p>
            <a:r>
              <a:rPr lang="en-US" dirty="0" smtClean="0">
                <a:ea typeface="Times New Roman" panose="02020603050405020304" pitchFamily="18" charset="0"/>
              </a:rPr>
              <a:t>Crowd-sourced Bathymetry</a:t>
            </a:r>
          </a:p>
          <a:p>
            <a:r>
              <a:rPr lang="en-US" dirty="0">
                <a:ea typeface="Times New Roman" panose="02020603050405020304" pitchFamily="18" charset="0"/>
              </a:rPr>
              <a:t>Project Seabed </a:t>
            </a:r>
            <a:r>
              <a:rPr lang="en-US" dirty="0" smtClean="0">
                <a:ea typeface="Times New Roman" panose="02020603050405020304" pitchFamily="18" charset="0"/>
              </a:rPr>
              <a:t>2030</a:t>
            </a:r>
          </a:p>
          <a:p>
            <a:r>
              <a:rPr lang="en-US" dirty="0" smtClean="0">
                <a:ea typeface="Times New Roman" panose="02020603050405020304" pitchFamily="18" charset="0"/>
              </a:rPr>
              <a:t>MSDI</a:t>
            </a:r>
          </a:p>
          <a:p>
            <a:endParaRPr lang="en-US" i="1" dirty="0" smtClean="0">
              <a:solidFill>
                <a:srgbClr val="FF0000"/>
              </a:solidFill>
              <a:latin typeface="Times New Roman" panose="02020603050405020304" pitchFamily="18" charset="0"/>
              <a:ea typeface="Times New Roman" panose="02020603050405020304" pitchFamily="18" charset="0"/>
            </a:endParaRPr>
          </a:p>
        </p:txBody>
      </p:sp>
      <p:sp>
        <p:nvSpPr>
          <p:cNvPr id="3" name="Title 2"/>
          <p:cNvSpPr>
            <a:spLocks noGrp="1"/>
          </p:cNvSpPr>
          <p:nvPr>
            <p:ph type="title"/>
          </p:nvPr>
        </p:nvSpPr>
        <p:spPr>
          <a:xfrm>
            <a:off x="3188168" y="0"/>
            <a:ext cx="10312867" cy="883167"/>
          </a:xfrm>
        </p:spPr>
        <p:txBody>
          <a:bodyPr/>
          <a:lstStyle/>
          <a:p>
            <a:r>
              <a:rPr lang="en-SG" dirty="0" smtClean="0"/>
              <a:t>IRCC –WP3 KEY PRIORITIES</a:t>
            </a:r>
            <a:endParaRPr lang="en-SG" dirty="0"/>
          </a:p>
        </p:txBody>
      </p:sp>
    </p:spTree>
    <p:extLst>
      <p:ext uri="{BB962C8B-B14F-4D97-AF65-F5344CB8AC3E}">
        <p14:creationId xmlns:p14="http://schemas.microsoft.com/office/powerpoint/2010/main" val="3866109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125415"/>
            <a:ext cx="9829800" cy="5572370"/>
          </a:xfrm>
        </p:spPr>
        <p:txBody>
          <a:bodyPr>
            <a:normAutofit/>
          </a:bodyPr>
          <a:lstStyle/>
          <a:p>
            <a:r>
              <a:rPr lang="en-US" dirty="0"/>
              <a:t>The Council is invited to:</a:t>
            </a:r>
          </a:p>
          <a:p>
            <a:r>
              <a:rPr lang="en-US" dirty="0"/>
              <a:t>a) note the report of the IRCC;</a:t>
            </a:r>
          </a:p>
          <a:p>
            <a:r>
              <a:rPr lang="en-US" dirty="0"/>
              <a:t>b) endorse the amendments to the IHO Resolution 2/1997 (see Annex A, red-line and clean versions);</a:t>
            </a:r>
          </a:p>
          <a:p>
            <a:r>
              <a:rPr lang="en-US" dirty="0"/>
              <a:t>c) endorse the proposal for a guaranteed minimum level of IHO Capacity Building Fund share and provide guidance (see Annex B);</a:t>
            </a:r>
          </a:p>
          <a:p>
            <a:r>
              <a:rPr lang="en-US" dirty="0"/>
              <a:t>d) provide a progress report on WENS, in the context of the S-100 Roadmap, to the A-2;</a:t>
            </a:r>
          </a:p>
          <a:p>
            <a:r>
              <a:rPr lang="en-US" dirty="0"/>
              <a:t>e) endorse the amendments to the IHO Resolutions 1/2005 IHO Response to Disasters (see Annex C, red-line and clean version</a:t>
            </a:r>
            <a:r>
              <a:rPr lang="en-US" dirty="0" smtClean="0"/>
              <a:t>);</a:t>
            </a:r>
            <a:endParaRPr lang="en-US" dirty="0"/>
          </a:p>
        </p:txBody>
      </p:sp>
      <p:sp>
        <p:nvSpPr>
          <p:cNvPr id="3" name="Title 2"/>
          <p:cNvSpPr>
            <a:spLocks noGrp="1"/>
          </p:cNvSpPr>
          <p:nvPr>
            <p:ph type="title"/>
          </p:nvPr>
        </p:nvSpPr>
        <p:spPr/>
        <p:txBody>
          <a:bodyPr/>
          <a:lstStyle/>
          <a:p>
            <a:r>
              <a:rPr lang="en-SG" dirty="0" smtClean="0"/>
              <a:t> Actions required by the council</a:t>
            </a:r>
            <a:endParaRPr lang="en-SG" dirty="0"/>
          </a:p>
        </p:txBody>
      </p:sp>
    </p:spTree>
    <p:extLst>
      <p:ext uri="{BB962C8B-B14F-4D97-AF65-F5344CB8AC3E}">
        <p14:creationId xmlns:p14="http://schemas.microsoft.com/office/powerpoint/2010/main" val="4147968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72651" y="898357"/>
            <a:ext cx="8969595" cy="5783179"/>
          </a:xfrm>
        </p:spPr>
        <p:txBody>
          <a:bodyPr>
            <a:noAutofit/>
          </a:bodyPr>
          <a:lstStyle/>
          <a:p>
            <a:r>
              <a:rPr lang="en-US" sz="2400" dirty="0"/>
              <a:t>f) endorse the proposed IRCC key priorities of the IHO Work </a:t>
            </a:r>
            <a:r>
              <a:rPr lang="en-US" sz="2400" dirty="0" err="1"/>
              <a:t>Programme</a:t>
            </a:r>
            <a:r>
              <a:rPr lang="en-US" sz="2400" dirty="0"/>
              <a:t> for 2020 listed in Paragraph 26 of this report</a:t>
            </a:r>
            <a:r>
              <a:rPr lang="en-US" sz="2400" dirty="0" smtClean="0"/>
              <a:t>;</a:t>
            </a:r>
          </a:p>
          <a:p>
            <a:r>
              <a:rPr lang="en-US" sz="2400" dirty="0" smtClean="0"/>
              <a:t>g</a:t>
            </a:r>
            <a:r>
              <a:rPr lang="en-US" sz="2400" dirty="0"/>
              <a:t>) acknowledge the work done by the IC-ENC and PRIMAR for the ongoing support to ENC producers and user communities and the EAHC Regional ENC Coordination Centre (RECC) for its progress in establishing its operations</a:t>
            </a:r>
            <a:r>
              <a:rPr lang="en-US" sz="2400" dirty="0" smtClean="0"/>
              <a:t>;</a:t>
            </a:r>
          </a:p>
          <a:p>
            <a:r>
              <a:rPr lang="en-US" sz="2400" dirty="0" smtClean="0"/>
              <a:t>h</a:t>
            </a:r>
            <a:r>
              <a:rPr lang="en-US" sz="2400" dirty="0"/>
              <a:t>) acknowledge the significant effort from CB Coordinators to assess the needs in the region, to invite Member States to identify national and regional projects that may contribute to the CBWP and to coordinate the support for countries in need</a:t>
            </a:r>
            <a:r>
              <a:rPr lang="en-US" sz="2400" dirty="0" smtClean="0"/>
              <a:t>;</a:t>
            </a:r>
          </a:p>
          <a:p>
            <a:r>
              <a:rPr lang="en-US" sz="2400" dirty="0" err="1" smtClean="0"/>
              <a:t>i</a:t>
            </a:r>
            <a:r>
              <a:rPr lang="en-US" sz="2400" dirty="0"/>
              <a:t>) acknowledge the work done by the IBSC in the delivery of the new companion document Guidelines for the Implementation of the Standards of Competence for Hydrographic Surveyors and Nautical Cartographers Ed. 2.1.0 (May 2019</a:t>
            </a:r>
            <a:r>
              <a:rPr lang="en-US" sz="2400" dirty="0" smtClean="0"/>
              <a:t>);</a:t>
            </a:r>
          </a:p>
          <a:p>
            <a:r>
              <a:rPr lang="en-US" sz="2400" smtClean="0"/>
              <a:t>j</a:t>
            </a:r>
            <a:r>
              <a:rPr lang="en-US" sz="2400" dirty="0"/>
              <a:t>) take any other action considered appropriate</a:t>
            </a:r>
            <a:r>
              <a:rPr lang="en-US" sz="2400" dirty="0" smtClean="0"/>
              <a:t>.</a:t>
            </a:r>
            <a:endParaRPr lang="en-SG" sz="2400" dirty="0"/>
          </a:p>
        </p:txBody>
      </p:sp>
      <p:sp>
        <p:nvSpPr>
          <p:cNvPr id="3" name="Title 2"/>
          <p:cNvSpPr>
            <a:spLocks noGrp="1"/>
          </p:cNvSpPr>
          <p:nvPr>
            <p:ph type="title"/>
          </p:nvPr>
        </p:nvSpPr>
        <p:spPr>
          <a:xfrm>
            <a:off x="2071078" y="0"/>
            <a:ext cx="10120922" cy="883167"/>
          </a:xfrm>
        </p:spPr>
        <p:txBody>
          <a:bodyPr/>
          <a:lstStyle/>
          <a:p>
            <a:r>
              <a:rPr lang="en-US" dirty="0"/>
              <a:t>Actions required by the </a:t>
            </a:r>
            <a:r>
              <a:rPr lang="en-US" dirty="0" smtClean="0"/>
              <a:t>council - </a:t>
            </a:r>
            <a:r>
              <a:rPr lang="en-SG" dirty="0" smtClean="0"/>
              <a:t>Cont’d </a:t>
            </a:r>
            <a:endParaRPr lang="en-SG" dirty="0"/>
          </a:p>
        </p:txBody>
      </p:sp>
    </p:spTree>
    <p:extLst>
      <p:ext uri="{BB962C8B-B14F-4D97-AF65-F5344CB8AC3E}">
        <p14:creationId xmlns:p14="http://schemas.microsoft.com/office/powerpoint/2010/main" val="3314032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SG" dirty="0" smtClean="0"/>
          </a:p>
          <a:p>
            <a:endParaRPr lang="en-SG" dirty="0"/>
          </a:p>
          <a:p>
            <a:endParaRPr lang="en-SG" dirty="0" smtClean="0"/>
          </a:p>
          <a:p>
            <a:endParaRPr lang="en-SG" dirty="0"/>
          </a:p>
          <a:p>
            <a:pPr marL="0" indent="0" algn="ctr">
              <a:buNone/>
            </a:pPr>
            <a:r>
              <a:rPr lang="en-SG" dirty="0" smtClean="0"/>
              <a:t>Thank you</a:t>
            </a:r>
            <a:endParaRPr lang="en-SG" dirty="0"/>
          </a:p>
        </p:txBody>
      </p:sp>
      <p:sp>
        <p:nvSpPr>
          <p:cNvPr id="3" name="Title 2"/>
          <p:cNvSpPr>
            <a:spLocks noGrp="1"/>
          </p:cNvSpPr>
          <p:nvPr>
            <p:ph type="title"/>
          </p:nvPr>
        </p:nvSpPr>
        <p:spPr/>
        <p:txBody>
          <a:bodyPr/>
          <a:lstStyle/>
          <a:p>
            <a:endParaRPr lang="en-SG"/>
          </a:p>
        </p:txBody>
      </p:sp>
    </p:spTree>
    <p:extLst>
      <p:ext uri="{BB962C8B-B14F-4D97-AF65-F5344CB8AC3E}">
        <p14:creationId xmlns:p14="http://schemas.microsoft.com/office/powerpoint/2010/main" val="2445979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46031" y="1141046"/>
            <a:ext cx="8893908" cy="5035917"/>
          </a:xfrm>
        </p:spPr>
        <p:txBody>
          <a:bodyPr>
            <a:normAutofit fontScale="92500" lnSpcReduction="10000"/>
          </a:bodyPr>
          <a:lstStyle/>
          <a:p>
            <a:r>
              <a:rPr lang="en-US" dirty="0" smtClean="0"/>
              <a:t>CBSC </a:t>
            </a:r>
            <a:r>
              <a:rPr lang="en-US" dirty="0"/>
              <a:t>to </a:t>
            </a:r>
            <a:r>
              <a:rPr lang="en-US" dirty="0" smtClean="0"/>
              <a:t>provide </a:t>
            </a:r>
            <a:r>
              <a:rPr lang="en-US" dirty="0"/>
              <a:t>information on the minimum resources needed to support a sustainable level of CB activities in accordance with the strategy. </a:t>
            </a:r>
            <a:endParaRPr lang="en-US" dirty="0" smtClean="0"/>
          </a:p>
          <a:p>
            <a:endParaRPr lang="en-US" dirty="0" smtClean="0"/>
          </a:p>
          <a:p>
            <a:r>
              <a:rPr lang="en-US" dirty="0" smtClean="0"/>
              <a:t>Seek </a:t>
            </a:r>
            <a:r>
              <a:rPr lang="en-US" dirty="0"/>
              <a:t>guidance on the way ahead to address the resource shortage and ensure a sustainable flow of resources.</a:t>
            </a:r>
          </a:p>
          <a:p>
            <a:endParaRPr lang="en-US" dirty="0" smtClean="0"/>
          </a:p>
          <a:p>
            <a:r>
              <a:rPr lang="en-US" dirty="0" smtClean="0"/>
              <a:t>Concerns </a:t>
            </a:r>
            <a:r>
              <a:rPr lang="en-US" dirty="0"/>
              <a:t>on restrictions &amp; shortcomings of funding to meet needs of MS</a:t>
            </a:r>
          </a:p>
          <a:p>
            <a:endParaRPr lang="en-US" dirty="0" smtClean="0"/>
          </a:p>
          <a:p>
            <a:r>
              <a:rPr lang="en-US" dirty="0" smtClean="0"/>
              <a:t>C-55 </a:t>
            </a:r>
            <a:r>
              <a:rPr lang="en-US" dirty="0"/>
              <a:t>Review Project Team under Norway – indicator for survey adequacy</a:t>
            </a:r>
          </a:p>
          <a:p>
            <a:endParaRPr lang="fr-FR" dirty="0"/>
          </a:p>
        </p:txBody>
      </p:sp>
      <p:sp>
        <p:nvSpPr>
          <p:cNvPr id="3" name="Title 2"/>
          <p:cNvSpPr>
            <a:spLocks noGrp="1"/>
          </p:cNvSpPr>
          <p:nvPr>
            <p:ph type="title"/>
          </p:nvPr>
        </p:nvSpPr>
        <p:spPr/>
        <p:txBody>
          <a:bodyPr/>
          <a:lstStyle/>
          <a:p>
            <a:r>
              <a:rPr lang="fr-FR" dirty="0" smtClean="0"/>
              <a:t>  </a:t>
            </a:r>
            <a:r>
              <a:rPr lang="fr-FR" dirty="0" err="1" smtClean="0"/>
              <a:t>Capacity</a:t>
            </a:r>
            <a:r>
              <a:rPr lang="fr-FR" dirty="0" smtClean="0"/>
              <a:t> </a:t>
            </a:r>
            <a:r>
              <a:rPr lang="fr-FR" dirty="0"/>
              <a:t>Building </a:t>
            </a:r>
            <a:r>
              <a:rPr lang="fr-FR" dirty="0" err="1" smtClean="0"/>
              <a:t>Sub-Committee</a:t>
            </a:r>
            <a:r>
              <a:rPr lang="fr-FR" dirty="0" smtClean="0"/>
              <a:t> (CBSC)</a:t>
            </a:r>
            <a:r>
              <a:rPr lang="fr-FR" dirty="0"/>
              <a:t/>
            </a:r>
            <a:br>
              <a:rPr lang="fr-FR" dirty="0"/>
            </a:br>
            <a:endParaRPr lang="fr-FR" dirty="0"/>
          </a:p>
        </p:txBody>
      </p:sp>
    </p:spTree>
    <p:extLst>
      <p:ext uri="{BB962C8B-B14F-4D97-AF65-F5344CB8AC3E}">
        <p14:creationId xmlns:p14="http://schemas.microsoft.com/office/powerpoint/2010/main" val="2625774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38216" y="1398953"/>
            <a:ext cx="9415584" cy="4716621"/>
          </a:xfrm>
        </p:spPr>
        <p:txBody>
          <a:bodyPr/>
          <a:lstStyle/>
          <a:p>
            <a:r>
              <a:rPr lang="en-US" dirty="0" smtClean="0"/>
              <a:t>C2 </a:t>
            </a:r>
            <a:r>
              <a:rPr lang="en-US" dirty="0"/>
              <a:t>tasked IRCC to investigate applicability of WEND-like principles to production and dissemination of S-101 ENCs &amp; 1st generation of S-100 based </a:t>
            </a:r>
            <a:r>
              <a:rPr lang="en-US" dirty="0" smtClean="0"/>
              <a:t>products.</a:t>
            </a:r>
          </a:p>
          <a:p>
            <a:endParaRPr lang="en-US" dirty="0" smtClean="0"/>
          </a:p>
          <a:p>
            <a:r>
              <a:rPr lang="en-US" dirty="0"/>
              <a:t>Scope of the WENS to include services that are related to navigation and </a:t>
            </a:r>
            <a:r>
              <a:rPr lang="en-US" dirty="0" smtClean="0"/>
              <a:t>MSDI.</a:t>
            </a:r>
          </a:p>
          <a:p>
            <a:pPr marL="0" indent="0">
              <a:buNone/>
            </a:pPr>
            <a:endParaRPr lang="en-US" dirty="0" smtClean="0"/>
          </a:p>
          <a:p>
            <a:pPr marL="0" indent="0">
              <a:buNone/>
            </a:pPr>
            <a:endParaRPr lang="fr-FR" dirty="0"/>
          </a:p>
        </p:txBody>
      </p:sp>
      <p:sp>
        <p:nvSpPr>
          <p:cNvPr id="3" name="Title 2"/>
          <p:cNvSpPr>
            <a:spLocks noGrp="1"/>
          </p:cNvSpPr>
          <p:nvPr>
            <p:ph type="title"/>
          </p:nvPr>
        </p:nvSpPr>
        <p:spPr>
          <a:xfrm>
            <a:off x="2383692" y="0"/>
            <a:ext cx="9808307" cy="1164492"/>
          </a:xfrm>
        </p:spPr>
        <p:txBody>
          <a:bodyPr>
            <a:normAutofit/>
          </a:bodyPr>
          <a:lstStyle/>
          <a:p>
            <a:r>
              <a:rPr lang="en-US" dirty="0"/>
              <a:t>Worldwide Electronic Navigation Services </a:t>
            </a:r>
            <a:r>
              <a:rPr lang="en-US" dirty="0" smtClean="0"/>
              <a:t/>
            </a:r>
            <a:br>
              <a:rPr lang="en-US" dirty="0" smtClean="0"/>
            </a:br>
            <a:r>
              <a:rPr lang="en-US" dirty="0" smtClean="0"/>
              <a:t>				(</a:t>
            </a:r>
            <a:r>
              <a:rPr lang="en-US" dirty="0"/>
              <a:t>WENS)</a:t>
            </a:r>
            <a:br>
              <a:rPr lang="en-US" dirty="0"/>
            </a:br>
            <a:endParaRPr lang="fr-FR" dirty="0"/>
          </a:p>
        </p:txBody>
      </p:sp>
    </p:spTree>
    <p:extLst>
      <p:ext uri="{BB962C8B-B14F-4D97-AF65-F5344CB8AC3E}">
        <p14:creationId xmlns:p14="http://schemas.microsoft.com/office/powerpoint/2010/main" val="26295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125416"/>
            <a:ext cx="9524999" cy="5051548"/>
          </a:xfrm>
        </p:spPr>
        <p:txBody>
          <a:bodyPr>
            <a:normAutofit fontScale="92500" lnSpcReduction="20000"/>
          </a:bodyPr>
          <a:lstStyle/>
          <a:p>
            <a:r>
              <a:rPr lang="en-US" dirty="0" smtClean="0"/>
              <a:t>Difficulties </a:t>
            </a:r>
            <a:r>
              <a:rPr lang="en-US" dirty="0"/>
              <a:t>in ensuring MSI infrastructure in West and Central Africa </a:t>
            </a:r>
            <a:r>
              <a:rPr lang="en-US" dirty="0" smtClean="0"/>
              <a:t>(4 </a:t>
            </a:r>
            <a:r>
              <a:rPr lang="en-US" dirty="0"/>
              <a:t>MS, 18 Associate Members and 2 hydrographic </a:t>
            </a:r>
            <a:r>
              <a:rPr lang="en-US" dirty="0" smtClean="0"/>
              <a:t>services).</a:t>
            </a:r>
          </a:p>
          <a:p>
            <a:endParaRPr lang="en-US" dirty="0" smtClean="0"/>
          </a:p>
          <a:p>
            <a:r>
              <a:rPr lang="en-US" dirty="0" smtClean="0"/>
              <a:t>Urging close liaison between regional CB Coordinators and the WWNWS-SC on the programming of and candidate selection for MSI training.</a:t>
            </a:r>
          </a:p>
          <a:p>
            <a:endParaRPr lang="en-US" dirty="0" smtClean="0"/>
          </a:p>
          <a:p>
            <a:r>
              <a:rPr lang="en-US" dirty="0" smtClean="0"/>
              <a:t>MSI </a:t>
            </a:r>
            <a:r>
              <a:rPr lang="en-US" dirty="0"/>
              <a:t>National Coordinators to review the contents of </a:t>
            </a:r>
            <a:r>
              <a:rPr lang="en-US" dirty="0" smtClean="0"/>
              <a:t>relevant </a:t>
            </a:r>
            <a:r>
              <a:rPr lang="en-US" dirty="0"/>
              <a:t>Annexes of </a:t>
            </a:r>
            <a:r>
              <a:rPr lang="en-US" dirty="0" smtClean="0"/>
              <a:t>GMDSS </a:t>
            </a:r>
            <a:r>
              <a:rPr lang="en-US" dirty="0"/>
              <a:t>Master Plan </a:t>
            </a:r>
            <a:r>
              <a:rPr lang="en-US" dirty="0" err="1" smtClean="0"/>
              <a:t>ie</a:t>
            </a:r>
            <a:r>
              <a:rPr lang="en-US" dirty="0" smtClean="0"/>
              <a:t>. Section </a:t>
            </a:r>
            <a:r>
              <a:rPr lang="en-US" dirty="0"/>
              <a:t>C (MSI) of IHO Publication C-55 </a:t>
            </a:r>
            <a:r>
              <a:rPr lang="en-US" dirty="0" smtClean="0"/>
              <a:t>–to </a:t>
            </a:r>
            <a:r>
              <a:rPr lang="en-US" dirty="0"/>
              <a:t>ensure consistency for their national </a:t>
            </a:r>
            <a:r>
              <a:rPr lang="en-US" dirty="0" smtClean="0"/>
              <a:t>entries</a:t>
            </a:r>
          </a:p>
          <a:p>
            <a:endParaRPr lang="en-US" dirty="0" smtClean="0"/>
          </a:p>
          <a:p>
            <a:r>
              <a:rPr lang="en-US" dirty="0" smtClean="0"/>
              <a:t>Concern with the lack of qualified trainers to conduct training programmes.</a:t>
            </a:r>
            <a:r>
              <a:rPr lang="en-US" dirty="0"/>
              <a:t>	</a:t>
            </a:r>
          </a:p>
          <a:p>
            <a:endParaRPr lang="en-US" dirty="0"/>
          </a:p>
          <a:p>
            <a:endParaRPr lang="en-US" dirty="0"/>
          </a:p>
          <a:p>
            <a:endParaRPr lang="en-SG" dirty="0"/>
          </a:p>
        </p:txBody>
      </p:sp>
      <p:sp>
        <p:nvSpPr>
          <p:cNvPr id="3" name="Title 2"/>
          <p:cNvSpPr>
            <a:spLocks noGrp="1"/>
          </p:cNvSpPr>
          <p:nvPr>
            <p:ph type="title"/>
          </p:nvPr>
        </p:nvSpPr>
        <p:spPr/>
        <p:txBody>
          <a:bodyPr/>
          <a:lstStyle/>
          <a:p>
            <a:r>
              <a:rPr lang="en-SG" dirty="0" smtClean="0"/>
              <a:t>  Maritime </a:t>
            </a:r>
            <a:r>
              <a:rPr lang="en-SG" dirty="0"/>
              <a:t>Safety Information (MSI)</a:t>
            </a:r>
            <a:br>
              <a:rPr lang="en-SG" dirty="0"/>
            </a:br>
            <a:endParaRPr lang="en-SG" dirty="0"/>
          </a:p>
        </p:txBody>
      </p:sp>
    </p:spTree>
    <p:extLst>
      <p:ext uri="{BB962C8B-B14F-4D97-AF65-F5344CB8AC3E}">
        <p14:creationId xmlns:p14="http://schemas.microsoft.com/office/powerpoint/2010/main" val="4081458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30400" y="1234831"/>
            <a:ext cx="9423400" cy="4942132"/>
          </a:xfrm>
        </p:spPr>
        <p:txBody>
          <a:bodyPr>
            <a:normAutofit/>
          </a:bodyPr>
          <a:lstStyle/>
          <a:p>
            <a:r>
              <a:rPr lang="en-US" dirty="0" smtClean="0"/>
              <a:t>Number of regional meetings held to focus :</a:t>
            </a:r>
          </a:p>
          <a:p>
            <a:pPr lvl="1"/>
            <a:r>
              <a:rPr lang="en-US" dirty="0" smtClean="0"/>
              <a:t>Data discovery</a:t>
            </a:r>
          </a:p>
          <a:p>
            <a:pPr lvl="1"/>
            <a:r>
              <a:rPr lang="en-US" dirty="0" smtClean="0"/>
              <a:t>Making data publicly available </a:t>
            </a:r>
          </a:p>
          <a:p>
            <a:pPr lvl="1"/>
            <a:r>
              <a:rPr lang="en-US" dirty="0" smtClean="0"/>
              <a:t>Gap assessment</a:t>
            </a:r>
          </a:p>
          <a:p>
            <a:pPr marL="457200" lvl="1" indent="0">
              <a:buNone/>
            </a:pPr>
            <a:endParaRPr lang="en-US" dirty="0" smtClean="0"/>
          </a:p>
          <a:p>
            <a:r>
              <a:rPr lang="en-US" dirty="0" smtClean="0"/>
              <a:t>Reappraisal analysis of data coverage (15 arc-sec grid) indicates that only 6% of current GEBCO grid completed.</a:t>
            </a:r>
          </a:p>
          <a:p>
            <a:endParaRPr lang="en-US" dirty="0"/>
          </a:p>
          <a:p>
            <a:r>
              <a:rPr lang="en-US" dirty="0" smtClean="0"/>
              <a:t>Work continuing on making additional data available. Need to work with IHO Crowdsourced Bathymetry initiative. </a:t>
            </a:r>
            <a:r>
              <a:rPr lang="en-US" dirty="0"/>
              <a:t>	</a:t>
            </a:r>
            <a:endParaRPr lang="en-SG" dirty="0"/>
          </a:p>
        </p:txBody>
      </p:sp>
      <p:sp>
        <p:nvSpPr>
          <p:cNvPr id="3" name="Title 2"/>
          <p:cNvSpPr>
            <a:spLocks noGrp="1"/>
          </p:cNvSpPr>
          <p:nvPr>
            <p:ph type="title"/>
          </p:nvPr>
        </p:nvSpPr>
        <p:spPr/>
        <p:txBody>
          <a:bodyPr/>
          <a:lstStyle/>
          <a:p>
            <a:r>
              <a:rPr lang="en-SG" dirty="0" smtClean="0"/>
              <a:t>  GEBCO - Project </a:t>
            </a:r>
            <a:r>
              <a:rPr lang="en-SG" dirty="0"/>
              <a:t>Seabed 2030</a:t>
            </a:r>
            <a:br>
              <a:rPr lang="en-SG" dirty="0"/>
            </a:br>
            <a:endParaRPr lang="en-SG" dirty="0"/>
          </a:p>
        </p:txBody>
      </p:sp>
    </p:spTree>
    <p:extLst>
      <p:ext uri="{BB962C8B-B14F-4D97-AF65-F5344CB8AC3E}">
        <p14:creationId xmlns:p14="http://schemas.microsoft.com/office/powerpoint/2010/main" val="3898022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91322" y="1297354"/>
            <a:ext cx="9462477" cy="4879609"/>
          </a:xfrm>
        </p:spPr>
        <p:txBody>
          <a:bodyPr/>
          <a:lstStyle/>
          <a:p>
            <a:r>
              <a:rPr lang="en-US" dirty="0" smtClean="0"/>
              <a:t>Work progressing on edition 2.02 IHO Publication B-12.</a:t>
            </a:r>
          </a:p>
          <a:p>
            <a:endParaRPr lang="en-US" dirty="0" smtClean="0"/>
          </a:p>
          <a:p>
            <a:r>
              <a:rPr lang="en-US" dirty="0" smtClean="0"/>
              <a:t>Need for RHCs to engage and encourage MSs to release datasets or subsets into public domain via the IHO DCDB.</a:t>
            </a:r>
          </a:p>
          <a:p>
            <a:endParaRPr lang="en-US" dirty="0" smtClean="0"/>
          </a:p>
          <a:p>
            <a:r>
              <a:rPr lang="en-US" dirty="0" smtClean="0"/>
              <a:t>Need and importance to increase </a:t>
            </a:r>
            <a:r>
              <a:rPr lang="en-US" dirty="0"/>
              <a:t>awareness &amp; information to overcome a degree of </a:t>
            </a:r>
            <a:r>
              <a:rPr lang="en-US" dirty="0" smtClean="0"/>
              <a:t>skepticism </a:t>
            </a:r>
            <a:r>
              <a:rPr lang="en-US" dirty="0"/>
              <a:t>on </a:t>
            </a:r>
            <a:r>
              <a:rPr lang="en-US" dirty="0" smtClean="0"/>
              <a:t>CSB </a:t>
            </a:r>
            <a:r>
              <a:rPr lang="en-US" dirty="0"/>
              <a:t>Concept within parts of IHO </a:t>
            </a:r>
            <a:r>
              <a:rPr lang="en-US" dirty="0" smtClean="0"/>
              <a:t>Community.</a:t>
            </a:r>
            <a:endParaRPr lang="en-US" dirty="0"/>
          </a:p>
          <a:p>
            <a:endParaRPr lang="en-SG" dirty="0"/>
          </a:p>
        </p:txBody>
      </p:sp>
      <p:sp>
        <p:nvSpPr>
          <p:cNvPr id="3" name="Title 2"/>
          <p:cNvSpPr>
            <a:spLocks noGrp="1"/>
          </p:cNvSpPr>
          <p:nvPr>
            <p:ph type="title"/>
          </p:nvPr>
        </p:nvSpPr>
        <p:spPr>
          <a:xfrm>
            <a:off x="1879132" y="0"/>
            <a:ext cx="10312867" cy="1148862"/>
          </a:xfrm>
        </p:spPr>
        <p:txBody>
          <a:bodyPr/>
          <a:lstStyle/>
          <a:p>
            <a:r>
              <a:rPr lang="en-SG" dirty="0" smtClean="0"/>
              <a:t> Crowdsourced </a:t>
            </a:r>
            <a:r>
              <a:rPr lang="en-SG" dirty="0"/>
              <a:t>Bathymetry</a:t>
            </a:r>
            <a:br>
              <a:rPr lang="en-SG" dirty="0"/>
            </a:br>
            <a:endParaRPr lang="en-SG" dirty="0"/>
          </a:p>
        </p:txBody>
      </p:sp>
    </p:spTree>
    <p:extLst>
      <p:ext uri="{BB962C8B-B14F-4D97-AF65-F5344CB8AC3E}">
        <p14:creationId xmlns:p14="http://schemas.microsoft.com/office/powerpoint/2010/main" val="2895859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584" y="1281722"/>
            <a:ext cx="9183077" cy="5990493"/>
          </a:xfrm>
        </p:spPr>
        <p:txBody>
          <a:bodyPr>
            <a:normAutofit fontScale="92500" lnSpcReduction="20000"/>
          </a:bodyPr>
          <a:lstStyle/>
          <a:p>
            <a:r>
              <a:rPr lang="en-US" dirty="0" smtClean="0"/>
              <a:t>A joint report on MSDI Concept Development Study conducted by IHO and OGC is </a:t>
            </a:r>
            <a:r>
              <a:rPr lang="en-US" dirty="0"/>
              <a:t>available at </a:t>
            </a:r>
            <a:r>
              <a:rPr lang="en-US" sz="1700" dirty="0"/>
              <a:t>https://portal.opengeospatial.org/files/?artifact_id=88037</a:t>
            </a:r>
            <a:endParaRPr lang="en-US" sz="1700" dirty="0" smtClean="0"/>
          </a:p>
          <a:p>
            <a:endParaRPr lang="en-US" dirty="0"/>
          </a:p>
          <a:p>
            <a:r>
              <a:rPr lang="en-US" dirty="0" smtClean="0"/>
              <a:t>Acknowledged the work of IHO Project Team on implementation of UN-GGIM Shared Guiding Principles for Geospatial Information within the IHO</a:t>
            </a:r>
          </a:p>
          <a:p>
            <a:endParaRPr lang="en-US" dirty="0"/>
          </a:p>
          <a:p>
            <a:r>
              <a:rPr lang="en-US" dirty="0" smtClean="0"/>
              <a:t>Noted the on-going work by co-Chair of the UN-GGIM Working Group on Marine Geospatial Information (WGMGI). </a:t>
            </a:r>
            <a:endParaRPr lang="en-US" dirty="0"/>
          </a:p>
          <a:p>
            <a:endParaRPr lang="en-US" dirty="0" smtClean="0"/>
          </a:p>
          <a:p>
            <a:r>
              <a:rPr lang="en-US" dirty="0" smtClean="0"/>
              <a:t>Development </a:t>
            </a:r>
            <a:r>
              <a:rPr lang="en-US" dirty="0"/>
              <a:t>of training material for MSDI, funded by Denmark </a:t>
            </a:r>
            <a:r>
              <a:rPr lang="en-US" dirty="0" smtClean="0"/>
              <a:t>and has been made </a:t>
            </a:r>
            <a:r>
              <a:rPr lang="en-US" dirty="0"/>
              <a:t>publicly available.</a:t>
            </a:r>
          </a:p>
          <a:p>
            <a:pPr marL="0" indent="0">
              <a:buNone/>
            </a:pPr>
            <a:endParaRPr lang="en-US" dirty="0" smtClean="0"/>
          </a:p>
          <a:p>
            <a:endParaRPr lang="en-US" dirty="0"/>
          </a:p>
          <a:p>
            <a:pPr marL="0" indent="0">
              <a:buNone/>
            </a:pPr>
            <a:r>
              <a:rPr lang="en-US" dirty="0"/>
              <a:t>	</a:t>
            </a:r>
          </a:p>
          <a:p>
            <a:endParaRPr lang="en-SG" dirty="0"/>
          </a:p>
        </p:txBody>
      </p:sp>
      <p:sp>
        <p:nvSpPr>
          <p:cNvPr id="3" name="Title 2"/>
          <p:cNvSpPr>
            <a:spLocks noGrp="1"/>
          </p:cNvSpPr>
          <p:nvPr>
            <p:ph type="title"/>
          </p:nvPr>
        </p:nvSpPr>
        <p:spPr/>
        <p:txBody>
          <a:bodyPr/>
          <a:lstStyle/>
          <a:p>
            <a:r>
              <a:rPr lang="en-SG" dirty="0" smtClean="0"/>
              <a:t>  Marine </a:t>
            </a:r>
            <a:r>
              <a:rPr lang="en-SG" dirty="0"/>
              <a:t>Spatial Data Infrastructure (MSDI)</a:t>
            </a:r>
            <a:br>
              <a:rPr lang="en-SG" dirty="0"/>
            </a:br>
            <a:endParaRPr lang="en-SG" dirty="0"/>
          </a:p>
        </p:txBody>
      </p:sp>
    </p:spTree>
    <p:extLst>
      <p:ext uri="{BB962C8B-B14F-4D97-AF65-F5344CB8AC3E}">
        <p14:creationId xmlns:p14="http://schemas.microsoft.com/office/powerpoint/2010/main" val="1053739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47630" y="1825625"/>
            <a:ext cx="9306169" cy="4351338"/>
          </a:xfrm>
        </p:spPr>
        <p:txBody>
          <a:bodyPr>
            <a:normAutofit fontScale="92500" lnSpcReduction="10000"/>
          </a:bodyPr>
          <a:lstStyle/>
          <a:p>
            <a:r>
              <a:rPr lang="en-US" dirty="0" smtClean="0"/>
              <a:t>Considered the </a:t>
            </a:r>
            <a:r>
              <a:rPr lang="en-US" dirty="0"/>
              <a:t>amendments to the Resolution </a:t>
            </a:r>
            <a:r>
              <a:rPr lang="en-US" dirty="0" smtClean="0"/>
              <a:t>2/2007.</a:t>
            </a:r>
          </a:p>
          <a:p>
            <a:endParaRPr lang="en-US" dirty="0"/>
          </a:p>
          <a:p>
            <a:r>
              <a:rPr lang="en-US" dirty="0" smtClean="0"/>
              <a:t>Will </a:t>
            </a:r>
            <a:r>
              <a:rPr lang="en-US" dirty="0"/>
              <a:t>facilitate the working groups and project teams work in developing S-100 based products, speeding up the development phase. </a:t>
            </a:r>
            <a:endParaRPr lang="en-US" dirty="0" smtClean="0"/>
          </a:p>
          <a:p>
            <a:endParaRPr lang="en-US" dirty="0"/>
          </a:p>
          <a:p>
            <a:r>
              <a:rPr lang="en-US" dirty="0" smtClean="0"/>
              <a:t>Will </a:t>
            </a:r>
            <a:r>
              <a:rPr lang="en-US" dirty="0"/>
              <a:t>also enable IHO to maintain a high level of control on changes to standards and specifications. </a:t>
            </a:r>
            <a:endParaRPr lang="en-US" dirty="0" smtClean="0"/>
          </a:p>
          <a:p>
            <a:endParaRPr lang="en-US" dirty="0"/>
          </a:p>
          <a:p>
            <a:r>
              <a:rPr lang="en-US" dirty="0" smtClean="0"/>
              <a:t>Resolution 2/2007 as amended was endorsed </a:t>
            </a:r>
            <a:r>
              <a:rPr lang="en-US" dirty="0"/>
              <a:t>by HSSC 11 and </a:t>
            </a:r>
            <a:r>
              <a:rPr lang="en-US" dirty="0" smtClean="0"/>
              <a:t>IRCC11.</a:t>
            </a:r>
          </a:p>
          <a:p>
            <a:pPr marL="0" indent="0">
              <a:buNone/>
            </a:pPr>
            <a:endParaRPr lang="en-US" dirty="0"/>
          </a:p>
          <a:p>
            <a:endParaRPr lang="en-US" dirty="0"/>
          </a:p>
          <a:p>
            <a:endParaRPr lang="en-US" dirty="0"/>
          </a:p>
          <a:p>
            <a:pPr marL="0" indent="0">
              <a:buNone/>
            </a:pPr>
            <a:endParaRPr lang="en-US" dirty="0"/>
          </a:p>
          <a:p>
            <a:endParaRPr lang="en-US" dirty="0"/>
          </a:p>
          <a:p>
            <a:endParaRPr lang="fr-FR" dirty="0"/>
          </a:p>
        </p:txBody>
      </p:sp>
      <p:sp>
        <p:nvSpPr>
          <p:cNvPr id="3" name="Title 2"/>
          <p:cNvSpPr>
            <a:spLocks noGrp="1"/>
          </p:cNvSpPr>
          <p:nvPr>
            <p:ph type="title"/>
          </p:nvPr>
        </p:nvSpPr>
        <p:spPr>
          <a:xfrm>
            <a:off x="2258646" y="0"/>
            <a:ext cx="9933353" cy="1266092"/>
          </a:xfrm>
        </p:spPr>
        <p:txBody>
          <a:bodyPr>
            <a:normAutofit fontScale="90000"/>
          </a:bodyPr>
          <a:lstStyle/>
          <a:p>
            <a:r>
              <a:rPr lang="fr-FR" dirty="0" err="1" smtClean="0"/>
              <a:t>Resolution</a:t>
            </a:r>
            <a:r>
              <a:rPr lang="fr-FR" dirty="0" smtClean="0"/>
              <a:t> 2/2007 - </a:t>
            </a:r>
            <a:r>
              <a:rPr lang="en-US" dirty="0" smtClean="0"/>
              <a:t>Principles </a:t>
            </a:r>
            <a:r>
              <a:rPr lang="en-US" dirty="0"/>
              <a:t>and Procedures for Making Changes to IHO Technical Standards and Specifications </a:t>
            </a:r>
            <a:r>
              <a:rPr lang="fr-FR" dirty="0"/>
              <a:t/>
            </a:r>
            <a:br>
              <a:rPr lang="fr-FR" dirty="0"/>
            </a:br>
            <a:endParaRPr lang="fr-FR" dirty="0"/>
          </a:p>
        </p:txBody>
      </p:sp>
    </p:spTree>
    <p:extLst>
      <p:ext uri="{BB962C8B-B14F-4D97-AF65-F5344CB8AC3E}">
        <p14:creationId xmlns:p14="http://schemas.microsoft.com/office/powerpoint/2010/main" val="537177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36615" y="1016000"/>
            <a:ext cx="9276861" cy="5673970"/>
          </a:xfrm>
        </p:spPr>
        <p:txBody>
          <a:bodyPr>
            <a:normAutofit fontScale="77500" lnSpcReduction="20000"/>
          </a:bodyPr>
          <a:lstStyle/>
          <a:p>
            <a:r>
              <a:rPr lang="en-US" dirty="0" smtClean="0"/>
              <a:t>Endorsed </a:t>
            </a:r>
            <a:r>
              <a:rPr lang="en-US" dirty="0"/>
              <a:t>the draft amendments to IHO Resolutions 1/2005 IHO Response to </a:t>
            </a:r>
            <a:r>
              <a:rPr lang="en-US" dirty="0" smtClean="0"/>
              <a:t>Disasters.</a:t>
            </a:r>
          </a:p>
          <a:p>
            <a:endParaRPr lang="en-US" dirty="0" smtClean="0"/>
          </a:p>
          <a:p>
            <a:r>
              <a:rPr lang="en-US" dirty="0" smtClean="0"/>
              <a:t>Related issue. Possible synergies with the IHO as </a:t>
            </a:r>
            <a:r>
              <a:rPr lang="en-US" dirty="0" err="1" smtClean="0"/>
              <a:t>MapAction</a:t>
            </a:r>
            <a:r>
              <a:rPr lang="en-US" dirty="0" smtClean="0"/>
              <a:t> :</a:t>
            </a:r>
          </a:p>
          <a:p>
            <a:endParaRPr lang="en-US" dirty="0" smtClean="0"/>
          </a:p>
          <a:p>
            <a:pPr lvl="1"/>
            <a:r>
              <a:rPr lang="en-US" dirty="0" smtClean="0"/>
              <a:t>Is humanitarian </a:t>
            </a:r>
            <a:r>
              <a:rPr lang="en-US" dirty="0"/>
              <a:t>mapping charity that works through skilled GIS volunteers in the immediate aftermath of a disaster. </a:t>
            </a:r>
            <a:endParaRPr lang="en-US" dirty="0" smtClean="0"/>
          </a:p>
          <a:p>
            <a:pPr lvl="1"/>
            <a:endParaRPr lang="en-US" dirty="0" smtClean="0"/>
          </a:p>
          <a:p>
            <a:pPr lvl="1"/>
            <a:r>
              <a:rPr lang="en-US" dirty="0" smtClean="0"/>
              <a:t>Has skill </a:t>
            </a:r>
            <a:r>
              <a:rPr lang="en-US" dirty="0"/>
              <a:t>and experience </a:t>
            </a:r>
            <a:r>
              <a:rPr lang="en-US" dirty="0" smtClean="0"/>
              <a:t>and recognized </a:t>
            </a:r>
            <a:r>
              <a:rPr lang="en-US" dirty="0"/>
              <a:t>as crucial in helping the UN and other charities and </a:t>
            </a:r>
            <a:r>
              <a:rPr lang="en-US" dirty="0" smtClean="0"/>
              <a:t>agencies. </a:t>
            </a:r>
          </a:p>
          <a:p>
            <a:pPr lvl="1"/>
            <a:endParaRPr lang="en-US" dirty="0" smtClean="0"/>
          </a:p>
          <a:p>
            <a:pPr lvl="1"/>
            <a:r>
              <a:rPr lang="en-US" dirty="0" smtClean="0"/>
              <a:t>Responded to </a:t>
            </a:r>
            <a:r>
              <a:rPr lang="en-US" dirty="0"/>
              <a:t>more than 90 emergencies and many more </a:t>
            </a:r>
            <a:r>
              <a:rPr lang="en-US" dirty="0" smtClean="0"/>
              <a:t>remotely.</a:t>
            </a:r>
          </a:p>
          <a:p>
            <a:pPr lvl="1"/>
            <a:endParaRPr lang="en-US" dirty="0"/>
          </a:p>
          <a:p>
            <a:r>
              <a:rPr lang="en-US" dirty="0" smtClean="0"/>
              <a:t>IHO </a:t>
            </a:r>
            <a:r>
              <a:rPr lang="en-US" dirty="0"/>
              <a:t>Secretariat </a:t>
            </a:r>
            <a:r>
              <a:rPr lang="en-US" dirty="0" smtClean="0"/>
              <a:t>may wish to </a:t>
            </a:r>
            <a:r>
              <a:rPr lang="en-US" dirty="0"/>
              <a:t>investigate the common interests and possibility of an agreement with </a:t>
            </a:r>
            <a:r>
              <a:rPr lang="en-US" dirty="0" err="1" smtClean="0"/>
              <a:t>MapAction</a:t>
            </a:r>
            <a:r>
              <a:rPr lang="en-US" dirty="0" smtClean="0"/>
              <a:t>.</a:t>
            </a:r>
          </a:p>
          <a:p>
            <a:endParaRPr lang="en-US" dirty="0" smtClean="0"/>
          </a:p>
          <a:p>
            <a:r>
              <a:rPr lang="en-US" dirty="0" smtClean="0"/>
              <a:t>At forthcoming MACHC20 </a:t>
            </a:r>
            <a:r>
              <a:rPr lang="en-US" dirty="0"/>
              <a:t>meeting in </a:t>
            </a:r>
            <a:r>
              <a:rPr lang="en-US" dirty="0" smtClean="0"/>
              <a:t>December, there will be discussion on cooperation with </a:t>
            </a:r>
            <a:r>
              <a:rPr lang="en-US" dirty="0" err="1" smtClean="0"/>
              <a:t>MapAction</a:t>
            </a:r>
            <a:r>
              <a:rPr lang="en-US" dirty="0" smtClean="0"/>
              <a:t> based </a:t>
            </a:r>
            <a:r>
              <a:rPr lang="en-US" dirty="0"/>
              <a:t>on a real case, Hurricane Dorian that hit Bahamas.</a:t>
            </a:r>
            <a:endParaRPr lang="en-US" dirty="0" smtClean="0"/>
          </a:p>
          <a:p>
            <a:pPr marL="0" indent="0">
              <a:buNone/>
            </a:pPr>
            <a:endParaRPr lang="en-US" dirty="0"/>
          </a:p>
          <a:p>
            <a:endParaRPr lang="en-SG" dirty="0"/>
          </a:p>
        </p:txBody>
      </p:sp>
      <p:sp>
        <p:nvSpPr>
          <p:cNvPr id="3" name="Title 2"/>
          <p:cNvSpPr>
            <a:spLocks noGrp="1"/>
          </p:cNvSpPr>
          <p:nvPr>
            <p:ph type="title"/>
          </p:nvPr>
        </p:nvSpPr>
        <p:spPr>
          <a:xfrm>
            <a:off x="1879132" y="-156308"/>
            <a:ext cx="10312867" cy="1391139"/>
          </a:xfrm>
        </p:spPr>
        <p:txBody>
          <a:bodyPr/>
          <a:lstStyle/>
          <a:p>
            <a:r>
              <a:rPr lang="en-US" dirty="0" smtClean="0"/>
              <a:t>  Resolution </a:t>
            </a:r>
            <a:r>
              <a:rPr lang="en-US" dirty="0"/>
              <a:t>1/2005 </a:t>
            </a:r>
            <a:r>
              <a:rPr lang="en-US" dirty="0" smtClean="0"/>
              <a:t>IHO Response </a:t>
            </a:r>
            <a:r>
              <a:rPr lang="en-US" dirty="0"/>
              <a:t>to </a:t>
            </a:r>
            <a:r>
              <a:rPr lang="en-US" dirty="0" smtClean="0"/>
              <a:t>Disasters</a:t>
            </a:r>
            <a:r>
              <a:rPr lang="en-US" dirty="0"/>
              <a:t/>
            </a:r>
            <a:br>
              <a:rPr lang="en-US" dirty="0"/>
            </a:br>
            <a:endParaRPr lang="en-SG" dirty="0"/>
          </a:p>
        </p:txBody>
      </p:sp>
    </p:spTree>
    <p:extLst>
      <p:ext uri="{BB962C8B-B14F-4D97-AF65-F5344CB8AC3E}">
        <p14:creationId xmlns:p14="http://schemas.microsoft.com/office/powerpoint/2010/main" val="399439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IHO_New_Lo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_IHO_New_Logo" id="{92376390-61D0-4A4A-9DAB-DA9E6EE3EAC4}" vid="{E943696B-60C2-4457-926B-515312E413CF}"/>
    </a:ext>
  </a:extLst>
</a:theme>
</file>

<file path=docProps/app.xml><?xml version="1.0" encoding="utf-8"?>
<Properties xmlns="http://schemas.openxmlformats.org/officeDocument/2006/extended-properties" xmlns:vt="http://schemas.openxmlformats.org/officeDocument/2006/docPropsVTypes">
  <Template>Master_IHO_New_Logo</Template>
  <TotalTime>238</TotalTime>
  <Words>955</Words>
  <Application>Microsoft Office PowerPoint</Application>
  <PresentationFormat>Widescreen</PresentationFormat>
  <Paragraphs>108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Adobe Naskh Medium</vt:lpstr>
      <vt:lpstr>Arial</vt:lpstr>
      <vt:lpstr>Arial Black</vt:lpstr>
      <vt:lpstr>Calibri</vt:lpstr>
      <vt:lpstr>Calibri Light</vt:lpstr>
      <vt:lpstr>Times New Roman</vt:lpstr>
      <vt:lpstr>Master_IHO_New_Logo</vt:lpstr>
      <vt:lpstr>Report and Proposal from IRCC</vt:lpstr>
      <vt:lpstr>  Capacity Building Sub-Committee (CBSC) </vt:lpstr>
      <vt:lpstr>Worldwide Electronic Navigation Services      (WENS) </vt:lpstr>
      <vt:lpstr>  Maritime Safety Information (MSI) </vt:lpstr>
      <vt:lpstr>  GEBCO - Project Seabed 2030 </vt:lpstr>
      <vt:lpstr> Crowdsourced Bathymetry </vt:lpstr>
      <vt:lpstr>  Marine Spatial Data Infrastructure (MSDI) </vt:lpstr>
      <vt:lpstr>Resolution 2/2007 - Principles and Procedures for Making Changes to IHO Technical Standards and Specifications  </vt:lpstr>
      <vt:lpstr>  Resolution 1/2005 IHO Response to Disasters </vt:lpstr>
      <vt:lpstr>Revision of IHO Resolution 2/1997 Establishment of RHC</vt:lpstr>
      <vt:lpstr>IRCC –WP3 KEY PRIORITIES</vt:lpstr>
      <vt:lpstr> Actions required by the council</vt:lpstr>
      <vt:lpstr>Actions required by the council - Cont’d </vt:lpstr>
      <vt:lpstr>PowerPoint Presentation</vt:lpstr>
    </vt:vector>
  </TitlesOfParts>
  <Company>International Hydrographic Bureau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MI</cp:lastModifiedBy>
  <cp:revision>34</cp:revision>
  <dcterms:created xsi:type="dcterms:W3CDTF">2019-06-26T12:25:46Z</dcterms:created>
  <dcterms:modified xsi:type="dcterms:W3CDTF">2019-10-15T13:58:50Z</dcterms:modified>
</cp:coreProperties>
</file>