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8" r:id="rId3"/>
    <p:sldId id="269" r:id="rId4"/>
    <p:sldId id="270" r:id="rId5"/>
    <p:sldId id="271" r:id="rId6"/>
    <p:sldId id="265" r:id="rId7"/>
    <p:sldId id="267" r:id="rId8"/>
    <p:sldId id="273"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showGuides="1">
      <p:cViewPr varScale="1">
        <p:scale>
          <a:sx n="116" d="100"/>
          <a:sy n="116" d="100"/>
        </p:scale>
        <p:origin x="390"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454768-A504-41A6-A18A-84B32B9268C4}" type="datetimeFigureOut">
              <a:rPr lang="fr-FR" smtClean="0"/>
              <a:t>13/10/2019</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1EDDA7-1D97-4D77-AA90-E8958A63A8D9}" type="slidenum">
              <a:rPr lang="fr-FR" smtClean="0"/>
              <a:t>‹#›</a:t>
            </a:fld>
            <a:endParaRPr lang="fr-FR"/>
          </a:p>
        </p:txBody>
      </p:sp>
    </p:spTree>
    <p:extLst>
      <p:ext uri="{BB962C8B-B14F-4D97-AF65-F5344CB8AC3E}">
        <p14:creationId xmlns:p14="http://schemas.microsoft.com/office/powerpoint/2010/main" val="2919112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10"/>
          </p:nvPr>
        </p:nvSpPr>
        <p:spPr/>
        <p:txBody>
          <a:bodyPr/>
          <a:lstStyle/>
          <a:p>
            <a:fld id="{9E1EDDA7-1D97-4D77-AA90-E8958A63A8D9}" type="slidenum">
              <a:rPr lang="fr-FR" smtClean="0"/>
              <a:t>1</a:t>
            </a:fld>
            <a:endParaRPr lang="fr-FR"/>
          </a:p>
        </p:txBody>
      </p:sp>
    </p:spTree>
    <p:extLst>
      <p:ext uri="{BB962C8B-B14F-4D97-AF65-F5344CB8AC3E}">
        <p14:creationId xmlns:p14="http://schemas.microsoft.com/office/powerpoint/2010/main" val="3577683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10"/>
          </p:nvPr>
        </p:nvSpPr>
        <p:spPr/>
        <p:txBody>
          <a:bodyPr/>
          <a:lstStyle/>
          <a:p>
            <a:fld id="{9E1EDDA7-1D97-4D77-AA90-E8958A63A8D9}" type="slidenum">
              <a:rPr lang="fr-FR" smtClean="0"/>
              <a:t>4</a:t>
            </a:fld>
            <a:endParaRPr lang="fr-FR"/>
          </a:p>
        </p:txBody>
      </p:sp>
    </p:spTree>
    <p:extLst>
      <p:ext uri="{BB962C8B-B14F-4D97-AF65-F5344CB8AC3E}">
        <p14:creationId xmlns:p14="http://schemas.microsoft.com/office/powerpoint/2010/main" val="3622075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10"/>
          </p:nvPr>
        </p:nvSpPr>
        <p:spPr/>
        <p:txBody>
          <a:bodyPr/>
          <a:lstStyle/>
          <a:p>
            <a:fld id="{9E1EDDA7-1D97-4D77-AA90-E8958A63A8D9}" type="slidenum">
              <a:rPr lang="fr-FR" smtClean="0"/>
              <a:t>5</a:t>
            </a:fld>
            <a:endParaRPr lang="fr-FR"/>
          </a:p>
        </p:txBody>
      </p:sp>
    </p:spTree>
    <p:extLst>
      <p:ext uri="{BB962C8B-B14F-4D97-AF65-F5344CB8AC3E}">
        <p14:creationId xmlns:p14="http://schemas.microsoft.com/office/powerpoint/2010/main" val="18449568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atin typeface="Arial" panose="020B0604020202020204" pitchFamily="34" charset="0"/>
                <a:cs typeface="Arial" panose="020B0604020202020204" pitchFamily="34" charset="0"/>
              </a:defRPr>
            </a:lvl1pPr>
          </a:lstStyle>
          <a:p>
            <a:r>
              <a:rPr lang="en-US" smtClean="0"/>
              <a:t>Click to edit Master title style</a:t>
            </a:r>
            <a:endParaRPr lang="fr-FR"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349DBAB4-ED98-415A-A4F5-3CE1AA9318BF}" type="datetime1">
              <a:rPr lang="fr-FR" smtClean="0"/>
              <a:t>13/10/2019</a:t>
            </a:fld>
            <a:endParaRPr lang="fr-FR"/>
          </a:p>
        </p:txBody>
      </p:sp>
      <p:sp>
        <p:nvSpPr>
          <p:cNvPr id="5" name="Footer Placeholder 4"/>
          <p:cNvSpPr>
            <a:spLocks noGrp="1"/>
          </p:cNvSpPr>
          <p:nvPr>
            <p:ph type="ftr" sz="quarter" idx="11"/>
          </p:nvPr>
        </p:nvSpPr>
        <p:spPr/>
        <p:txBody>
          <a:bodyPr/>
          <a:lstStyle/>
          <a:p>
            <a:r>
              <a:rPr lang="fr-FR" smtClean="0"/>
              <a:t>C-3, IHO Secretariat, Monaco, 15 – 17 October 2019</a:t>
            </a:r>
            <a:endParaRPr lang="fr-FR"/>
          </a:p>
        </p:txBody>
      </p:sp>
      <p:sp>
        <p:nvSpPr>
          <p:cNvPr id="6" name="Slide Number Placeholder 5"/>
          <p:cNvSpPr>
            <a:spLocks noGrp="1"/>
          </p:cNvSpPr>
          <p:nvPr>
            <p:ph type="sldNum" sz="quarter" idx="12"/>
          </p:nvPr>
        </p:nvSpPr>
        <p:spPr/>
        <p:txBody>
          <a:bodyPr/>
          <a:lstStyle/>
          <a:p>
            <a:fld id="{46D0E966-1BD1-4C85-866E-DF3AF3395196}" type="slidenum">
              <a:rPr lang="fr-FR" smtClean="0"/>
              <a:t>‹#›</a:t>
            </a:fld>
            <a:endParaRPr lang="fr-F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1319" y="0"/>
            <a:ext cx="3437937" cy="1145979"/>
          </a:xfrm>
          <a:prstGeom prst="rect">
            <a:avLst/>
          </a:prstGeom>
        </p:spPr>
      </p:pic>
    </p:spTree>
    <p:extLst>
      <p:ext uri="{BB962C8B-B14F-4D97-AF65-F5344CB8AC3E}">
        <p14:creationId xmlns:p14="http://schemas.microsoft.com/office/powerpoint/2010/main" val="2537549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E671BF5E-82E5-4335-BFA9-992D123AE62A}" type="datetime1">
              <a:rPr lang="fr-FR" smtClean="0"/>
              <a:t>13/10/2019</a:t>
            </a:fld>
            <a:endParaRPr lang="fr-FR"/>
          </a:p>
        </p:txBody>
      </p:sp>
      <p:sp>
        <p:nvSpPr>
          <p:cNvPr id="5" name="Footer Placeholder 4"/>
          <p:cNvSpPr>
            <a:spLocks noGrp="1"/>
          </p:cNvSpPr>
          <p:nvPr>
            <p:ph type="ftr" sz="quarter" idx="11"/>
          </p:nvPr>
        </p:nvSpPr>
        <p:spPr/>
        <p:txBody>
          <a:bodyPr/>
          <a:lstStyle/>
          <a:p>
            <a:r>
              <a:rPr lang="fr-FR" smtClean="0"/>
              <a:t>C-3, IHO Secretariat, Monaco, 15 – 17 October 2019</a:t>
            </a:r>
            <a:endParaRPr lang="fr-FR"/>
          </a:p>
        </p:txBody>
      </p:sp>
      <p:sp>
        <p:nvSpPr>
          <p:cNvPr id="6" name="Slide Number Placeholder 5"/>
          <p:cNvSpPr>
            <a:spLocks noGrp="1"/>
          </p:cNvSpPr>
          <p:nvPr>
            <p:ph type="sldNum" sz="quarter" idx="12"/>
          </p:nvPr>
        </p:nvSpPr>
        <p:spPr/>
        <p:txBody>
          <a:bodyPr/>
          <a:lstStyle/>
          <a:p>
            <a:fld id="{46D0E966-1BD1-4C85-866E-DF3AF3395196}" type="slidenum">
              <a:rPr lang="fr-FR" smtClean="0"/>
              <a:t>‹#›</a:t>
            </a:fld>
            <a:endParaRPr lang="fr-FR"/>
          </a:p>
        </p:txBody>
      </p:sp>
    </p:spTree>
    <p:extLst>
      <p:ext uri="{BB962C8B-B14F-4D97-AF65-F5344CB8AC3E}">
        <p14:creationId xmlns:p14="http://schemas.microsoft.com/office/powerpoint/2010/main" val="3733825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dirty="0"/>
          </a:p>
        </p:txBody>
      </p:sp>
      <p:sp>
        <p:nvSpPr>
          <p:cNvPr id="4" name="Date Placeholder 3"/>
          <p:cNvSpPr>
            <a:spLocks noGrp="1"/>
          </p:cNvSpPr>
          <p:nvPr>
            <p:ph type="dt" sz="half" idx="10"/>
          </p:nvPr>
        </p:nvSpPr>
        <p:spPr/>
        <p:txBody>
          <a:bodyPr/>
          <a:lstStyle/>
          <a:p>
            <a:fld id="{F76AC3A2-153C-4E40-8813-A40EF8DD50CD}" type="datetime1">
              <a:rPr lang="fr-FR" smtClean="0"/>
              <a:t>13/10/2019</a:t>
            </a:fld>
            <a:endParaRPr lang="fr-FR"/>
          </a:p>
        </p:txBody>
      </p:sp>
      <p:sp>
        <p:nvSpPr>
          <p:cNvPr id="5" name="Footer Placeholder 4"/>
          <p:cNvSpPr>
            <a:spLocks noGrp="1"/>
          </p:cNvSpPr>
          <p:nvPr>
            <p:ph type="ftr" sz="quarter" idx="11"/>
          </p:nvPr>
        </p:nvSpPr>
        <p:spPr/>
        <p:txBody>
          <a:bodyPr/>
          <a:lstStyle/>
          <a:p>
            <a:r>
              <a:rPr lang="fr-FR" smtClean="0"/>
              <a:t>C-3, IHO Secretariat, Monaco, 15 – 17 October 2019</a:t>
            </a:r>
            <a:endParaRPr lang="fr-FR"/>
          </a:p>
        </p:txBody>
      </p:sp>
      <p:sp>
        <p:nvSpPr>
          <p:cNvPr id="6" name="Slide Number Placeholder 5"/>
          <p:cNvSpPr>
            <a:spLocks noGrp="1"/>
          </p:cNvSpPr>
          <p:nvPr>
            <p:ph type="sldNum" sz="quarter" idx="12"/>
          </p:nvPr>
        </p:nvSpPr>
        <p:spPr/>
        <p:txBody>
          <a:bodyPr/>
          <a:lstStyle/>
          <a:p>
            <a:fld id="{46D0E966-1BD1-4C85-866E-DF3AF3395196}" type="slidenum">
              <a:rPr lang="fr-FR" smtClean="0"/>
              <a:t>‹#›</a:t>
            </a:fld>
            <a:endParaRPr lang="fr-FR"/>
          </a:p>
        </p:txBody>
      </p:sp>
      <p:grpSp>
        <p:nvGrpSpPr>
          <p:cNvPr id="7" name="Group 6"/>
          <p:cNvGrpSpPr/>
          <p:nvPr/>
        </p:nvGrpSpPr>
        <p:grpSpPr>
          <a:xfrm>
            <a:off x="-2" y="0"/>
            <a:ext cx="1884105" cy="1887824"/>
            <a:chOff x="-2" y="0"/>
            <a:chExt cx="1884105" cy="1887824"/>
          </a:xfrm>
        </p:grpSpPr>
        <p:grpSp>
          <p:nvGrpSpPr>
            <p:cNvPr id="8" name="Group 7"/>
            <p:cNvGrpSpPr/>
            <p:nvPr/>
          </p:nvGrpSpPr>
          <p:grpSpPr>
            <a:xfrm>
              <a:off x="-2" y="818"/>
              <a:ext cx="1884105" cy="1887006"/>
              <a:chOff x="-2" y="818"/>
              <a:chExt cx="1884105" cy="1887006"/>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9566" y="818"/>
                <a:ext cx="944537" cy="941640"/>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 y="942458"/>
                <a:ext cx="939567" cy="945366"/>
              </a:xfrm>
              <a:prstGeom prst="rect">
                <a:avLst/>
              </a:prstGeom>
            </p:spPr>
          </p:pic>
        </p:gr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939567" cy="942458"/>
            </a:xfrm>
            <a:prstGeom prst="rect">
              <a:avLst/>
            </a:prstGeom>
          </p:spPr>
        </p:pic>
      </p:grpSp>
      <p:sp>
        <p:nvSpPr>
          <p:cNvPr id="13" name="Title 1"/>
          <p:cNvSpPr>
            <a:spLocks noGrp="1"/>
          </p:cNvSpPr>
          <p:nvPr>
            <p:ph type="title"/>
          </p:nvPr>
        </p:nvSpPr>
        <p:spPr>
          <a:xfrm>
            <a:off x="1879132" y="0"/>
            <a:ext cx="10312867" cy="883167"/>
          </a:xfrm>
        </p:spPr>
        <p:txBody>
          <a:bodyPr>
            <a:normAutofit/>
          </a:bodyPr>
          <a:lstStyle>
            <a:lvl1pPr>
              <a:defRPr sz="2400" cap="all" baseline="0">
                <a:latin typeface="Arial Black" panose="020B0A04020102020204" pitchFamily="34" charset="0"/>
                <a:cs typeface="Adobe Naskh Medium" panose="01010101010101010101" pitchFamily="50" charset="-78"/>
              </a:defRPr>
            </a:lvl1pPr>
          </a:lstStyle>
          <a:p>
            <a:r>
              <a:rPr lang="en-US" smtClean="0"/>
              <a:t>Click to edit Master title style</a:t>
            </a:r>
            <a:endParaRPr lang="fr-FR" dirty="0"/>
          </a:p>
        </p:txBody>
      </p:sp>
    </p:spTree>
    <p:extLst>
      <p:ext uri="{BB962C8B-B14F-4D97-AF65-F5344CB8AC3E}">
        <p14:creationId xmlns:p14="http://schemas.microsoft.com/office/powerpoint/2010/main" val="585107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C0302331-13D5-4B7C-AF1F-8F5CD51C11C4}" type="datetime1">
              <a:rPr lang="fr-FR" smtClean="0"/>
              <a:t>13/10/2019</a:t>
            </a:fld>
            <a:endParaRPr lang="fr-FR"/>
          </a:p>
        </p:txBody>
      </p:sp>
      <p:sp>
        <p:nvSpPr>
          <p:cNvPr id="6" name="Footer Placeholder 5"/>
          <p:cNvSpPr>
            <a:spLocks noGrp="1"/>
          </p:cNvSpPr>
          <p:nvPr>
            <p:ph type="ftr" sz="quarter" idx="11"/>
          </p:nvPr>
        </p:nvSpPr>
        <p:spPr/>
        <p:txBody>
          <a:bodyPr/>
          <a:lstStyle/>
          <a:p>
            <a:r>
              <a:rPr lang="fr-FR" smtClean="0"/>
              <a:t>C-3, IHO Secretariat, Monaco, 15 – 17 October 2019</a:t>
            </a:r>
            <a:endParaRPr lang="fr-FR"/>
          </a:p>
        </p:txBody>
      </p:sp>
      <p:sp>
        <p:nvSpPr>
          <p:cNvPr id="7" name="Slide Number Placeholder 6"/>
          <p:cNvSpPr>
            <a:spLocks noGrp="1"/>
          </p:cNvSpPr>
          <p:nvPr>
            <p:ph type="sldNum" sz="quarter" idx="12"/>
          </p:nvPr>
        </p:nvSpPr>
        <p:spPr/>
        <p:txBody>
          <a:bodyPr/>
          <a:lstStyle/>
          <a:p>
            <a:fld id="{46D0E966-1BD1-4C85-866E-DF3AF3395196}" type="slidenum">
              <a:rPr lang="fr-FR" smtClean="0"/>
              <a:t>‹#›</a:t>
            </a:fld>
            <a:endParaRPr lang="fr-FR"/>
          </a:p>
        </p:txBody>
      </p:sp>
    </p:spTree>
    <p:extLst>
      <p:ext uri="{BB962C8B-B14F-4D97-AF65-F5344CB8AC3E}">
        <p14:creationId xmlns:p14="http://schemas.microsoft.com/office/powerpoint/2010/main" val="2246873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5F000210-3935-44C8-A1B1-5B691E019BAF}" type="datetime1">
              <a:rPr lang="fr-FR" smtClean="0"/>
              <a:t>13/10/2019</a:t>
            </a:fld>
            <a:endParaRPr lang="fr-FR"/>
          </a:p>
        </p:txBody>
      </p:sp>
      <p:sp>
        <p:nvSpPr>
          <p:cNvPr id="8" name="Footer Placeholder 7"/>
          <p:cNvSpPr>
            <a:spLocks noGrp="1"/>
          </p:cNvSpPr>
          <p:nvPr>
            <p:ph type="ftr" sz="quarter" idx="11"/>
          </p:nvPr>
        </p:nvSpPr>
        <p:spPr/>
        <p:txBody>
          <a:bodyPr/>
          <a:lstStyle/>
          <a:p>
            <a:r>
              <a:rPr lang="fr-FR" smtClean="0"/>
              <a:t>C-3, IHO Secretariat, Monaco, 15 – 17 October 2019</a:t>
            </a:r>
            <a:endParaRPr lang="fr-FR"/>
          </a:p>
        </p:txBody>
      </p:sp>
      <p:sp>
        <p:nvSpPr>
          <p:cNvPr id="9" name="Slide Number Placeholder 8"/>
          <p:cNvSpPr>
            <a:spLocks noGrp="1"/>
          </p:cNvSpPr>
          <p:nvPr>
            <p:ph type="sldNum" sz="quarter" idx="12"/>
          </p:nvPr>
        </p:nvSpPr>
        <p:spPr/>
        <p:txBody>
          <a:bodyPr/>
          <a:lstStyle/>
          <a:p>
            <a:fld id="{46D0E966-1BD1-4C85-866E-DF3AF3395196}" type="slidenum">
              <a:rPr lang="fr-FR" smtClean="0"/>
              <a:t>‹#›</a:t>
            </a:fld>
            <a:endParaRPr lang="fr-FR"/>
          </a:p>
        </p:txBody>
      </p:sp>
    </p:spTree>
    <p:extLst>
      <p:ext uri="{BB962C8B-B14F-4D97-AF65-F5344CB8AC3E}">
        <p14:creationId xmlns:p14="http://schemas.microsoft.com/office/powerpoint/2010/main" val="1487945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2A55B517-67AE-4713-B1D7-090C47E3D54E}" type="datetime1">
              <a:rPr lang="fr-FR" smtClean="0"/>
              <a:t>13/10/2019</a:t>
            </a:fld>
            <a:endParaRPr lang="fr-FR"/>
          </a:p>
        </p:txBody>
      </p:sp>
      <p:sp>
        <p:nvSpPr>
          <p:cNvPr id="4" name="Footer Placeholder 3"/>
          <p:cNvSpPr>
            <a:spLocks noGrp="1"/>
          </p:cNvSpPr>
          <p:nvPr>
            <p:ph type="ftr" sz="quarter" idx="11"/>
          </p:nvPr>
        </p:nvSpPr>
        <p:spPr/>
        <p:txBody>
          <a:bodyPr/>
          <a:lstStyle/>
          <a:p>
            <a:r>
              <a:rPr lang="fr-FR" smtClean="0"/>
              <a:t>C-3, IHO Secretariat, Monaco, 15 – 17 October 2019</a:t>
            </a:r>
            <a:endParaRPr lang="fr-FR"/>
          </a:p>
        </p:txBody>
      </p:sp>
      <p:sp>
        <p:nvSpPr>
          <p:cNvPr id="5" name="Slide Number Placeholder 4"/>
          <p:cNvSpPr>
            <a:spLocks noGrp="1"/>
          </p:cNvSpPr>
          <p:nvPr>
            <p:ph type="sldNum" sz="quarter" idx="12"/>
          </p:nvPr>
        </p:nvSpPr>
        <p:spPr/>
        <p:txBody>
          <a:bodyPr/>
          <a:lstStyle/>
          <a:p>
            <a:fld id="{46D0E966-1BD1-4C85-866E-DF3AF3395196}" type="slidenum">
              <a:rPr lang="fr-FR" smtClean="0"/>
              <a:t>‹#›</a:t>
            </a:fld>
            <a:endParaRPr lang="fr-FR"/>
          </a:p>
        </p:txBody>
      </p:sp>
    </p:spTree>
    <p:extLst>
      <p:ext uri="{BB962C8B-B14F-4D97-AF65-F5344CB8AC3E}">
        <p14:creationId xmlns:p14="http://schemas.microsoft.com/office/powerpoint/2010/main" val="3549802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44D116-4B86-4078-81FB-4C840AD1838E}" type="datetime1">
              <a:rPr lang="fr-FR" smtClean="0"/>
              <a:t>13/10/2019</a:t>
            </a:fld>
            <a:endParaRPr lang="fr-FR"/>
          </a:p>
        </p:txBody>
      </p:sp>
      <p:sp>
        <p:nvSpPr>
          <p:cNvPr id="3" name="Footer Placeholder 2"/>
          <p:cNvSpPr>
            <a:spLocks noGrp="1"/>
          </p:cNvSpPr>
          <p:nvPr>
            <p:ph type="ftr" sz="quarter" idx="11"/>
          </p:nvPr>
        </p:nvSpPr>
        <p:spPr/>
        <p:txBody>
          <a:bodyPr/>
          <a:lstStyle/>
          <a:p>
            <a:r>
              <a:rPr lang="fr-FR" smtClean="0"/>
              <a:t>C-3, IHO Secretariat, Monaco, 15 – 17 October 2019</a:t>
            </a:r>
            <a:endParaRPr lang="fr-FR"/>
          </a:p>
        </p:txBody>
      </p:sp>
      <p:sp>
        <p:nvSpPr>
          <p:cNvPr id="4" name="Slide Number Placeholder 3"/>
          <p:cNvSpPr>
            <a:spLocks noGrp="1"/>
          </p:cNvSpPr>
          <p:nvPr>
            <p:ph type="sldNum" sz="quarter" idx="12"/>
          </p:nvPr>
        </p:nvSpPr>
        <p:spPr/>
        <p:txBody>
          <a:bodyPr/>
          <a:lstStyle/>
          <a:p>
            <a:fld id="{46D0E966-1BD1-4C85-866E-DF3AF3395196}" type="slidenum">
              <a:rPr lang="fr-FR" smtClean="0"/>
              <a:t>‹#›</a:t>
            </a:fld>
            <a:endParaRPr lang="fr-FR"/>
          </a:p>
        </p:txBody>
      </p:sp>
    </p:spTree>
    <p:extLst>
      <p:ext uri="{BB962C8B-B14F-4D97-AF65-F5344CB8AC3E}">
        <p14:creationId xmlns:p14="http://schemas.microsoft.com/office/powerpoint/2010/main" val="192014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972946-FA8D-4055-B111-915FCBE47456}" type="datetime1">
              <a:rPr lang="fr-FR" smtClean="0"/>
              <a:t>13/10/2019</a:t>
            </a:fld>
            <a:endParaRPr lang="fr-FR"/>
          </a:p>
        </p:txBody>
      </p:sp>
      <p:sp>
        <p:nvSpPr>
          <p:cNvPr id="6" name="Footer Placeholder 5"/>
          <p:cNvSpPr>
            <a:spLocks noGrp="1"/>
          </p:cNvSpPr>
          <p:nvPr>
            <p:ph type="ftr" sz="quarter" idx="11"/>
          </p:nvPr>
        </p:nvSpPr>
        <p:spPr/>
        <p:txBody>
          <a:bodyPr/>
          <a:lstStyle/>
          <a:p>
            <a:r>
              <a:rPr lang="fr-FR" smtClean="0"/>
              <a:t>C-3, IHO Secretariat, Monaco, 15 – 17 October 2019</a:t>
            </a:r>
            <a:endParaRPr lang="fr-FR"/>
          </a:p>
        </p:txBody>
      </p:sp>
      <p:sp>
        <p:nvSpPr>
          <p:cNvPr id="7" name="Slide Number Placeholder 6"/>
          <p:cNvSpPr>
            <a:spLocks noGrp="1"/>
          </p:cNvSpPr>
          <p:nvPr>
            <p:ph type="sldNum" sz="quarter" idx="12"/>
          </p:nvPr>
        </p:nvSpPr>
        <p:spPr/>
        <p:txBody>
          <a:bodyPr/>
          <a:lstStyle/>
          <a:p>
            <a:fld id="{46D0E966-1BD1-4C85-866E-DF3AF3395196}" type="slidenum">
              <a:rPr lang="fr-FR" smtClean="0"/>
              <a:t>‹#›</a:t>
            </a:fld>
            <a:endParaRPr lang="fr-FR"/>
          </a:p>
        </p:txBody>
      </p:sp>
    </p:spTree>
    <p:extLst>
      <p:ext uri="{BB962C8B-B14F-4D97-AF65-F5344CB8AC3E}">
        <p14:creationId xmlns:p14="http://schemas.microsoft.com/office/powerpoint/2010/main" val="2223310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ED0CCC-9A1F-42F6-8B51-764DD8A31147}" type="datetime1">
              <a:rPr lang="fr-FR" smtClean="0"/>
              <a:t>13/10/2019</a:t>
            </a:fld>
            <a:endParaRPr lang="fr-FR"/>
          </a:p>
        </p:txBody>
      </p:sp>
      <p:sp>
        <p:nvSpPr>
          <p:cNvPr id="6" name="Footer Placeholder 5"/>
          <p:cNvSpPr>
            <a:spLocks noGrp="1"/>
          </p:cNvSpPr>
          <p:nvPr>
            <p:ph type="ftr" sz="quarter" idx="11"/>
          </p:nvPr>
        </p:nvSpPr>
        <p:spPr/>
        <p:txBody>
          <a:bodyPr/>
          <a:lstStyle/>
          <a:p>
            <a:r>
              <a:rPr lang="fr-FR" smtClean="0"/>
              <a:t>C-3, IHO Secretariat, Monaco, 15 – 17 October 2019</a:t>
            </a:r>
            <a:endParaRPr lang="fr-FR"/>
          </a:p>
        </p:txBody>
      </p:sp>
      <p:sp>
        <p:nvSpPr>
          <p:cNvPr id="7" name="Slide Number Placeholder 6"/>
          <p:cNvSpPr>
            <a:spLocks noGrp="1"/>
          </p:cNvSpPr>
          <p:nvPr>
            <p:ph type="sldNum" sz="quarter" idx="12"/>
          </p:nvPr>
        </p:nvSpPr>
        <p:spPr/>
        <p:txBody>
          <a:bodyPr/>
          <a:lstStyle/>
          <a:p>
            <a:fld id="{46D0E966-1BD1-4C85-866E-DF3AF3395196}" type="slidenum">
              <a:rPr lang="fr-FR" smtClean="0"/>
              <a:t>‹#›</a:t>
            </a:fld>
            <a:endParaRPr lang="fr-FR"/>
          </a:p>
        </p:txBody>
      </p:sp>
    </p:spTree>
    <p:extLst>
      <p:ext uri="{BB962C8B-B14F-4D97-AF65-F5344CB8AC3E}">
        <p14:creationId xmlns:p14="http://schemas.microsoft.com/office/powerpoint/2010/main" val="4014337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0BCD8711-DBC4-4C87-980C-9E3133C906FA}" type="datetime1">
              <a:rPr lang="fr-FR" smtClean="0"/>
              <a:t>13/10/2019</a:t>
            </a:fld>
            <a:endParaRPr lang="fr-FR"/>
          </a:p>
        </p:txBody>
      </p:sp>
      <p:sp>
        <p:nvSpPr>
          <p:cNvPr id="5" name="Footer Placeholder 4"/>
          <p:cNvSpPr>
            <a:spLocks noGrp="1"/>
          </p:cNvSpPr>
          <p:nvPr>
            <p:ph type="ftr" sz="quarter" idx="11"/>
          </p:nvPr>
        </p:nvSpPr>
        <p:spPr/>
        <p:txBody>
          <a:bodyPr/>
          <a:lstStyle/>
          <a:p>
            <a:r>
              <a:rPr lang="fr-FR" smtClean="0"/>
              <a:t>C-3, IHO Secretariat, Monaco, 15 – 17 October 2019</a:t>
            </a:r>
            <a:endParaRPr lang="fr-FR"/>
          </a:p>
        </p:txBody>
      </p:sp>
      <p:sp>
        <p:nvSpPr>
          <p:cNvPr id="6" name="Slide Number Placeholder 5"/>
          <p:cNvSpPr>
            <a:spLocks noGrp="1"/>
          </p:cNvSpPr>
          <p:nvPr>
            <p:ph type="sldNum" sz="quarter" idx="12"/>
          </p:nvPr>
        </p:nvSpPr>
        <p:spPr/>
        <p:txBody>
          <a:bodyPr/>
          <a:lstStyle/>
          <a:p>
            <a:fld id="{46D0E966-1BD1-4C85-866E-DF3AF3395196}" type="slidenum">
              <a:rPr lang="fr-FR" smtClean="0"/>
              <a:t>‹#›</a:t>
            </a:fld>
            <a:endParaRPr lang="fr-FR"/>
          </a:p>
        </p:txBody>
      </p:sp>
    </p:spTree>
    <p:extLst>
      <p:ext uri="{BB962C8B-B14F-4D97-AF65-F5344CB8AC3E}">
        <p14:creationId xmlns:p14="http://schemas.microsoft.com/office/powerpoint/2010/main" val="2188755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30626A-9006-4495-A963-D136C09F06E1}" type="datetime1">
              <a:rPr lang="fr-FR" smtClean="0"/>
              <a:t>13/10/2019</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C-3, IHO Secretariat, Monaco, 15 – 17 October 2019</a:t>
            </a:r>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D0E966-1BD1-4C85-866E-DF3AF3395196}" type="slidenum">
              <a:rPr lang="fr-FR" smtClean="0"/>
              <a:t>‹#›</a:t>
            </a:fld>
            <a:endParaRPr lang="fr-FR"/>
          </a:p>
        </p:txBody>
      </p:sp>
    </p:spTree>
    <p:extLst>
      <p:ext uri="{BB962C8B-B14F-4D97-AF65-F5344CB8AC3E}">
        <p14:creationId xmlns:p14="http://schemas.microsoft.com/office/powerpoint/2010/main" val="15675015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5"/>
          <p:cNvSpPr>
            <a:spLocks noGrp="1"/>
          </p:cNvSpPr>
          <p:nvPr>
            <p:ph type="ftr" sz="quarter" idx="11"/>
          </p:nvPr>
        </p:nvSpPr>
        <p:spPr>
          <a:xfrm>
            <a:off x="3438659" y="6249510"/>
            <a:ext cx="5732235" cy="501650"/>
          </a:xfrm>
        </p:spPr>
        <p:txBody>
          <a:bodyPr/>
          <a:lstStyle/>
          <a:p>
            <a:r>
              <a:rPr lang="en-US" sz="1800" smtClean="0">
                <a:solidFill>
                  <a:schemeClr val="tx1"/>
                </a:solidFill>
                <a:latin typeface="Arial" panose="020B0604020202020204" pitchFamily="34" charset="0"/>
                <a:cs typeface="Arial" panose="020B0604020202020204" pitchFamily="34" charset="0"/>
              </a:rPr>
              <a:t>C-3, IHO Secretariat, Monaco, 15 – 17 October 2019</a:t>
            </a:r>
            <a:endParaRPr lang="en-US" sz="1800" dirty="0">
              <a:solidFill>
                <a:schemeClr val="tx1"/>
              </a:solidFill>
              <a:latin typeface="Arial" panose="020B0604020202020204" pitchFamily="34" charset="0"/>
              <a:cs typeface="Arial" panose="020B0604020202020204" pitchFamily="34" charset="0"/>
            </a:endParaRPr>
          </a:p>
        </p:txBody>
      </p:sp>
      <p:sp>
        <p:nvSpPr>
          <p:cNvPr id="5" name="Rectangle 4"/>
          <p:cNvSpPr/>
          <p:nvPr/>
        </p:nvSpPr>
        <p:spPr>
          <a:xfrm>
            <a:off x="757882" y="1617365"/>
            <a:ext cx="9776088" cy="4601260"/>
          </a:xfrm>
          <a:prstGeom prst="rect">
            <a:avLst/>
          </a:prstGeom>
        </p:spPr>
        <p:txBody>
          <a:bodyPr wrap="square">
            <a:spAutoFit/>
          </a:bodyPr>
          <a:lstStyle/>
          <a:p>
            <a:pPr algn="ctr"/>
            <a:r>
              <a:rPr lang="en-US" sz="3200" dirty="0" smtClean="0">
                <a:latin typeface="Arial" panose="020B0604020202020204" pitchFamily="34" charset="0"/>
                <a:cs typeface="Arial" panose="020B0604020202020204" pitchFamily="34" charset="0"/>
              </a:rPr>
              <a:t>3rd Meeting of the IHO Council</a:t>
            </a:r>
          </a:p>
          <a:p>
            <a:pPr algn="ctr"/>
            <a:r>
              <a:rPr lang="en-US" dirty="0" smtClean="0"/>
              <a:t/>
            </a:r>
            <a:br>
              <a:rPr lang="en-US" dirty="0" smtClean="0"/>
            </a:br>
            <a:r>
              <a:rPr lang="en-US" dirty="0" smtClean="0"/>
              <a:t/>
            </a:r>
            <a:br>
              <a:rPr lang="en-US" dirty="0" smtClean="0"/>
            </a:br>
            <a:r>
              <a:rPr lang="en-US" sz="2800" b="1" dirty="0" smtClean="0">
                <a:latin typeface="Arial" panose="020B0604020202020204" pitchFamily="34" charset="0"/>
                <a:cs typeface="Arial" panose="020B0604020202020204" pitchFamily="34" charset="0"/>
              </a:rPr>
              <a:t>IHO ANNUAL WORK PROGRAMME AND BUDGET</a:t>
            </a:r>
          </a:p>
          <a:p>
            <a:pPr algn="ctr"/>
            <a:r>
              <a:rPr lang="en-US" sz="2800" b="1" dirty="0" smtClean="0">
                <a:latin typeface="Arial" panose="020B0604020202020204" pitchFamily="34" charset="0"/>
                <a:cs typeface="Arial" panose="020B0604020202020204" pitchFamily="34" charset="0"/>
              </a:rPr>
              <a:t/>
            </a:r>
            <a:br>
              <a:rPr lang="en-US" sz="2800" b="1" dirty="0" smtClean="0">
                <a:latin typeface="Arial" panose="020B0604020202020204" pitchFamily="34" charset="0"/>
                <a:cs typeface="Arial" panose="020B0604020202020204" pitchFamily="34" charset="0"/>
              </a:rPr>
            </a:br>
            <a:r>
              <a:rPr lang="en-US" sz="1400" dirty="0" smtClean="0">
                <a:latin typeface="Arial" panose="020B0604020202020204" pitchFamily="34" charset="0"/>
                <a:cs typeface="Arial" panose="020B0604020202020204" pitchFamily="34" charset="0"/>
              </a:rPr>
              <a:t/>
            </a:r>
            <a:br>
              <a:rPr lang="en-US" sz="1400" dirty="0" smtClean="0">
                <a:latin typeface="Arial" panose="020B0604020202020204" pitchFamily="34" charset="0"/>
                <a:cs typeface="Arial" panose="020B0604020202020204" pitchFamily="34" charset="0"/>
              </a:rPr>
            </a:br>
            <a:r>
              <a:rPr lang="en-US" sz="3100" b="1" dirty="0" smtClean="0">
                <a:solidFill>
                  <a:srgbClr val="00A9A9"/>
                </a:solidFill>
                <a:latin typeface="Arial" panose="020B0604020202020204" pitchFamily="34" charset="0"/>
                <a:cs typeface="Arial" panose="020B0604020202020204" pitchFamily="34" charset="0"/>
              </a:rPr>
              <a:t>Agenda Item 5.2</a:t>
            </a:r>
          </a:p>
          <a:p>
            <a:pPr algn="ctr"/>
            <a:r>
              <a:rPr lang="en-US" sz="3100" b="1" dirty="0" smtClean="0">
                <a:solidFill>
                  <a:srgbClr val="00A9A9"/>
                </a:solidFill>
                <a:latin typeface="Arial" panose="020B0604020202020204" pitchFamily="34" charset="0"/>
                <a:cs typeface="Arial" panose="020B0604020202020204" pitchFamily="34" charset="0"/>
              </a:rPr>
              <a:t>Proposed </a:t>
            </a:r>
            <a:r>
              <a:rPr lang="en-US" sz="3100" b="1" dirty="0">
                <a:solidFill>
                  <a:srgbClr val="00A9A9"/>
                </a:solidFill>
                <a:latin typeface="Arial" panose="020B0604020202020204" pitchFamily="34" charset="0"/>
                <a:cs typeface="Arial" panose="020B0604020202020204" pitchFamily="34" charset="0"/>
              </a:rPr>
              <a:t>IHO Work Programme </a:t>
            </a:r>
            <a:r>
              <a:rPr lang="en-US" sz="3100" b="1" dirty="0" smtClean="0">
                <a:solidFill>
                  <a:srgbClr val="00A9A9"/>
                </a:solidFill>
                <a:latin typeface="Arial" panose="020B0604020202020204" pitchFamily="34" charset="0"/>
                <a:cs typeface="Arial" panose="020B0604020202020204" pitchFamily="34" charset="0"/>
              </a:rPr>
              <a:t>2020</a:t>
            </a:r>
          </a:p>
          <a:p>
            <a:pPr algn="ctr"/>
            <a:endParaRPr lang="en-US" sz="3100" b="1" dirty="0" smtClean="0">
              <a:solidFill>
                <a:srgbClr val="00A9A9"/>
              </a:solidFill>
              <a:latin typeface="Arial" panose="020B0604020202020204" pitchFamily="34" charset="0"/>
              <a:cs typeface="Arial" panose="020B0604020202020204" pitchFamily="34" charset="0"/>
            </a:endParaRPr>
          </a:p>
          <a:p>
            <a:pPr algn="ctr"/>
            <a:r>
              <a:rPr lang="en-US" sz="3100" b="1" dirty="0" smtClean="0">
                <a:solidFill>
                  <a:srgbClr val="00A9A9"/>
                </a:solidFill>
                <a:latin typeface="Arial" panose="020B0604020202020204" pitchFamily="34" charset="0"/>
                <a:cs typeface="Arial" panose="020B0604020202020204" pitchFamily="34" charset="0"/>
              </a:rPr>
              <a:t>starts with a review of the </a:t>
            </a:r>
            <a:br>
              <a:rPr lang="en-US" sz="3100" b="1" dirty="0" smtClean="0">
                <a:solidFill>
                  <a:srgbClr val="00A9A9"/>
                </a:solidFill>
                <a:latin typeface="Arial" panose="020B0604020202020204" pitchFamily="34" charset="0"/>
                <a:cs typeface="Arial" panose="020B0604020202020204" pitchFamily="34" charset="0"/>
              </a:rPr>
            </a:br>
            <a:r>
              <a:rPr lang="en-US" sz="3100" b="1" dirty="0" smtClean="0">
                <a:solidFill>
                  <a:srgbClr val="00A9A9"/>
                </a:solidFill>
                <a:latin typeface="Arial" panose="020B0604020202020204" pitchFamily="34" charset="0"/>
                <a:cs typeface="Arial" panose="020B0604020202020204" pitchFamily="34" charset="0"/>
              </a:rPr>
              <a:t>IHO </a:t>
            </a:r>
            <a:r>
              <a:rPr lang="en-US" sz="3100" b="1" dirty="0">
                <a:solidFill>
                  <a:srgbClr val="00A9A9"/>
                </a:solidFill>
                <a:latin typeface="Arial" panose="020B0604020202020204" pitchFamily="34" charset="0"/>
                <a:cs typeface="Arial" panose="020B0604020202020204" pitchFamily="34" charset="0"/>
              </a:rPr>
              <a:t>Work Programme </a:t>
            </a:r>
            <a:r>
              <a:rPr lang="en-US" sz="3100" b="1" dirty="0" smtClean="0">
                <a:solidFill>
                  <a:srgbClr val="00A9A9"/>
                </a:solidFill>
                <a:latin typeface="Arial" panose="020B0604020202020204" pitchFamily="34" charset="0"/>
                <a:cs typeface="Arial" panose="020B0604020202020204" pitchFamily="34" charset="0"/>
              </a:rPr>
              <a:t>2019 achievements</a:t>
            </a:r>
            <a:endParaRPr lang="en-US" sz="3100" dirty="0">
              <a:solidFill>
                <a:srgbClr val="00A9A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45862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C-3, IHO Secretariat, Monaco, 15 – 17 October 2019</a:t>
            </a:r>
            <a:endParaRPr lang="en-US" dirty="0"/>
          </a:p>
        </p:txBody>
      </p:sp>
      <p:sp>
        <p:nvSpPr>
          <p:cNvPr id="7" name="Content Placeholder 2"/>
          <p:cNvSpPr>
            <a:spLocks noGrp="1"/>
          </p:cNvSpPr>
          <p:nvPr>
            <p:ph idx="1"/>
          </p:nvPr>
        </p:nvSpPr>
        <p:spPr>
          <a:xfrm>
            <a:off x="1148863" y="1207786"/>
            <a:ext cx="10753968" cy="5388399"/>
          </a:xfrm>
        </p:spPr>
        <p:txBody>
          <a:bodyPr>
            <a:normAutofit fontScale="92500" lnSpcReduction="10000"/>
          </a:bodyPr>
          <a:lstStyle/>
          <a:p>
            <a:pPr marL="0" lvl="0" indent="0">
              <a:buNone/>
            </a:pPr>
            <a:r>
              <a:rPr lang="en-US" dirty="0"/>
              <a:t>The </a:t>
            </a:r>
            <a:r>
              <a:rPr lang="en-US" dirty="0" smtClean="0"/>
              <a:t>IHO </a:t>
            </a:r>
            <a:r>
              <a:rPr lang="en-US" dirty="0"/>
              <a:t>Work Programme for 2019 is based on the second year of the three-year work Programme approved by the first session of the IHO Assembly.  It covers all three Work Programme </a:t>
            </a:r>
            <a:r>
              <a:rPr lang="en-US" dirty="0" smtClean="0"/>
              <a:t>elements and cumulates all tasks as an instrument of control for the operations of the Secretariat:</a:t>
            </a:r>
            <a:endParaRPr lang="en-US" dirty="0"/>
          </a:p>
          <a:p>
            <a:pPr lvl="1"/>
            <a:r>
              <a:rPr lang="en-US" dirty="0"/>
              <a:t>Corporate </a:t>
            </a:r>
            <a:r>
              <a:rPr lang="en-US" dirty="0" smtClean="0"/>
              <a:t>Affairs (WP1)</a:t>
            </a:r>
            <a:endParaRPr lang="en-US" dirty="0"/>
          </a:p>
          <a:p>
            <a:pPr lvl="1"/>
            <a:r>
              <a:rPr lang="en-US" dirty="0"/>
              <a:t>Hydrographic Services and </a:t>
            </a:r>
            <a:r>
              <a:rPr lang="en-US" dirty="0" smtClean="0"/>
              <a:t>Standards (WP 2)</a:t>
            </a:r>
            <a:endParaRPr lang="en-US" dirty="0"/>
          </a:p>
          <a:p>
            <a:pPr lvl="1"/>
            <a:r>
              <a:rPr lang="en-US" dirty="0"/>
              <a:t>Interregional Coordination and </a:t>
            </a:r>
            <a:r>
              <a:rPr lang="en-US" dirty="0" smtClean="0"/>
              <a:t>Support (WP 3)</a:t>
            </a:r>
            <a:endParaRPr lang="en-US" dirty="0"/>
          </a:p>
          <a:p>
            <a:pPr marL="0" lvl="1" indent="0">
              <a:spcBef>
                <a:spcPts val="1000"/>
              </a:spcBef>
              <a:buNone/>
            </a:pPr>
            <a:r>
              <a:rPr lang="en-US" dirty="0" smtClean="0"/>
              <a:t>The achievements under the work programme </a:t>
            </a:r>
            <a:r>
              <a:rPr lang="en-US" dirty="0"/>
              <a:t>items “Hydrographic Services and </a:t>
            </a:r>
            <a:r>
              <a:rPr lang="en-US" dirty="0" smtClean="0"/>
              <a:t>Standards” and “</a:t>
            </a:r>
            <a:r>
              <a:rPr lang="en-US" dirty="0"/>
              <a:t>Interregional Coordination and </a:t>
            </a:r>
            <a:r>
              <a:rPr lang="en-US" dirty="0" smtClean="0"/>
              <a:t>Support” were discussed under Agenda Items 4.1 and 4.2 by means of the respective reports of HSSC and IRCC chairs.</a:t>
            </a:r>
            <a:endParaRPr lang="en-US" dirty="0"/>
          </a:p>
          <a:p>
            <a:pPr marL="0" lvl="1" indent="0">
              <a:spcBef>
                <a:spcPts val="1000"/>
              </a:spcBef>
              <a:buNone/>
            </a:pPr>
            <a:r>
              <a:rPr lang="en-US" dirty="0"/>
              <a:t>Work Programme item “Corporate affairs” covers the provision of the services of the Secretariat of the IHO and, through the Secretariat, the management and fostering of relations with other international organizations. </a:t>
            </a:r>
          </a:p>
          <a:p>
            <a:pPr marL="0" lvl="1" indent="0">
              <a:spcBef>
                <a:spcPts val="1000"/>
              </a:spcBef>
              <a:buNone/>
            </a:pPr>
            <a:r>
              <a:rPr lang="en-US" dirty="0"/>
              <a:t>C-2 </a:t>
            </a:r>
            <a:r>
              <a:rPr lang="en-US" dirty="0" smtClean="0"/>
              <a:t>set </a:t>
            </a:r>
            <a:r>
              <a:rPr lang="en-US" dirty="0"/>
              <a:t>priorities </a:t>
            </a:r>
            <a:r>
              <a:rPr lang="en-US" dirty="0" smtClean="0"/>
              <a:t>for WP 1 to be reported here.  </a:t>
            </a:r>
            <a:endParaRPr lang="en-US" dirty="0"/>
          </a:p>
        </p:txBody>
      </p:sp>
      <p:sp>
        <p:nvSpPr>
          <p:cNvPr id="5" name="Title 1"/>
          <p:cNvSpPr>
            <a:spLocks noGrp="1"/>
          </p:cNvSpPr>
          <p:nvPr>
            <p:ph type="title"/>
          </p:nvPr>
        </p:nvSpPr>
        <p:spPr>
          <a:xfrm>
            <a:off x="2073876" y="259414"/>
            <a:ext cx="9541475" cy="540511"/>
          </a:xfrm>
        </p:spPr>
        <p:txBody>
          <a:bodyPr>
            <a:normAutofit/>
          </a:bodyPr>
          <a:lstStyle/>
          <a:p>
            <a:r>
              <a:rPr lang="en-US" b="1" dirty="0" smtClean="0"/>
              <a:t>Review of IHO Annual work programme 2019</a:t>
            </a:r>
            <a:endParaRPr lang="en-US" b="1" dirty="0"/>
          </a:p>
        </p:txBody>
      </p:sp>
    </p:spTree>
    <p:extLst>
      <p:ext uri="{BB962C8B-B14F-4D97-AF65-F5344CB8AC3E}">
        <p14:creationId xmlns:p14="http://schemas.microsoft.com/office/powerpoint/2010/main" val="841318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C-3, IHO Secretariat, Monaco, 15 – 17 October 2019</a:t>
            </a:r>
            <a:endParaRPr lang="en-US" dirty="0"/>
          </a:p>
        </p:txBody>
      </p:sp>
      <p:sp>
        <p:nvSpPr>
          <p:cNvPr id="8" name="Title 1"/>
          <p:cNvSpPr>
            <a:spLocks noGrp="1"/>
          </p:cNvSpPr>
          <p:nvPr>
            <p:ph type="title"/>
          </p:nvPr>
        </p:nvSpPr>
        <p:spPr>
          <a:xfrm>
            <a:off x="1983260" y="373538"/>
            <a:ext cx="9846275" cy="540511"/>
          </a:xfrm>
        </p:spPr>
        <p:txBody>
          <a:bodyPr>
            <a:normAutofit/>
          </a:bodyPr>
          <a:lstStyle/>
          <a:p>
            <a:r>
              <a:rPr lang="en-US" b="1" dirty="0" smtClean="0"/>
              <a:t>WP 1 priorities for 2019</a:t>
            </a:r>
            <a:endParaRPr lang="en-US" b="1" dirty="0"/>
          </a:p>
        </p:txBody>
      </p:sp>
      <p:sp>
        <p:nvSpPr>
          <p:cNvPr id="9" name="Content Placeholder 2"/>
          <p:cNvSpPr>
            <a:spLocks noGrp="1"/>
          </p:cNvSpPr>
          <p:nvPr>
            <p:ph idx="1"/>
          </p:nvPr>
        </p:nvSpPr>
        <p:spPr>
          <a:xfrm>
            <a:off x="1062681" y="1279463"/>
            <a:ext cx="10849232" cy="4682267"/>
          </a:xfrm>
        </p:spPr>
        <p:txBody>
          <a:bodyPr>
            <a:normAutofit fontScale="92500" lnSpcReduction="20000"/>
          </a:bodyPr>
          <a:lstStyle/>
          <a:p>
            <a:r>
              <a:rPr lang="en-US" dirty="0" smtClean="0"/>
              <a:t>Facilitate the technical and operational arrangements of the S-100 environment.</a:t>
            </a:r>
          </a:p>
          <a:p>
            <a:pPr lvl="1"/>
            <a:r>
              <a:rPr lang="en-US" i="1" dirty="0" smtClean="0"/>
              <a:t>Development of S-100 roadmap</a:t>
            </a:r>
            <a:r>
              <a:rPr lang="en-US" dirty="0" smtClean="0"/>
              <a:t>.</a:t>
            </a:r>
            <a:endParaRPr lang="en-US" dirty="0"/>
          </a:p>
          <a:p>
            <a:r>
              <a:rPr lang="en-US" dirty="0" smtClean="0"/>
              <a:t>Promote the joint approach of DCDB, GEBCO and SeaBed2030 in collaboration with IOC.</a:t>
            </a:r>
          </a:p>
          <a:p>
            <a:pPr lvl="1"/>
            <a:r>
              <a:rPr lang="en-US" i="1" dirty="0" smtClean="0"/>
              <a:t>Strategic agreement about the designated roles of IHO, IOC, GEBCO GC and Seabed2030 Sponsors. </a:t>
            </a:r>
          </a:p>
          <a:p>
            <a:pPr lvl="1"/>
            <a:r>
              <a:rPr lang="en-US" i="1" dirty="0" smtClean="0"/>
              <a:t>Installation of the Seabed2030 Director.</a:t>
            </a:r>
          </a:p>
          <a:p>
            <a:pPr lvl="0"/>
            <a:r>
              <a:rPr lang="en-US" dirty="0" smtClean="0"/>
              <a:t>Intensify </a:t>
            </a:r>
            <a:r>
              <a:rPr lang="en-US" dirty="0"/>
              <a:t>engagement within the framework of the UN </a:t>
            </a:r>
            <a:r>
              <a:rPr lang="en-US" dirty="0" smtClean="0"/>
              <a:t>Nations to foster the use of marine </a:t>
            </a:r>
            <a:r>
              <a:rPr lang="en-US" dirty="0"/>
              <a:t>g</a:t>
            </a:r>
            <a:r>
              <a:rPr lang="en-US" dirty="0" smtClean="0"/>
              <a:t>eoinformation on the basis of the </a:t>
            </a:r>
            <a:br>
              <a:rPr lang="en-US" dirty="0" smtClean="0"/>
            </a:br>
            <a:r>
              <a:rPr lang="en-US" dirty="0" smtClean="0"/>
              <a:t>IHO Standardization framework and regional/national contributions of the IHO Member states</a:t>
            </a:r>
          </a:p>
          <a:p>
            <a:pPr lvl="1"/>
            <a:r>
              <a:rPr lang="en-US" i="1" dirty="0" smtClean="0"/>
              <a:t>Joint presentation with ISO and OGC at UN-GGIM. </a:t>
            </a:r>
          </a:p>
          <a:p>
            <a:pPr lvl="1"/>
            <a:r>
              <a:rPr lang="en-US" i="1" dirty="0" smtClean="0"/>
              <a:t>Contribution of a special chapter about </a:t>
            </a:r>
            <a:r>
              <a:rPr lang="en-US" i="1" dirty="0"/>
              <a:t>g</a:t>
            </a:r>
            <a:r>
              <a:rPr lang="en-US" i="1" dirty="0" smtClean="0"/>
              <a:t>eoinformation standards to the Integrated Geoinformation Framework IGIF of UN GGIM.</a:t>
            </a:r>
            <a:endParaRPr lang="en-US" i="1" dirty="0"/>
          </a:p>
          <a:p>
            <a:pPr lvl="1"/>
            <a:endParaRPr lang="fr-FR" dirty="0"/>
          </a:p>
          <a:p>
            <a:endParaRPr lang="en-US" dirty="0"/>
          </a:p>
        </p:txBody>
      </p:sp>
      <p:pic>
        <p:nvPicPr>
          <p:cNvPr id="6" name="Picture 5"/>
          <p:cNvPicPr>
            <a:picLocks noChangeAspect="1"/>
          </p:cNvPicPr>
          <p:nvPr/>
        </p:nvPicPr>
        <p:blipFill>
          <a:blip r:embed="rId2"/>
          <a:stretch>
            <a:fillRect/>
          </a:stretch>
        </p:blipFill>
        <p:spPr>
          <a:xfrm>
            <a:off x="6335934" y="1631895"/>
            <a:ext cx="570463" cy="525426"/>
          </a:xfrm>
          <a:prstGeom prst="rect">
            <a:avLst/>
          </a:prstGeom>
        </p:spPr>
      </p:pic>
      <p:pic>
        <p:nvPicPr>
          <p:cNvPr id="7" name="Picture 6"/>
          <p:cNvPicPr>
            <a:picLocks noChangeAspect="1"/>
          </p:cNvPicPr>
          <p:nvPr/>
        </p:nvPicPr>
        <p:blipFill>
          <a:blip r:embed="rId2"/>
          <a:stretch>
            <a:fillRect/>
          </a:stretch>
        </p:blipFill>
        <p:spPr>
          <a:xfrm>
            <a:off x="7008348" y="3210500"/>
            <a:ext cx="570463" cy="525426"/>
          </a:xfrm>
          <a:prstGeom prst="rect">
            <a:avLst/>
          </a:prstGeom>
        </p:spPr>
      </p:pic>
      <p:pic>
        <p:nvPicPr>
          <p:cNvPr id="11" name="Picture 10"/>
          <p:cNvPicPr>
            <a:picLocks noChangeAspect="1"/>
          </p:cNvPicPr>
          <p:nvPr/>
        </p:nvPicPr>
        <p:blipFill>
          <a:blip r:embed="rId2"/>
          <a:stretch>
            <a:fillRect/>
          </a:stretch>
        </p:blipFill>
        <p:spPr>
          <a:xfrm>
            <a:off x="11119024" y="5173590"/>
            <a:ext cx="570463" cy="525426"/>
          </a:xfrm>
          <a:prstGeom prst="rect">
            <a:avLst/>
          </a:prstGeom>
        </p:spPr>
      </p:pic>
    </p:spTree>
    <p:extLst>
      <p:ext uri="{BB962C8B-B14F-4D97-AF65-F5344CB8AC3E}">
        <p14:creationId xmlns:p14="http://schemas.microsoft.com/office/powerpoint/2010/main" val="1819663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C-3, IHO Secretariat, Monaco, 15 – 17 October 2019</a:t>
            </a:r>
            <a:endParaRPr lang="en-US" dirty="0"/>
          </a:p>
        </p:txBody>
      </p:sp>
      <p:sp>
        <p:nvSpPr>
          <p:cNvPr id="8" name="Title 1"/>
          <p:cNvSpPr>
            <a:spLocks noGrp="1"/>
          </p:cNvSpPr>
          <p:nvPr>
            <p:ph type="title"/>
          </p:nvPr>
        </p:nvSpPr>
        <p:spPr>
          <a:xfrm>
            <a:off x="1983260" y="373538"/>
            <a:ext cx="9846275" cy="540511"/>
          </a:xfrm>
        </p:spPr>
        <p:txBody>
          <a:bodyPr>
            <a:normAutofit/>
          </a:bodyPr>
          <a:lstStyle/>
          <a:p>
            <a:r>
              <a:rPr lang="en-US" b="1" dirty="0" smtClean="0"/>
              <a:t>WP 1 priorities for 2019</a:t>
            </a:r>
            <a:endParaRPr lang="en-US" b="1" dirty="0"/>
          </a:p>
        </p:txBody>
      </p:sp>
      <p:sp>
        <p:nvSpPr>
          <p:cNvPr id="9" name="Content Placeholder 2"/>
          <p:cNvSpPr>
            <a:spLocks noGrp="1"/>
          </p:cNvSpPr>
          <p:nvPr>
            <p:ph idx="1"/>
          </p:nvPr>
        </p:nvSpPr>
        <p:spPr>
          <a:xfrm>
            <a:off x="1293341" y="1279463"/>
            <a:ext cx="10618572" cy="4682267"/>
          </a:xfrm>
        </p:spPr>
        <p:txBody>
          <a:bodyPr>
            <a:normAutofit/>
          </a:bodyPr>
          <a:lstStyle/>
          <a:p>
            <a:r>
              <a:rPr lang="en-US" dirty="0" smtClean="0"/>
              <a:t>Enhance </a:t>
            </a:r>
            <a:r>
              <a:rPr lang="en-US" dirty="0"/>
              <a:t>the visibility of the IHO trough digital centricity of communication including incorporation of </a:t>
            </a:r>
            <a:r>
              <a:rPr lang="en-US" dirty="0" smtClean="0"/>
              <a:t>the Secretariat´s GIS-services.</a:t>
            </a:r>
          </a:p>
          <a:p>
            <a:pPr lvl="1"/>
            <a:r>
              <a:rPr lang="en-US" i="1" dirty="0" smtClean="0"/>
              <a:t>Overhaul of IHO website.</a:t>
            </a:r>
          </a:p>
          <a:p>
            <a:pPr lvl="1"/>
            <a:r>
              <a:rPr lang="en-US" i="1" dirty="0"/>
              <a:t>Installation of social media</a:t>
            </a:r>
            <a:r>
              <a:rPr lang="en-US" i="1" dirty="0" smtClean="0"/>
              <a:t>.</a:t>
            </a:r>
          </a:p>
          <a:p>
            <a:pPr lvl="1"/>
            <a:r>
              <a:rPr lang="en-US" i="1" dirty="0"/>
              <a:t>Evolution to </a:t>
            </a:r>
            <a:r>
              <a:rPr lang="en-US" i="1" dirty="0" err="1"/>
              <a:t>INToGIS</a:t>
            </a:r>
            <a:r>
              <a:rPr lang="en-US" i="1" dirty="0"/>
              <a:t> II</a:t>
            </a:r>
            <a:r>
              <a:rPr lang="en-US" i="1" dirty="0" smtClean="0"/>
              <a:t>.</a:t>
            </a:r>
          </a:p>
          <a:p>
            <a:r>
              <a:rPr lang="en-US" dirty="0" smtClean="0"/>
              <a:t>Continue preparations of the upcoming Centenary celebrations of IHO.</a:t>
            </a:r>
          </a:p>
          <a:p>
            <a:pPr lvl="1"/>
            <a:r>
              <a:rPr lang="en-US" i="1" dirty="0" smtClean="0"/>
              <a:t>Conduct and preparation of several events (to be reported separately).</a:t>
            </a:r>
            <a:endParaRPr lang="en-US" i="1" dirty="0"/>
          </a:p>
          <a:p>
            <a:pPr lvl="1"/>
            <a:endParaRPr lang="fr-FR" dirty="0"/>
          </a:p>
          <a:p>
            <a:endParaRPr lang="en-US" dirty="0"/>
          </a:p>
        </p:txBody>
      </p:sp>
      <p:pic>
        <p:nvPicPr>
          <p:cNvPr id="5" name="Picture 4"/>
          <p:cNvPicPr>
            <a:picLocks noChangeAspect="1"/>
          </p:cNvPicPr>
          <p:nvPr/>
        </p:nvPicPr>
        <p:blipFill>
          <a:blip r:embed="rId3"/>
          <a:stretch>
            <a:fillRect/>
          </a:stretch>
        </p:blipFill>
        <p:spPr>
          <a:xfrm>
            <a:off x="6032164" y="2632791"/>
            <a:ext cx="570463" cy="525426"/>
          </a:xfrm>
          <a:prstGeom prst="rect">
            <a:avLst/>
          </a:prstGeom>
        </p:spPr>
      </p:pic>
      <p:pic>
        <p:nvPicPr>
          <p:cNvPr id="11" name="Picture 10"/>
          <p:cNvPicPr>
            <a:picLocks noChangeAspect="1"/>
          </p:cNvPicPr>
          <p:nvPr/>
        </p:nvPicPr>
        <p:blipFill>
          <a:blip r:embed="rId3"/>
          <a:stretch>
            <a:fillRect/>
          </a:stretch>
        </p:blipFill>
        <p:spPr>
          <a:xfrm>
            <a:off x="10704810" y="4979236"/>
            <a:ext cx="570463" cy="525426"/>
          </a:xfrm>
          <a:prstGeom prst="rect">
            <a:avLst/>
          </a:prstGeom>
        </p:spPr>
      </p:pic>
    </p:spTree>
    <p:extLst>
      <p:ext uri="{BB962C8B-B14F-4D97-AF65-F5344CB8AC3E}">
        <p14:creationId xmlns:p14="http://schemas.microsoft.com/office/powerpoint/2010/main" val="2186986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C-3, IHO Secretariat, Monaco, 15 – 17 October 2019</a:t>
            </a:r>
            <a:endParaRPr lang="en-US" dirty="0"/>
          </a:p>
        </p:txBody>
      </p:sp>
      <p:sp>
        <p:nvSpPr>
          <p:cNvPr id="8" name="Title 1"/>
          <p:cNvSpPr>
            <a:spLocks noGrp="1"/>
          </p:cNvSpPr>
          <p:nvPr>
            <p:ph type="title"/>
          </p:nvPr>
        </p:nvSpPr>
        <p:spPr>
          <a:xfrm>
            <a:off x="1983260" y="373538"/>
            <a:ext cx="9846275" cy="540511"/>
          </a:xfrm>
        </p:spPr>
        <p:txBody>
          <a:bodyPr>
            <a:normAutofit/>
          </a:bodyPr>
          <a:lstStyle/>
          <a:p>
            <a:r>
              <a:rPr lang="en-US" b="1" dirty="0" smtClean="0"/>
              <a:t>And much more than the set priorities …</a:t>
            </a:r>
            <a:endParaRPr lang="en-US" b="1" dirty="0"/>
          </a:p>
        </p:txBody>
      </p:sp>
      <p:sp>
        <p:nvSpPr>
          <p:cNvPr id="9" name="Content Placeholder 2"/>
          <p:cNvSpPr>
            <a:spLocks noGrp="1"/>
          </p:cNvSpPr>
          <p:nvPr>
            <p:ph idx="1"/>
          </p:nvPr>
        </p:nvSpPr>
        <p:spPr>
          <a:xfrm>
            <a:off x="1210963" y="1076263"/>
            <a:ext cx="10618572" cy="5192732"/>
          </a:xfrm>
        </p:spPr>
        <p:txBody>
          <a:bodyPr>
            <a:normAutofit fontScale="77500" lnSpcReduction="20000"/>
          </a:bodyPr>
          <a:lstStyle/>
          <a:p>
            <a:pPr>
              <a:lnSpc>
                <a:spcPct val="120000"/>
              </a:lnSpc>
              <a:spcAft>
                <a:spcPts val="600"/>
              </a:spcAft>
            </a:pPr>
            <a:r>
              <a:rPr lang="en-US" sz="2900" i="1" dirty="0" smtClean="0"/>
              <a:t>Reinforcement of the links with Parties to the Antarctic Treaty through ATCM (a new ATCM Resolution, thanks to strong support provided by MS delegates that were present or briefed at the Seminar</a:t>
            </a:r>
            <a:r>
              <a:rPr lang="en-US" sz="2900" i="1" dirty="0" smtClean="0"/>
              <a:t>). </a:t>
            </a:r>
            <a:endParaRPr lang="en-US" sz="2900" i="1" dirty="0" smtClean="0"/>
          </a:p>
          <a:p>
            <a:pPr>
              <a:lnSpc>
                <a:spcPct val="120000"/>
              </a:lnSpc>
              <a:spcAft>
                <a:spcPts val="600"/>
              </a:spcAft>
            </a:pPr>
            <a:r>
              <a:rPr lang="en-US" sz="2900" i="1" dirty="0" smtClean="0"/>
              <a:t>Involvement in the 1st Global Planning Meeting of the UN Decade of Ocean Science for Sustainable </a:t>
            </a:r>
            <a:r>
              <a:rPr lang="en-US" sz="2900" i="1" dirty="0" smtClean="0"/>
              <a:t>Development.</a:t>
            </a:r>
            <a:endParaRPr lang="en-US" sz="2900" i="1" dirty="0" smtClean="0"/>
          </a:p>
          <a:p>
            <a:pPr>
              <a:lnSpc>
                <a:spcPct val="120000"/>
              </a:lnSpc>
              <a:spcAft>
                <a:spcPts val="600"/>
              </a:spcAft>
            </a:pPr>
            <a:r>
              <a:rPr lang="en-US" sz="2900" i="1" dirty="0" smtClean="0"/>
              <a:t>Strategic discussions with ISA in Jamaica for accession of their seabed data for GEBCO purposes.</a:t>
            </a:r>
          </a:p>
          <a:p>
            <a:pPr>
              <a:lnSpc>
                <a:spcPct val="120000"/>
              </a:lnSpc>
              <a:spcAft>
                <a:spcPts val="600"/>
              </a:spcAft>
            </a:pPr>
            <a:r>
              <a:rPr lang="en-US" sz="2900" i="1" dirty="0" smtClean="0"/>
              <a:t>Promotion of Crowd Sourced Bathymetry on all levels including ABLOS</a:t>
            </a:r>
            <a:r>
              <a:rPr lang="en-US" sz="2900" dirty="0" smtClean="0"/>
              <a:t>.</a:t>
            </a:r>
          </a:p>
          <a:p>
            <a:pPr>
              <a:lnSpc>
                <a:spcPct val="120000"/>
              </a:lnSpc>
              <a:spcAft>
                <a:spcPts val="600"/>
              </a:spcAft>
            </a:pPr>
            <a:r>
              <a:rPr lang="en-US" sz="2900" i="1" dirty="0" smtClean="0"/>
              <a:t>Recruitment of a new Editor-in-Chief for International Hydrographic Review.</a:t>
            </a:r>
            <a:endParaRPr lang="en-US" sz="2900" i="1" dirty="0" smtClean="0"/>
          </a:p>
          <a:p>
            <a:pPr>
              <a:lnSpc>
                <a:spcPct val="120000"/>
              </a:lnSpc>
              <a:spcAft>
                <a:spcPts val="600"/>
              </a:spcAft>
            </a:pPr>
            <a:r>
              <a:rPr lang="en-US" sz="2900" i="1" dirty="0" smtClean="0"/>
              <a:t>Welcome of four new IHO Member States, namely  </a:t>
            </a:r>
          </a:p>
          <a:p>
            <a:pPr lvl="1">
              <a:lnSpc>
                <a:spcPct val="120000"/>
              </a:lnSpc>
              <a:spcAft>
                <a:spcPts val="600"/>
              </a:spcAft>
            </a:pPr>
            <a:r>
              <a:rPr lang="en-US" sz="2900" i="1" dirty="0" smtClean="0"/>
              <a:t>Guyana, Solomon Islands, Ghana and Samoa – cumulates to 93 IHO MS.</a:t>
            </a:r>
          </a:p>
          <a:p>
            <a:endParaRPr lang="en-US" dirty="0"/>
          </a:p>
        </p:txBody>
      </p:sp>
    </p:spTree>
    <p:extLst>
      <p:ext uri="{BB962C8B-B14F-4D97-AF65-F5344CB8AC3E}">
        <p14:creationId xmlns:p14="http://schemas.microsoft.com/office/powerpoint/2010/main" val="845769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C-3, IHO Secretariat, Monaco, 15 – 17 October 2019</a:t>
            </a:r>
            <a:endParaRPr lang="en-US" dirty="0"/>
          </a:p>
        </p:txBody>
      </p:sp>
      <p:sp>
        <p:nvSpPr>
          <p:cNvPr id="8" name="Title 1"/>
          <p:cNvSpPr>
            <a:spLocks noGrp="1"/>
          </p:cNvSpPr>
          <p:nvPr>
            <p:ph type="title"/>
          </p:nvPr>
        </p:nvSpPr>
        <p:spPr>
          <a:xfrm>
            <a:off x="2106827" y="217454"/>
            <a:ext cx="10515600" cy="540511"/>
          </a:xfrm>
        </p:spPr>
        <p:txBody>
          <a:bodyPr>
            <a:normAutofit/>
          </a:bodyPr>
          <a:lstStyle/>
          <a:p>
            <a:r>
              <a:rPr lang="en-US" b="1" dirty="0" smtClean="0"/>
              <a:t>Proposed IHO Work Programme for 2020</a:t>
            </a:r>
            <a:endParaRPr lang="en-US" b="1" dirty="0"/>
          </a:p>
        </p:txBody>
      </p:sp>
      <p:sp>
        <p:nvSpPr>
          <p:cNvPr id="9" name="Content Placeholder 2"/>
          <p:cNvSpPr>
            <a:spLocks noGrp="1"/>
          </p:cNvSpPr>
          <p:nvPr>
            <p:ph idx="1"/>
          </p:nvPr>
        </p:nvSpPr>
        <p:spPr>
          <a:xfrm>
            <a:off x="1128582" y="1212848"/>
            <a:ext cx="10948087" cy="5143502"/>
          </a:xfrm>
        </p:spPr>
        <p:txBody>
          <a:bodyPr>
            <a:normAutofit fontScale="77500" lnSpcReduction="20000"/>
          </a:bodyPr>
          <a:lstStyle/>
          <a:p>
            <a:pPr marL="0" lvl="0" indent="0">
              <a:lnSpc>
                <a:spcPct val="120000"/>
              </a:lnSpc>
              <a:spcAft>
                <a:spcPts val="600"/>
              </a:spcAft>
              <a:buNone/>
            </a:pPr>
            <a:r>
              <a:rPr lang="en-US" sz="2600" dirty="0"/>
              <a:t>The proposed Work Programme for 2020 is based on the third year of the three-year work Programme approved by A1. As for the previous years it </a:t>
            </a:r>
            <a:br>
              <a:rPr lang="en-US" sz="2600" dirty="0"/>
            </a:br>
            <a:r>
              <a:rPr lang="en-US" sz="2600" dirty="0"/>
              <a:t>covers all three Work Programme elements:</a:t>
            </a:r>
          </a:p>
          <a:p>
            <a:pPr marL="0" lvl="0" indent="0">
              <a:buNone/>
            </a:pPr>
            <a:endParaRPr lang="en-US" dirty="0" smtClean="0"/>
          </a:p>
          <a:p>
            <a:pPr lvl="1"/>
            <a:r>
              <a:rPr lang="en-US" sz="2600" dirty="0" smtClean="0"/>
              <a:t>Corporate Affairs</a:t>
            </a:r>
          </a:p>
          <a:p>
            <a:pPr lvl="1"/>
            <a:r>
              <a:rPr lang="en-US" sz="2600" dirty="0" smtClean="0"/>
              <a:t>Hydrographic Services and Standards</a:t>
            </a:r>
          </a:p>
          <a:p>
            <a:pPr lvl="1"/>
            <a:r>
              <a:rPr lang="en-US" sz="2600" dirty="0" smtClean="0"/>
              <a:t>Interregional Coordination and Support</a:t>
            </a:r>
          </a:p>
          <a:p>
            <a:pPr marL="0" indent="0">
              <a:buNone/>
            </a:pPr>
            <a:endParaRPr lang="en-US" b="1" dirty="0" smtClean="0"/>
          </a:p>
          <a:p>
            <a:pPr marL="0" indent="0">
              <a:lnSpc>
                <a:spcPct val="120000"/>
              </a:lnSpc>
              <a:spcAft>
                <a:spcPts val="600"/>
              </a:spcAft>
              <a:buNone/>
            </a:pPr>
            <a:r>
              <a:rPr lang="en-US" sz="2600" dirty="0"/>
              <a:t>The document in table form of altogether 46 pages </a:t>
            </a:r>
            <a:br>
              <a:rPr lang="en-US" sz="2600" dirty="0"/>
            </a:br>
            <a:r>
              <a:rPr lang="en-US" sz="2600" dirty="0"/>
              <a:t>lists tasks related to the strategic directions of the </a:t>
            </a:r>
            <a:br>
              <a:rPr lang="en-US" sz="2600" dirty="0"/>
            </a:br>
            <a:r>
              <a:rPr lang="en-US" sz="2600" dirty="0"/>
              <a:t>strategic work plan in force and associates personal and material resources </a:t>
            </a:r>
            <a:br>
              <a:rPr lang="en-US" sz="2600" dirty="0"/>
            </a:br>
            <a:r>
              <a:rPr lang="en-US" sz="2600" dirty="0"/>
              <a:t>including authorities to desired activities and deliverables. </a:t>
            </a:r>
          </a:p>
          <a:p>
            <a:pPr marL="457200" lvl="1" indent="0">
              <a:buNone/>
            </a:pPr>
            <a:endParaRPr lang="en-US" dirty="0" smtClean="0"/>
          </a:p>
          <a:p>
            <a:pPr marL="0" indent="0">
              <a:lnSpc>
                <a:spcPct val="120000"/>
              </a:lnSpc>
              <a:spcAft>
                <a:spcPts val="600"/>
              </a:spcAft>
              <a:buNone/>
            </a:pPr>
            <a:r>
              <a:rPr lang="en-US" sz="2600" dirty="0"/>
              <a:t>It is expected that the priorities will be defined as a result of the revision of the Strategic Plan (Agenda Item 2.1 refers). </a:t>
            </a:r>
          </a:p>
        </p:txBody>
      </p:sp>
      <p:pic>
        <p:nvPicPr>
          <p:cNvPr id="3" name="Picture 2"/>
          <p:cNvPicPr>
            <a:picLocks noChangeAspect="1"/>
          </p:cNvPicPr>
          <p:nvPr/>
        </p:nvPicPr>
        <p:blipFill>
          <a:blip r:embed="rId2"/>
          <a:stretch>
            <a:fillRect/>
          </a:stretch>
        </p:blipFill>
        <p:spPr>
          <a:xfrm>
            <a:off x="7469720" y="2982096"/>
            <a:ext cx="2531806" cy="1256796"/>
          </a:xfrm>
          <a:prstGeom prst="rect">
            <a:avLst/>
          </a:prstGeom>
          <a:ln>
            <a:solidFill>
              <a:schemeClr val="tx1">
                <a:lumMod val="75000"/>
                <a:lumOff val="25000"/>
              </a:schemeClr>
            </a:solidFill>
          </a:ln>
          <a:scene3d>
            <a:camera prst="orthographicFront"/>
            <a:lightRig rig="threePt" dir="t"/>
          </a:scene3d>
          <a:sp3d prstMaterial="metal">
            <a:bevelT/>
          </a:sp3d>
        </p:spPr>
      </p:pic>
    </p:spTree>
    <p:extLst>
      <p:ext uri="{BB962C8B-B14F-4D97-AF65-F5344CB8AC3E}">
        <p14:creationId xmlns:p14="http://schemas.microsoft.com/office/powerpoint/2010/main" val="4997444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C-3, IHO Secretariat, Monaco, 15 – 17 October 2019</a:t>
            </a:r>
            <a:endParaRPr lang="en-US" dirty="0"/>
          </a:p>
        </p:txBody>
      </p:sp>
      <p:sp>
        <p:nvSpPr>
          <p:cNvPr id="8" name="Title 1"/>
          <p:cNvSpPr>
            <a:spLocks noGrp="1"/>
          </p:cNvSpPr>
          <p:nvPr>
            <p:ph type="title"/>
          </p:nvPr>
        </p:nvSpPr>
        <p:spPr>
          <a:xfrm>
            <a:off x="1810265" y="217454"/>
            <a:ext cx="10515600" cy="540511"/>
          </a:xfrm>
        </p:spPr>
        <p:txBody>
          <a:bodyPr>
            <a:normAutofit/>
          </a:bodyPr>
          <a:lstStyle/>
          <a:p>
            <a:pPr algn="ctr"/>
            <a:r>
              <a:rPr lang="en-US" b="1" dirty="0" smtClean="0"/>
              <a:t>Proposed Theme for World Hydrographic Day 2020</a:t>
            </a:r>
            <a:endParaRPr lang="en-US" b="1" dirty="0"/>
          </a:p>
        </p:txBody>
      </p:sp>
      <p:sp>
        <p:nvSpPr>
          <p:cNvPr id="9" name="Content Placeholder 2"/>
          <p:cNvSpPr>
            <a:spLocks noGrp="1"/>
          </p:cNvSpPr>
          <p:nvPr>
            <p:ph idx="1"/>
          </p:nvPr>
        </p:nvSpPr>
        <p:spPr>
          <a:xfrm>
            <a:off x="313039" y="1216024"/>
            <a:ext cx="11738918" cy="4682267"/>
          </a:xfrm>
        </p:spPr>
        <p:txBody>
          <a:bodyPr>
            <a:normAutofit/>
          </a:bodyPr>
          <a:lstStyle/>
          <a:p>
            <a:pPr marL="0" indent="0" algn="ctr">
              <a:buNone/>
            </a:pPr>
            <a:endParaRPr lang="en-US" dirty="0" smtClean="0"/>
          </a:p>
          <a:p>
            <a:pPr marL="0" indent="0" algn="ctr">
              <a:buNone/>
            </a:pPr>
            <a:endParaRPr lang="en-US" dirty="0" smtClean="0"/>
          </a:p>
          <a:p>
            <a:pPr marL="0" indent="0" algn="ctr">
              <a:buNone/>
            </a:pPr>
            <a:endParaRPr lang="en-US" dirty="0"/>
          </a:p>
          <a:p>
            <a:pPr marL="0" indent="0" algn="ctr">
              <a:buNone/>
            </a:pPr>
            <a:r>
              <a:rPr lang="en-US" sz="3600" i="1" dirty="0" smtClean="0"/>
              <a:t>Hydrography - enabling autonomous technologies</a:t>
            </a:r>
          </a:p>
          <a:p>
            <a:pPr marL="0" indent="0" algn="ctr">
              <a:buNone/>
            </a:pPr>
            <a:endParaRPr lang="fr-FR" dirty="0"/>
          </a:p>
        </p:txBody>
      </p:sp>
    </p:spTree>
    <p:extLst>
      <p:ext uri="{BB962C8B-B14F-4D97-AF65-F5344CB8AC3E}">
        <p14:creationId xmlns:p14="http://schemas.microsoft.com/office/powerpoint/2010/main" val="950380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with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animEffect transition="in" filter="fade">
                                      <p:cBhvr>
                                        <p:cTn id="7" dur="2000"/>
                                        <p:tgtEl>
                                          <p:spTgt spid="9">
                                            <p:txEl>
                                              <p:pRg st="3" end="3"/>
                                            </p:txEl>
                                          </p:spTgt>
                                        </p:tgtEl>
                                      </p:cBhvr>
                                    </p:animEffect>
                                    <p:anim calcmode="lin" valueType="num">
                                      <p:cBhvr>
                                        <p:cTn id="8" dur="2000" fill="hold"/>
                                        <p:tgtEl>
                                          <p:spTgt spid="9">
                                            <p:txEl>
                                              <p:pRg st="3" end="3"/>
                                            </p:txEl>
                                          </p:spTgt>
                                        </p:tgtEl>
                                        <p:attrNameLst>
                                          <p:attrName>ppt_w</p:attrName>
                                        </p:attrNameLst>
                                      </p:cBhvr>
                                      <p:tavLst>
                                        <p:tav tm="0" fmla="#ppt_w*sin(2.5*pi*$)">
                                          <p:val>
                                            <p:fltVal val="0"/>
                                          </p:val>
                                        </p:tav>
                                        <p:tav tm="100000">
                                          <p:val>
                                            <p:fltVal val="1"/>
                                          </p:val>
                                        </p:tav>
                                      </p:tavLst>
                                    </p:anim>
                                    <p:anim calcmode="lin" valueType="num">
                                      <p:cBhvr>
                                        <p:cTn id="9" dur="20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C-3, IHO Secretariat, Monaco, 15 – 17 October 2019</a:t>
            </a:r>
            <a:endParaRPr lang="en-US" dirty="0"/>
          </a:p>
        </p:txBody>
      </p:sp>
      <p:sp>
        <p:nvSpPr>
          <p:cNvPr id="8" name="Title 1"/>
          <p:cNvSpPr>
            <a:spLocks noGrp="1"/>
          </p:cNvSpPr>
          <p:nvPr>
            <p:ph type="title"/>
          </p:nvPr>
        </p:nvSpPr>
        <p:spPr>
          <a:xfrm>
            <a:off x="1810265" y="217454"/>
            <a:ext cx="10515600" cy="540511"/>
          </a:xfrm>
        </p:spPr>
        <p:txBody>
          <a:bodyPr>
            <a:normAutofit/>
          </a:bodyPr>
          <a:lstStyle/>
          <a:p>
            <a:pPr algn="ctr"/>
            <a:r>
              <a:rPr lang="en-US" dirty="0"/>
              <a:t>Actions to be considered by Council</a:t>
            </a:r>
            <a:endParaRPr lang="en-US" b="1" dirty="0"/>
          </a:p>
        </p:txBody>
      </p:sp>
      <p:sp>
        <p:nvSpPr>
          <p:cNvPr id="2" name="Content Placeholder 1"/>
          <p:cNvSpPr>
            <a:spLocks noGrp="1"/>
          </p:cNvSpPr>
          <p:nvPr>
            <p:ph idx="1"/>
          </p:nvPr>
        </p:nvSpPr>
        <p:spPr>
          <a:xfrm>
            <a:off x="1407695" y="1381488"/>
            <a:ext cx="10515600" cy="4351338"/>
          </a:xfrm>
        </p:spPr>
        <p:txBody>
          <a:bodyPr>
            <a:normAutofit/>
          </a:bodyPr>
          <a:lstStyle/>
          <a:p>
            <a:pPr marL="0" indent="0">
              <a:buNone/>
            </a:pPr>
            <a:r>
              <a:rPr lang="en-US" dirty="0" smtClean="0"/>
              <a:t>C-3 is invited to:</a:t>
            </a:r>
          </a:p>
          <a:p>
            <a:r>
              <a:rPr lang="en-US" dirty="0"/>
              <a:t>t</a:t>
            </a:r>
            <a:r>
              <a:rPr lang="en-US" dirty="0" smtClean="0"/>
              <a:t>ake note of the activities addressing the priorities put on WP 1 in 2019,</a:t>
            </a:r>
          </a:p>
          <a:p>
            <a:r>
              <a:rPr lang="en-US" dirty="0"/>
              <a:t>a</a:t>
            </a:r>
            <a:r>
              <a:rPr lang="en-US" dirty="0" smtClean="0"/>
              <a:t>pprove the Work Programme for 2020,</a:t>
            </a:r>
          </a:p>
          <a:p>
            <a:r>
              <a:rPr lang="en-US" dirty="0"/>
              <a:t>e</a:t>
            </a:r>
            <a:r>
              <a:rPr lang="en-US" dirty="0" smtClean="0"/>
              <a:t>ndorse the concept to apply the renewed Strategic Plan priorities to the Work Programme for 2020,</a:t>
            </a:r>
          </a:p>
          <a:p>
            <a:r>
              <a:rPr lang="en-US" dirty="0"/>
              <a:t>t</a:t>
            </a:r>
            <a:r>
              <a:rPr lang="en-US" dirty="0" smtClean="0"/>
              <a:t>ake note of the proposed theme for World Hydrographic Day 2020.</a:t>
            </a:r>
          </a:p>
          <a:p>
            <a:endParaRPr lang="en-US" dirty="0"/>
          </a:p>
        </p:txBody>
      </p:sp>
    </p:spTree>
    <p:extLst>
      <p:ext uri="{BB962C8B-B14F-4D97-AF65-F5344CB8AC3E}">
        <p14:creationId xmlns:p14="http://schemas.microsoft.com/office/powerpoint/2010/main" val="2774864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aster_IHO_New_Log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ster_IHO_New_Logo" id="{92376390-61D0-4A4A-9DAB-DA9E6EE3EAC4}" vid="{E943696B-60C2-4457-926B-515312E413C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Master_IHO_New_Logo</Template>
  <TotalTime>186</TotalTime>
  <Words>639</Words>
  <Application>Microsoft Office PowerPoint</Application>
  <PresentationFormat>Widescreen</PresentationFormat>
  <Paragraphs>70</Paragraphs>
  <Slides>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Adobe Naskh Medium</vt:lpstr>
      <vt:lpstr>Arial</vt:lpstr>
      <vt:lpstr>Arial Black</vt:lpstr>
      <vt:lpstr>Calibri</vt:lpstr>
      <vt:lpstr>Calibri Light</vt:lpstr>
      <vt:lpstr>Master_IHO_New_Logo</vt:lpstr>
      <vt:lpstr>PowerPoint Presentation</vt:lpstr>
      <vt:lpstr>Review of IHO Annual work programme 2019</vt:lpstr>
      <vt:lpstr>WP 1 priorities for 2019</vt:lpstr>
      <vt:lpstr>WP 1 priorities for 2019</vt:lpstr>
      <vt:lpstr>And much more than the set priorities …</vt:lpstr>
      <vt:lpstr>Proposed IHO Work Programme for 2020</vt:lpstr>
      <vt:lpstr>Proposed Theme for World Hydrographic Day 2020</vt:lpstr>
      <vt:lpstr>Actions to be considered by Council</vt:lpstr>
    </vt:vector>
  </TitlesOfParts>
  <Company>International Hydrographic Bureau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Isabelle Belmonte</dc:creator>
  <cp:lastModifiedBy>Mathias Jonas</cp:lastModifiedBy>
  <cp:revision>31</cp:revision>
  <dcterms:created xsi:type="dcterms:W3CDTF">2019-06-26T12:25:46Z</dcterms:created>
  <dcterms:modified xsi:type="dcterms:W3CDTF">2019-10-13T10:00:12Z</dcterms:modified>
</cp:coreProperties>
</file>