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/>
              <a:t>C-3, IHO Secretariat, Monaco, 15 – 17 October 2019</a:t>
            </a:r>
          </a:p>
        </p:txBody>
      </p:sp>
      <p:sp>
        <p:nvSpPr>
          <p:cNvPr id="5" name="Rectangle 4"/>
          <p:cNvSpPr/>
          <p:nvPr/>
        </p:nvSpPr>
        <p:spPr>
          <a:xfrm>
            <a:off x="757882" y="1617365"/>
            <a:ext cx="97760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3rd Meeting of the IHO Council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IHO ANNUAL WORK PROGRAMME AND BUDGET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5.3</a:t>
            </a:r>
          </a:p>
          <a:p>
            <a:pPr algn="ctr"/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Budget for 2020</a:t>
            </a:r>
            <a:endParaRPr lang="en-US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IHO </a:t>
            </a:r>
            <a:r>
              <a:rPr lang="de-DE" dirty="0" err="1" smtClean="0"/>
              <a:t>budget</a:t>
            </a:r>
            <a:r>
              <a:rPr lang="de-DE" dirty="0" smtClean="0"/>
              <a:t> 2020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59475" y="1108932"/>
            <a:ext cx="10661822" cy="4689257"/>
          </a:xfrm>
        </p:spPr>
        <p:txBody>
          <a:bodyPr>
            <a:normAutofit lnSpcReduction="10000"/>
          </a:bodyPr>
          <a:lstStyle/>
          <a:p>
            <a:pPr lvl="0"/>
            <a:r>
              <a:rPr lang="en-AU" dirty="0"/>
              <a:t>The proposed budget estimates for </a:t>
            </a:r>
            <a:r>
              <a:rPr lang="en-AU" dirty="0" smtClean="0"/>
              <a:t>2020 are </a:t>
            </a:r>
            <a:r>
              <a:rPr lang="en-AU" dirty="0"/>
              <a:t>based on the </a:t>
            </a:r>
            <a:r>
              <a:rPr lang="en-AU" dirty="0" smtClean="0"/>
              <a:t>third </a:t>
            </a:r>
            <a:r>
              <a:rPr lang="en-AU" dirty="0"/>
              <a:t>year of the three-year budget estimates approved by the </a:t>
            </a:r>
            <a:r>
              <a:rPr lang="en-AU" dirty="0" smtClean="0"/>
              <a:t>A1.  </a:t>
            </a:r>
          </a:p>
          <a:p>
            <a:r>
              <a:rPr lang="en-AU" dirty="0"/>
              <a:t>Variations to the approved budget estimates to </a:t>
            </a:r>
            <a:r>
              <a:rPr lang="de-DE" dirty="0" err="1"/>
              <a:t>cover</a:t>
            </a:r>
            <a:r>
              <a:rPr lang="de-DE" dirty="0"/>
              <a:t> a substantial </a:t>
            </a:r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medical</a:t>
            </a:r>
            <a:r>
              <a:rPr lang="de-DE" dirty="0"/>
              <a:t> </a:t>
            </a:r>
            <a:r>
              <a:rPr lang="de-DE" dirty="0" err="1"/>
              <a:t>insurance</a:t>
            </a:r>
            <a:r>
              <a:rPr lang="de-DE" dirty="0"/>
              <a:t> </a:t>
            </a:r>
            <a:r>
              <a:rPr lang="de-DE" dirty="0" err="1"/>
              <a:t>premiums</a:t>
            </a:r>
            <a:r>
              <a:rPr lang="de-DE" dirty="0"/>
              <a:t> 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approx</a:t>
            </a:r>
            <a:r>
              <a:rPr lang="de-DE" dirty="0"/>
              <a:t>. 100</a:t>
            </a:r>
            <a:r>
              <a:rPr lang="de-DE" dirty="0" smtClean="0"/>
              <a:t>%.</a:t>
            </a:r>
            <a:endParaRPr lang="fr-FR" dirty="0"/>
          </a:p>
          <a:p>
            <a:pPr lvl="0"/>
            <a:r>
              <a:rPr lang="en-AU" dirty="0" smtClean="0"/>
              <a:t>This </a:t>
            </a:r>
            <a:r>
              <a:rPr lang="en-AU" dirty="0"/>
              <a:t>increases are offset </a:t>
            </a:r>
            <a:r>
              <a:rPr lang="en-AU" dirty="0" smtClean="0"/>
              <a:t>by:</a:t>
            </a:r>
            <a:endParaRPr lang="fr-FR" dirty="0"/>
          </a:p>
          <a:p>
            <a:pPr lvl="1"/>
            <a:r>
              <a:rPr lang="en-AU" dirty="0" smtClean="0"/>
              <a:t>Numerous </a:t>
            </a:r>
            <a:r>
              <a:rPr lang="en-US" dirty="0"/>
              <a:t>minor </a:t>
            </a:r>
            <a:r>
              <a:rPr lang="en-US" dirty="0" smtClean="0"/>
              <a:t>reductions on </a:t>
            </a:r>
            <a:r>
              <a:rPr lang="en-US" dirty="0"/>
              <a:t>administrative costs, based on recent expenditure history</a:t>
            </a:r>
            <a:r>
              <a:rPr lang="en-AU" dirty="0" smtClean="0"/>
              <a:t>, </a:t>
            </a:r>
          </a:p>
          <a:p>
            <a:pPr lvl="1"/>
            <a:r>
              <a:rPr lang="en-US" dirty="0" smtClean="0"/>
              <a:t>Contributions </a:t>
            </a:r>
            <a:r>
              <a:rPr lang="en-US" dirty="0"/>
              <a:t>to the Retirement Fund is lowered by </a:t>
            </a:r>
            <a:r>
              <a:rPr lang="en-US" dirty="0" smtClean="0"/>
              <a:t>40.000 €.</a:t>
            </a:r>
          </a:p>
          <a:p>
            <a:pPr lvl="1"/>
            <a:r>
              <a:rPr lang="en-US" dirty="0"/>
              <a:t>Provision for bad debts to cover potential arrears of Member States </a:t>
            </a:r>
            <a:r>
              <a:rPr lang="en-US" dirty="0" smtClean="0"/>
              <a:t>is </a:t>
            </a:r>
            <a:r>
              <a:rPr lang="en-US" dirty="0"/>
              <a:t>lowered </a:t>
            </a:r>
            <a:r>
              <a:rPr lang="en-US" dirty="0" smtClean="0"/>
              <a:t>by 30.000 €.</a:t>
            </a:r>
          </a:p>
          <a:p>
            <a:pPr lvl="1"/>
            <a:r>
              <a:rPr lang="en-US" dirty="0"/>
              <a:t>Travel costs are reduced by 60.000 € (~20%)</a:t>
            </a:r>
            <a:r>
              <a:rPr lang="en-AU" dirty="0" smtClean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IHO </a:t>
            </a:r>
            <a:r>
              <a:rPr lang="de-DE" dirty="0" err="1" smtClean="0"/>
              <a:t>budget</a:t>
            </a:r>
            <a:r>
              <a:rPr lang="de-DE" dirty="0" smtClean="0"/>
              <a:t> 2020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59475" y="1108932"/>
            <a:ext cx="10661822" cy="46892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dirty="0" smtClean="0"/>
              <a:t>The </a:t>
            </a:r>
            <a:r>
              <a:rPr lang="en-AU" dirty="0"/>
              <a:t>budget estimates for </a:t>
            </a:r>
            <a:r>
              <a:rPr lang="en-AU" dirty="0" smtClean="0"/>
              <a:t>2020 (</a:t>
            </a:r>
            <a:r>
              <a:rPr lang="fr-FR" dirty="0" smtClean="0"/>
              <a:t>3.494.724 </a:t>
            </a:r>
            <a:r>
              <a:rPr lang="en-AU" dirty="0" smtClean="0"/>
              <a:t> €) remain </a:t>
            </a:r>
            <a:r>
              <a:rPr lang="en-AU" dirty="0"/>
              <a:t>balanced with an expected budget </a:t>
            </a:r>
            <a:r>
              <a:rPr lang="en-AU" dirty="0" smtClean="0"/>
              <a:t>surplus </a:t>
            </a:r>
            <a:r>
              <a:rPr lang="en-AU" dirty="0"/>
              <a:t>of about </a:t>
            </a:r>
            <a:r>
              <a:rPr lang="en-AU" dirty="0" smtClean="0"/>
              <a:t>0.05% of </a:t>
            </a:r>
            <a:r>
              <a:rPr lang="en-AU" dirty="0"/>
              <a:t>the budget</a:t>
            </a:r>
            <a:r>
              <a:rPr lang="en-AU" dirty="0" smtClean="0"/>
              <a:t>.</a:t>
            </a:r>
          </a:p>
          <a:p>
            <a:r>
              <a:rPr lang="en-US" dirty="0" smtClean="0"/>
              <a:t>A higher allocation </a:t>
            </a:r>
            <a:r>
              <a:rPr lang="en-US" dirty="0"/>
              <a:t>(44.000 €</a:t>
            </a:r>
            <a:r>
              <a:rPr lang="en-US" dirty="0" smtClean="0"/>
              <a:t>) in </a:t>
            </a:r>
            <a:r>
              <a:rPr lang="en-US" dirty="0"/>
              <a:t>comparison with the three-years budget estimate is proposed </a:t>
            </a:r>
            <a:r>
              <a:rPr lang="en-US" dirty="0" smtClean="0"/>
              <a:t>for the </a:t>
            </a:r>
            <a:r>
              <a:rPr lang="en-US" dirty="0"/>
              <a:t>Capacity Building Fund to raise it </a:t>
            </a:r>
            <a:r>
              <a:rPr lang="en-US" dirty="0" smtClean="0"/>
              <a:t>from 86.000 </a:t>
            </a:r>
            <a:r>
              <a:rPr lang="en-US" dirty="0"/>
              <a:t>€ to 130.000 €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 </a:t>
            </a:r>
            <a:r>
              <a:rPr lang="en-US" dirty="0"/>
              <a:t>this allocation, the Capacity Building Fund reaches approximately the same level as the cumulated Special Project Fund (135.000 € by 1st July 2019). </a:t>
            </a:r>
            <a:endParaRPr lang="en-AU" dirty="0" smtClean="0"/>
          </a:p>
          <a:p>
            <a:pPr marL="0" lv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42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C-3, IHO Secretariat, Monaco, 15 – 17 October 2019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10265" y="217454"/>
            <a:ext cx="10515600" cy="5405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Actions to be considered by Council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C-3 is invited to:</a:t>
            </a:r>
          </a:p>
          <a:p>
            <a:r>
              <a:rPr lang="en-US" dirty="0" smtClean="0"/>
              <a:t>Take note of the offsets of the increases in health insurance premiums – in particular the reduction of travel expenses and the follow up consequences.</a:t>
            </a:r>
          </a:p>
          <a:p>
            <a:r>
              <a:rPr lang="en-US" dirty="0" smtClean="0"/>
              <a:t>Take note of the allocations made to the Capacity Building </a:t>
            </a:r>
            <a:r>
              <a:rPr lang="en-US" dirty="0" smtClean="0"/>
              <a:t>Fund </a:t>
            </a:r>
            <a:r>
              <a:rPr lang="en-US" dirty="0" smtClean="0"/>
              <a:t>and the Special Projects </a:t>
            </a:r>
            <a:r>
              <a:rPr lang="en-US" dirty="0" smtClean="0"/>
              <a:t>Fund.</a:t>
            </a:r>
            <a:endParaRPr lang="en-US" dirty="0" smtClean="0"/>
          </a:p>
          <a:p>
            <a:r>
              <a:rPr lang="en-US" dirty="0"/>
              <a:t>Approve the proposed IHO Budget for </a:t>
            </a:r>
            <a:r>
              <a:rPr lang="en-US" dirty="0" smtClean="0"/>
              <a:t>2020.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111</TotalTime>
  <Words>307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proposed IHO budget 2020</vt:lpstr>
      <vt:lpstr>proposed IHO budget 2020</vt:lpstr>
      <vt:lpstr>Actions to be considered by Council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Mathias Jonas</cp:lastModifiedBy>
  <cp:revision>18</cp:revision>
  <dcterms:created xsi:type="dcterms:W3CDTF">2019-06-26T12:25:46Z</dcterms:created>
  <dcterms:modified xsi:type="dcterms:W3CDTF">2019-10-11T14:08:12Z</dcterms:modified>
</cp:coreProperties>
</file>