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5" r:id="rId5"/>
    <p:sldId id="261" r:id="rId6"/>
    <p:sldId id="262" r:id="rId7"/>
    <p:sldId id="270" r:id="rId8"/>
    <p:sldId id="271" r:id="rId9"/>
    <p:sldId id="263" r:id="rId10"/>
    <p:sldId id="276" r:id="rId11"/>
    <p:sldId id="264" r:id="rId12"/>
    <p:sldId id="277" r:id="rId13"/>
    <p:sldId id="278" r:id="rId14"/>
    <p:sldId id="287" r:id="rId15"/>
    <p:sldId id="290" r:id="rId16"/>
    <p:sldId id="279" r:id="rId17"/>
    <p:sldId id="280" r:id="rId18"/>
    <p:sldId id="286" r:id="rId19"/>
    <p:sldId id="281" r:id="rId20"/>
    <p:sldId id="282" r:id="rId21"/>
    <p:sldId id="283" r:id="rId22"/>
    <p:sldId id="284" r:id="rId23"/>
    <p:sldId id="285" r:id="rId24"/>
    <p:sldId id="274" r:id="rId25"/>
    <p:sldId id="288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19" y="0"/>
            <a:ext cx="3437937" cy="11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2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  <p:grpSp>
        <p:nvGrpSpPr>
          <p:cNvPr id="7" name="Group 6"/>
          <p:cNvGrpSpPr/>
          <p:nvPr/>
        </p:nvGrpSpPr>
        <p:grpSpPr>
          <a:xfrm>
            <a:off x="-2" y="0"/>
            <a:ext cx="1884105" cy="1887824"/>
            <a:chOff x="-2" y="0"/>
            <a:chExt cx="1884105" cy="1887824"/>
          </a:xfrm>
        </p:grpSpPr>
        <p:grpSp>
          <p:nvGrpSpPr>
            <p:cNvPr id="8" name="Group 7"/>
            <p:cNvGrpSpPr/>
            <p:nvPr/>
          </p:nvGrpSpPr>
          <p:grpSpPr>
            <a:xfrm>
              <a:off x="-2" y="818"/>
              <a:ext cx="1884105" cy="1887006"/>
              <a:chOff x="-2" y="818"/>
              <a:chExt cx="1884105" cy="188700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566" y="818"/>
                <a:ext cx="944537" cy="94164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" y="942458"/>
                <a:ext cx="939567" cy="945366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39567" cy="942458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79132" y="0"/>
            <a:ext cx="10312867" cy="883167"/>
          </a:xfrm>
        </p:spPr>
        <p:txBody>
          <a:bodyPr>
            <a:normAutofit/>
          </a:bodyPr>
          <a:lstStyle>
            <a:lvl1pPr>
              <a:defRPr sz="2400" cap="all" baseline="0">
                <a:latin typeface="Arial Black" panose="020B0A04020102020204" pitchFamily="34" charset="0"/>
                <a:cs typeface="Adobe Naskh Medium" panose="01010101010101010101" pitchFamily="50" charset="-78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510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87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94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80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1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31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3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5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DD24-6168-4C6E-B4D2-E6B466BDF756}" type="datetimeFigureOut">
              <a:rPr lang="fr-FR" smtClean="0"/>
              <a:t>15/10/2019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0E966-1BD1-4C85-866E-DF3AF339519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50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iho.int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8030" y="1617365"/>
            <a:ext cx="887593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3rd Meeting of the IHO Council</a:t>
            </a:r>
          </a:p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the </a:t>
            </a:r>
          </a:p>
          <a:p>
            <a:pPr algn="ctr"/>
            <a:r>
              <a:rPr lang="en-GB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Session of the IHO Assembly </a:t>
            </a:r>
            <a:r>
              <a:rPr lang="fr-FR" b="1" dirty="0"/>
              <a:t/>
            </a:r>
            <a:br>
              <a:rPr lang="fr-FR" b="1" dirty="0"/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100" b="1" dirty="0">
                <a:solidFill>
                  <a:srgbClr val="00A9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C.3-07.1A</a:t>
            </a:r>
            <a:endParaRPr lang="fr-FR" sz="3100" dirty="0">
              <a:solidFill>
                <a:srgbClr val="00A9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8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2560" y="1322704"/>
            <a:ext cx="10515600" cy="466661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Opening of the meeting</a:t>
            </a:r>
            <a:endParaRPr lang="en-US" dirty="0"/>
          </a:p>
          <a:p>
            <a:pPr lvl="0"/>
            <a:r>
              <a:rPr lang="en-GB" dirty="0"/>
              <a:t>Adoption of the agenda</a:t>
            </a:r>
            <a:endParaRPr lang="en-US" dirty="0"/>
          </a:p>
          <a:p>
            <a:pPr lvl="0"/>
            <a:r>
              <a:rPr lang="en-GB" dirty="0"/>
              <a:t>Election of the Chair and Vice-Chair</a:t>
            </a:r>
            <a:endParaRPr lang="en-US" dirty="0"/>
          </a:p>
          <a:p>
            <a:pPr lvl="0"/>
            <a:r>
              <a:rPr lang="en-GB" dirty="0"/>
              <a:t>A</a:t>
            </a:r>
            <a:r>
              <a:rPr lang="en-GB" i="1" dirty="0"/>
              <a:t>ny item the inclusion of which has been requested by the FC </a:t>
            </a:r>
            <a:endParaRPr lang="en-US" dirty="0"/>
          </a:p>
          <a:p>
            <a:pPr lvl="0"/>
            <a:r>
              <a:rPr lang="en-GB" dirty="0"/>
              <a:t>Financial statements for 2017-2018</a:t>
            </a:r>
            <a:endParaRPr lang="en-US" dirty="0"/>
          </a:p>
          <a:p>
            <a:pPr lvl="0"/>
            <a:r>
              <a:rPr lang="en-GB" dirty="0"/>
              <a:t>Implementation of the budget for 2019</a:t>
            </a:r>
            <a:endParaRPr lang="en-US" dirty="0"/>
          </a:p>
          <a:p>
            <a:pPr lvl="0"/>
            <a:r>
              <a:rPr lang="en-GB" dirty="0"/>
              <a:t>Proposed budget for 2021-2023</a:t>
            </a:r>
            <a:endParaRPr lang="en-US" dirty="0"/>
          </a:p>
          <a:p>
            <a:pPr lvl="0"/>
            <a:r>
              <a:rPr lang="en-GB" dirty="0"/>
              <a:t>Report to the Assembly</a:t>
            </a:r>
            <a:endParaRPr lang="en-US" dirty="0"/>
          </a:p>
          <a:p>
            <a:pPr lvl="0"/>
            <a:r>
              <a:rPr lang="en-GB" dirty="0"/>
              <a:t>Any other business</a:t>
            </a:r>
            <a:endParaRPr lang="en-US" dirty="0"/>
          </a:p>
          <a:p>
            <a:pPr lvl="0"/>
            <a:r>
              <a:rPr lang="en-GB" dirty="0"/>
              <a:t>Closure of the meeting</a:t>
            </a:r>
            <a:endParaRPr lang="en-US" dirty="0"/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775" y="475488"/>
            <a:ext cx="8010145" cy="883167"/>
          </a:xfrm>
        </p:spPr>
        <p:txBody>
          <a:bodyPr>
            <a:normAutofit/>
          </a:bodyPr>
          <a:lstStyle/>
          <a:p>
            <a:r>
              <a:rPr lang="fr-FR" sz="2800" b="1" u="sng" cap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of the Finance </a:t>
            </a:r>
            <a:r>
              <a:rPr lang="fr-FR" sz="2800" b="1" u="sng" cap="none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fr-FR" sz="2800" b="1" u="sng" dirty="0">
                <a:solidFill>
                  <a:srgbClr val="0070C0"/>
                </a:solidFill>
              </a:rPr>
              <a:t/>
            </a:r>
            <a:br>
              <a:rPr lang="fr-FR" sz="2800" b="1" u="sng" dirty="0">
                <a:solidFill>
                  <a:srgbClr val="0070C0"/>
                </a:solidFill>
              </a:rPr>
            </a:br>
            <a:endParaRPr lang="fr-FR" sz="2800" b="1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402779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u="sng" dirty="0">
                <a:solidFill>
                  <a:srgbClr val="0070C0"/>
                </a:solidFill>
              </a:rPr>
              <a:t>List of </a:t>
            </a:r>
            <a:r>
              <a:rPr lang="fr-FR" b="1" u="sng" dirty="0" err="1">
                <a:solidFill>
                  <a:srgbClr val="0070C0"/>
                </a:solidFill>
              </a:rPr>
              <a:t>Deliverables</a:t>
            </a:r>
            <a:r>
              <a:rPr lang="fr-FR" b="1" u="sng" dirty="0">
                <a:solidFill>
                  <a:srgbClr val="0070C0"/>
                </a:solidFill>
              </a:rPr>
              <a:t> of C-3 to A-2</a:t>
            </a:r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r>
              <a:rPr lang="en-AU" dirty="0"/>
              <a:t>Proposal to A-2, Revision of the IHO Strategic Plan</a:t>
            </a:r>
            <a:endParaRPr lang="en-US" dirty="0"/>
          </a:p>
          <a:p>
            <a:r>
              <a:rPr lang="en-AU" dirty="0"/>
              <a:t>Proposal to A-2, Revision of the IHO Resolution 2/2007 (HSSC)</a:t>
            </a:r>
            <a:endParaRPr lang="en-US" dirty="0"/>
          </a:p>
          <a:p>
            <a:r>
              <a:rPr lang="en-AU" dirty="0"/>
              <a:t>Proposal to A-2 Revision of the IHO Resolution 1/2005 (IRCC)</a:t>
            </a:r>
            <a:endParaRPr lang="en-US" dirty="0"/>
          </a:p>
          <a:p>
            <a:r>
              <a:rPr lang="en-AU" dirty="0"/>
              <a:t>Proposal to A-2, Revision of the IHO Resolution 2/1997 (IRCC)</a:t>
            </a:r>
            <a:endParaRPr lang="en-US" dirty="0"/>
          </a:p>
          <a:p>
            <a:r>
              <a:rPr lang="en-AU" dirty="0"/>
              <a:t>Proposal to A-2, S-100 Implementation Strategy (SG)</a:t>
            </a:r>
            <a:endParaRPr lang="en-US" dirty="0"/>
          </a:p>
          <a:p>
            <a:r>
              <a:rPr lang="en-AU" dirty="0"/>
              <a:t>Proposal to A-2, Election of Chair and Vice-Chair of the Council (SG)</a:t>
            </a:r>
            <a:endParaRPr lang="en-US" dirty="0"/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412703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b="1" u="sng" dirty="0">
                <a:solidFill>
                  <a:srgbClr val="0070C0"/>
                </a:solidFill>
              </a:rPr>
              <a:t>List of </a:t>
            </a:r>
            <a:r>
              <a:rPr lang="fr-FR" b="1" u="sng" dirty="0" err="1">
                <a:solidFill>
                  <a:srgbClr val="0070C0"/>
                </a:solidFill>
              </a:rPr>
              <a:t>Deliverables</a:t>
            </a:r>
            <a:r>
              <a:rPr lang="fr-FR" b="1" u="sng" dirty="0">
                <a:solidFill>
                  <a:srgbClr val="0070C0"/>
                </a:solidFill>
              </a:rPr>
              <a:t> of C-3 to A-2</a:t>
            </a:r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r>
              <a:rPr lang="en-AU" dirty="0"/>
              <a:t>Proposal to A-2, Amendments to General Regulations (medical fitness of candidates for election (SG)</a:t>
            </a:r>
            <a:endParaRPr lang="en-US" dirty="0"/>
          </a:p>
          <a:p>
            <a:r>
              <a:rPr lang="en-AU" dirty="0"/>
              <a:t>Proposal to A-2, Reconsideration of the definition of hydrographic interests (SG)</a:t>
            </a:r>
            <a:endParaRPr lang="en-US" dirty="0"/>
          </a:p>
          <a:p>
            <a:r>
              <a:rPr lang="en-AU" dirty="0"/>
              <a:t>Proposal to A-2, Interpretation of the ROP 8(</a:t>
            </a:r>
            <a:r>
              <a:rPr lang="en-AU" dirty="0" err="1"/>
              <a:t>i</a:t>
            </a:r>
            <a:r>
              <a:rPr lang="en-AU" dirty="0"/>
              <a:t>) of the Council and the Art. VI(g)(vii) of the IHO   Convention (SG)</a:t>
            </a:r>
            <a:r>
              <a:rPr lang="en-US" dirty="0"/>
              <a:t> ( no discrepancies between the Convention and the Rules of Procedure of the Council)</a:t>
            </a:r>
          </a:p>
          <a:p>
            <a:r>
              <a:rPr lang="en-AU" dirty="0"/>
              <a:t>Proposal to A-2, 3-year Programme and Budget (SG)</a:t>
            </a:r>
            <a:endParaRPr lang="en-US" dirty="0"/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71193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68552" y="1640635"/>
            <a:ext cx="10515600" cy="3982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Venue of the </a:t>
            </a:r>
            <a:r>
              <a:rPr lang="en-US" dirty="0" smtClean="0"/>
              <a:t>Assembly (Auditorium Rainer III)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Registration and Security Arrangements</a:t>
            </a:r>
          </a:p>
          <a:p>
            <a:pPr>
              <a:buFontTx/>
              <a:buChar char="-"/>
            </a:pPr>
            <a:r>
              <a:rPr lang="en-US" dirty="0"/>
              <a:t>Opening Ceremony</a:t>
            </a:r>
          </a:p>
          <a:p>
            <a:pPr>
              <a:buFontTx/>
              <a:buChar char="-"/>
            </a:pPr>
            <a:r>
              <a:rPr lang="en-US" dirty="0" smtClean="0"/>
              <a:t>Exhibitions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Side Meetings</a:t>
            </a:r>
          </a:p>
          <a:p>
            <a:pPr>
              <a:buFontTx/>
              <a:buChar char="-"/>
            </a:pPr>
            <a:r>
              <a:rPr lang="en-US" dirty="0"/>
              <a:t>Ship Visits</a:t>
            </a:r>
          </a:p>
          <a:p>
            <a:pPr>
              <a:buFontTx/>
              <a:buChar char="-"/>
            </a:pPr>
            <a:r>
              <a:rPr lang="en-US" dirty="0"/>
              <a:t>Receptions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9132" y="338328"/>
            <a:ext cx="10312867" cy="883167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Other Administrative / Logistic matters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2695017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THE ASSEMBLY VENUE (Auditorium)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32" y="1315211"/>
            <a:ext cx="7813508" cy="45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48" y="0"/>
            <a:ext cx="10312867" cy="883167"/>
          </a:xfrm>
        </p:spPr>
        <p:txBody>
          <a:bodyPr/>
          <a:lstStyle/>
          <a:p>
            <a:r>
              <a:rPr lang="en-US" dirty="0" smtClean="0"/>
              <a:t>THE ASSEMBLY VENUE (Auditorium)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852812"/>
            <a:ext cx="4768713" cy="6124060"/>
          </a:xfrm>
          <a:prstGeom prst="rect">
            <a:avLst/>
          </a:prstGeom>
        </p:spPr>
      </p:pic>
      <p:pic>
        <p:nvPicPr>
          <p:cNvPr id="1026" name="Picture 2" descr="https://fastly.4sqi.net/img/general/width960/39337557_MjdhwEBxhDYjqBfHQ6it2WUWtBQ0DHp4DXOiukJzH6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11" y="1207007"/>
            <a:ext cx="4553713" cy="299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48" y="4206240"/>
            <a:ext cx="6422136" cy="23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3"/>
            <a:ext cx="10515600" cy="3982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Auditorium Rainier III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 err="1"/>
              <a:t>Address</a:t>
            </a:r>
            <a:r>
              <a:rPr lang="fr-FR" dirty="0"/>
              <a:t>: Boulevard Louis II, Monaco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Location</a:t>
            </a:r>
            <a:endParaRPr lang="en-US" dirty="0"/>
          </a:p>
          <a:p>
            <a:pPr marL="0" indent="0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Venue of the Assembly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347509-188D-4CE5-86D0-BD45A6AF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3" y="0"/>
            <a:ext cx="95838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C280AA-EED5-4A59-B21B-76F649B7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" y="0"/>
            <a:ext cx="1185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3"/>
            <a:ext cx="10515600" cy="3982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Registration via the IHO Online Registration System:</a:t>
            </a:r>
          </a:p>
          <a:p>
            <a:pPr marL="0" indent="0">
              <a:buNone/>
            </a:pPr>
            <a:r>
              <a:rPr lang="en-US" dirty="0"/>
              <a:t>   	</a:t>
            </a:r>
            <a:r>
              <a:rPr lang="en-US" dirty="0">
                <a:hlinkClick r:id="rId2"/>
              </a:rPr>
              <a:t>www.iho.int</a:t>
            </a:r>
            <a:r>
              <a:rPr lang="en-US" dirty="0"/>
              <a:t> → IHO Assembly → Online Registration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Two steps:</a:t>
            </a:r>
          </a:p>
          <a:p>
            <a:pPr marL="0" indent="0">
              <a:buNone/>
            </a:pPr>
            <a:r>
              <a:rPr lang="en-US" dirty="0"/>
              <a:t>   1. Create account (not necessary for those registered for C-3)</a:t>
            </a:r>
          </a:p>
          <a:p>
            <a:pPr marL="0" indent="0">
              <a:buNone/>
            </a:pPr>
            <a:r>
              <a:rPr lang="en-US" dirty="0"/>
              <a:t>   2. Register for A-2</a:t>
            </a:r>
          </a:p>
          <a:p>
            <a:pPr marL="0" indent="0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70C0"/>
                </a:solidFill>
              </a:rPr>
              <a:t>Registration and Security Arrangements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57A20B-7F12-4407-9FC4-4DF444CA8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850822"/>
            <a:ext cx="119157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3"/>
            <a:ext cx="10515600" cy="3982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Security arrangements</a:t>
            </a:r>
            <a:r>
              <a:rPr lang="en-US" b="1" u="sng" dirty="0" smtClean="0"/>
              <a:t>:</a:t>
            </a:r>
          </a:p>
          <a:p>
            <a:pPr marL="0" indent="0">
              <a:buNone/>
            </a:pPr>
            <a:endParaRPr lang="en-US" b="1" u="sng" dirty="0"/>
          </a:p>
          <a:p>
            <a:pPr>
              <a:buFontTx/>
              <a:buChar char="-"/>
            </a:pPr>
            <a:r>
              <a:rPr lang="en-US" dirty="0"/>
              <a:t>Security will work from </a:t>
            </a:r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to 25 </a:t>
            </a:r>
            <a:r>
              <a:rPr lang="en-US" dirty="0" smtClean="0"/>
              <a:t>April 2019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Two security officers during the Assembly (21 to 24)</a:t>
            </a:r>
          </a:p>
          <a:p>
            <a:pPr>
              <a:buFontTx/>
              <a:buChar char="-"/>
            </a:pPr>
            <a:r>
              <a:rPr lang="en-US" dirty="0"/>
              <a:t>One security officer for the assembly and disassembly</a:t>
            </a:r>
          </a:p>
          <a:p>
            <a:pPr>
              <a:buFontTx/>
              <a:buChar char="-"/>
            </a:pPr>
            <a:r>
              <a:rPr lang="en-US" dirty="0"/>
              <a:t>Delays may happen in busy hours</a:t>
            </a:r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70C0"/>
                </a:solidFill>
              </a:rPr>
              <a:t>Registration and Security Arrangements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247070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3688" y="1384602"/>
            <a:ext cx="10515600" cy="43619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The Opening Ceremony for A-2 will take place on Tuesday morning, 21 April </a:t>
            </a:r>
            <a:r>
              <a:rPr lang="en-US" dirty="0" smtClean="0"/>
              <a:t>2020 (10.00-12.00)</a:t>
            </a:r>
            <a:endParaRPr lang="en-US" dirty="0"/>
          </a:p>
          <a:p>
            <a:pPr>
              <a:buFontTx/>
              <a:buChar char="-"/>
            </a:pPr>
            <a:r>
              <a:rPr lang="en-US" u="sng" dirty="0" smtClean="0"/>
              <a:t>Speakers:</a:t>
            </a:r>
          </a:p>
          <a:p>
            <a:pPr lvl="1">
              <a:buFontTx/>
              <a:buChar char="-"/>
            </a:pPr>
            <a:r>
              <a:rPr lang="en-US" u="sng" dirty="0" smtClean="0"/>
              <a:t>Chair </a:t>
            </a:r>
            <a:r>
              <a:rPr lang="en-US" u="sng" dirty="0"/>
              <a:t>of the Assembly</a:t>
            </a:r>
          </a:p>
          <a:p>
            <a:pPr lvl="1">
              <a:buFontTx/>
              <a:buChar char="-"/>
            </a:pPr>
            <a:r>
              <a:rPr lang="en-US" u="sng" dirty="0" smtClean="0"/>
              <a:t>Secretary-General</a:t>
            </a:r>
          </a:p>
          <a:p>
            <a:pPr lvl="1">
              <a:buFontTx/>
              <a:buChar char="-"/>
            </a:pPr>
            <a:r>
              <a:rPr lang="en-US" dirty="0" smtClean="0"/>
              <a:t>Keynote </a:t>
            </a:r>
            <a:r>
              <a:rPr lang="en-US" dirty="0"/>
              <a:t>speaker: </a:t>
            </a:r>
            <a:r>
              <a:rPr lang="en-US" u="sng" dirty="0"/>
              <a:t>HE Peter Thompson</a:t>
            </a:r>
            <a:r>
              <a:rPr lang="en-US" dirty="0"/>
              <a:t>, Special Envoy for Ocean Matters to UN-Secretary General</a:t>
            </a:r>
          </a:p>
          <a:p>
            <a:pPr lvl="1">
              <a:buFontTx/>
              <a:buChar char="-"/>
            </a:pPr>
            <a:r>
              <a:rPr lang="en-US" u="sng" dirty="0"/>
              <a:t>HSH Prince Albert </a:t>
            </a:r>
            <a:r>
              <a:rPr lang="en-US" u="sng" dirty="0" smtClean="0"/>
              <a:t>II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New Member States that have joined the IHO since A-1 will be invited to present their flag on this occasion</a:t>
            </a: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Opening Ceremony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345662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u="sng" dirty="0">
                <a:solidFill>
                  <a:srgbClr val="0070C0"/>
                </a:solidFill>
              </a:rPr>
              <a:t>OUTLINE</a:t>
            </a: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fr-FR" dirty="0" err="1"/>
              <a:t>Timetable</a:t>
            </a:r>
            <a:r>
              <a:rPr lang="fr-FR" dirty="0"/>
              <a:t> / </a:t>
            </a:r>
            <a:r>
              <a:rPr lang="fr-FR"/>
              <a:t>Countdown</a:t>
            </a:r>
            <a:endParaRPr lang="fr-FR" dirty="0"/>
          </a:p>
          <a:p>
            <a:pPr>
              <a:buFontTx/>
              <a:buChar char="-"/>
            </a:pPr>
            <a:r>
              <a:rPr lang="fr-FR" dirty="0" err="1"/>
              <a:t>Draft</a:t>
            </a:r>
            <a:r>
              <a:rPr lang="fr-FR" dirty="0"/>
              <a:t> Programme</a:t>
            </a:r>
          </a:p>
          <a:p>
            <a:pPr>
              <a:buFontTx/>
              <a:buChar char="-"/>
            </a:pPr>
            <a:r>
              <a:rPr lang="fr-FR" dirty="0"/>
              <a:t>Reports to A-2 (by SG, Council, FC and </a:t>
            </a:r>
            <a:r>
              <a:rPr lang="fr-FR" dirty="0" err="1"/>
              <a:t>RHCs</a:t>
            </a:r>
            <a:r>
              <a:rPr lang="fr-FR" dirty="0"/>
              <a:t>)</a:t>
            </a:r>
          </a:p>
          <a:p>
            <a:pPr>
              <a:buFontTx/>
              <a:buChar char="-"/>
            </a:pPr>
            <a:r>
              <a:rPr lang="fr-FR" dirty="0"/>
              <a:t>List of </a:t>
            </a:r>
            <a:r>
              <a:rPr lang="fr-FR" dirty="0" err="1"/>
              <a:t>Deliverables</a:t>
            </a:r>
            <a:r>
              <a:rPr lang="fr-FR" dirty="0"/>
              <a:t> of C-3 to A-2</a:t>
            </a:r>
          </a:p>
          <a:p>
            <a:pPr>
              <a:buFontTx/>
              <a:buChar char="-"/>
            </a:pPr>
            <a:r>
              <a:rPr lang="fr-FR" dirty="0"/>
              <a:t>Finance </a:t>
            </a:r>
            <a:r>
              <a:rPr lang="fr-FR" dirty="0" err="1"/>
              <a:t>Committee</a:t>
            </a:r>
            <a:r>
              <a:rPr lang="fr-FR" dirty="0"/>
              <a:t> meeting (20 April 2019)</a:t>
            </a:r>
          </a:p>
          <a:p>
            <a:pPr>
              <a:buFontTx/>
              <a:buChar char="-"/>
            </a:pPr>
            <a:r>
              <a:rPr lang="fr-FR" dirty="0" err="1"/>
              <a:t>Other</a:t>
            </a:r>
            <a:r>
              <a:rPr lang="fr-FR" dirty="0"/>
              <a:t> Admin / </a:t>
            </a:r>
            <a:r>
              <a:rPr lang="fr-FR" dirty="0" err="1"/>
              <a:t>Logistic</a:t>
            </a:r>
            <a:r>
              <a:rPr lang="fr-FR" dirty="0"/>
              <a:t> </a:t>
            </a:r>
            <a:r>
              <a:rPr lang="fr-FR" dirty="0" err="1"/>
              <a:t>matters</a:t>
            </a:r>
            <a:endParaRPr lang="fr-FR" dirty="0"/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537177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3"/>
            <a:ext cx="10515600" cy="3982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i="1"/>
              <a:t>The past, present and future of hydrographic services</a:t>
            </a:r>
          </a:p>
          <a:p>
            <a:pPr>
              <a:buFontTx/>
              <a:buChar char="-"/>
            </a:pPr>
            <a:r>
              <a:rPr lang="en-US"/>
              <a:t>Member States Exhibition will take place in the ground floor of the Auditorium Rainier III</a:t>
            </a:r>
          </a:p>
          <a:p>
            <a:pPr>
              <a:buFontTx/>
              <a:buChar char="-"/>
            </a:pPr>
            <a:r>
              <a:rPr lang="en-US"/>
              <a:t>Exhibition will take place from 21 to 24 April 2020</a:t>
            </a:r>
          </a:p>
          <a:p>
            <a:pPr>
              <a:buFontTx/>
              <a:buChar char="-"/>
            </a:pPr>
            <a:r>
              <a:rPr lang="en-US"/>
              <a:t>ACL 10 provides additional information</a:t>
            </a:r>
          </a:p>
          <a:p>
            <a:pPr>
              <a:buFontTx/>
              <a:buChar char="-"/>
            </a:pPr>
            <a:r>
              <a:rPr lang="en-US"/>
              <a:t>It is still possible to participate in the Exhibition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Member states Exhibition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833D8C-0076-4F00-B847-72F9CE8C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61" y="0"/>
            <a:ext cx="10457235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2ED5B78-891A-42D0-9706-1EFEC479CC20}"/>
              </a:ext>
            </a:extLst>
          </p:cNvPr>
          <p:cNvSpPr/>
          <p:nvPr/>
        </p:nvSpPr>
        <p:spPr>
          <a:xfrm>
            <a:off x="4798503" y="681198"/>
            <a:ext cx="5368954" cy="506666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3"/>
            <a:ext cx="10515600" cy="3982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Side meetings may be organized during A-2.</a:t>
            </a:r>
          </a:p>
          <a:p>
            <a:pPr>
              <a:buFontTx/>
              <a:buChar char="-"/>
            </a:pPr>
            <a:r>
              <a:rPr lang="en-US" dirty="0"/>
              <a:t>In the Auditorium there will be two rooms:</a:t>
            </a:r>
          </a:p>
          <a:p>
            <a:pPr lvl="1">
              <a:buFontTx/>
              <a:buChar char="-"/>
            </a:pPr>
            <a:r>
              <a:rPr lang="en-US" dirty="0"/>
              <a:t>Salle C: 20 people</a:t>
            </a:r>
          </a:p>
          <a:p>
            <a:pPr lvl="1">
              <a:buFontTx/>
              <a:buChar char="-"/>
            </a:pPr>
            <a:r>
              <a:rPr lang="en-US" dirty="0"/>
              <a:t>Salle D: 12 people</a:t>
            </a:r>
          </a:p>
          <a:p>
            <a:pPr>
              <a:buFontTx/>
              <a:buChar char="-"/>
            </a:pPr>
            <a:r>
              <a:rPr lang="en-US" dirty="0"/>
              <a:t>Third floor of the Auditorium</a:t>
            </a:r>
          </a:p>
          <a:p>
            <a:pPr>
              <a:buFontTx/>
              <a:buChar char="-"/>
            </a:pPr>
            <a:r>
              <a:rPr lang="en-US" dirty="0"/>
              <a:t>Contact with Director Abri Kampfer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Side Meetings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CAA31A-373F-43C4-A257-78947CBB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56" y="974417"/>
            <a:ext cx="8222938" cy="58777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09687C59-5A7F-4E34-8CF4-DBD918E71818}"/>
              </a:ext>
            </a:extLst>
          </p:cNvPr>
          <p:cNvSpPr/>
          <p:nvPr/>
        </p:nvSpPr>
        <p:spPr>
          <a:xfrm>
            <a:off x="1174459" y="4723727"/>
            <a:ext cx="4035105" cy="202743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87522"/>
            <a:ext cx="10515600" cy="436198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/>
              <a:t>Three Member States confirmed ship visit during A-2:</a:t>
            </a:r>
          </a:p>
          <a:p>
            <a:pPr lvl="1">
              <a:buFontTx/>
              <a:buChar char="-"/>
            </a:pPr>
            <a:r>
              <a:rPr lang="en-US" dirty="0"/>
              <a:t>Brazil (Tall Ship)</a:t>
            </a:r>
          </a:p>
          <a:p>
            <a:pPr lvl="1">
              <a:buFontTx/>
              <a:buChar char="-"/>
            </a:pPr>
            <a:r>
              <a:rPr lang="en-US" dirty="0"/>
              <a:t>Italy (Frigate)</a:t>
            </a:r>
          </a:p>
          <a:p>
            <a:pPr lvl="1">
              <a:buFontTx/>
              <a:buChar char="-"/>
            </a:pPr>
            <a:r>
              <a:rPr lang="en-US" dirty="0"/>
              <a:t>United States (Survey Ship)</a:t>
            </a:r>
          </a:p>
          <a:p>
            <a:pPr>
              <a:buFontTx/>
              <a:buChar char="-"/>
            </a:pPr>
            <a:r>
              <a:rPr lang="en-US" dirty="0"/>
              <a:t>One Member State is considering to send a ship: Spain</a:t>
            </a:r>
          </a:p>
          <a:p>
            <a:pPr>
              <a:buFontTx/>
              <a:buChar char="-"/>
            </a:pPr>
            <a:r>
              <a:rPr lang="en-US" dirty="0"/>
              <a:t>Member States are invited to notify the IHO Secretariat no later than 01 November 2019</a:t>
            </a:r>
          </a:p>
          <a:p>
            <a:pPr>
              <a:buFontTx/>
              <a:buChar char="-"/>
            </a:pPr>
            <a:r>
              <a:rPr lang="en-US" dirty="0"/>
              <a:t>Diplomatic request to Monaco Government is required</a:t>
            </a:r>
          </a:p>
          <a:p>
            <a:pPr>
              <a:buFontTx/>
              <a:buChar char="-"/>
            </a:pPr>
            <a:r>
              <a:rPr lang="en-US" dirty="0"/>
              <a:t>Reference: ACL 5</a:t>
            </a:r>
          </a:p>
          <a:p>
            <a:pPr marL="0" indent="0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108" y="640080"/>
            <a:ext cx="10312867" cy="883167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 Visits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3481949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2480" y="1887523"/>
            <a:ext cx="10893552" cy="39829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/>
              <a:t>Monday, 20 April: Heads of </a:t>
            </a:r>
            <a:r>
              <a:rPr lang="fr-FR" dirty="0" err="1"/>
              <a:t>Delegation</a:t>
            </a:r>
            <a:r>
              <a:rPr lang="fr-FR" dirty="0"/>
              <a:t> </a:t>
            </a:r>
            <a:r>
              <a:rPr lang="fr-FR" dirty="0" err="1"/>
              <a:t>Reception</a:t>
            </a:r>
            <a:r>
              <a:rPr lang="fr-FR" dirty="0"/>
              <a:t> (IHO Sec.)</a:t>
            </a:r>
          </a:p>
          <a:p>
            <a:pPr>
              <a:buFontTx/>
              <a:buChar char="-"/>
            </a:pPr>
            <a:r>
              <a:rPr lang="fr-FR" dirty="0"/>
              <a:t>Tuesday, 21 April: </a:t>
            </a:r>
            <a:r>
              <a:rPr lang="fr-FR" dirty="0" err="1"/>
              <a:t>Industry</a:t>
            </a:r>
            <a:r>
              <a:rPr lang="fr-FR" dirty="0"/>
              <a:t> </a:t>
            </a:r>
            <a:r>
              <a:rPr lang="fr-FR" dirty="0" err="1"/>
              <a:t>Exhibitors</a:t>
            </a:r>
            <a:r>
              <a:rPr lang="fr-FR" dirty="0"/>
              <a:t>’ </a:t>
            </a:r>
            <a:r>
              <a:rPr lang="fr-FR" dirty="0" err="1"/>
              <a:t>Reception</a:t>
            </a:r>
            <a:r>
              <a:rPr lang="fr-FR" dirty="0"/>
              <a:t> (Auditorium)</a:t>
            </a:r>
          </a:p>
          <a:p>
            <a:pPr>
              <a:buFontTx/>
              <a:buChar char="-"/>
            </a:pPr>
            <a:r>
              <a:rPr lang="fr-FR" dirty="0" err="1"/>
              <a:t>Wednesday</a:t>
            </a:r>
            <a:r>
              <a:rPr lang="fr-FR" dirty="0"/>
              <a:t>, 22 April: Monaco </a:t>
            </a:r>
            <a:r>
              <a:rPr lang="fr-FR" dirty="0" err="1"/>
              <a:t>Government</a:t>
            </a:r>
            <a:r>
              <a:rPr lang="fr-FR" dirty="0"/>
              <a:t> </a:t>
            </a:r>
            <a:r>
              <a:rPr lang="fr-FR" dirty="0" err="1"/>
              <a:t>Reception</a:t>
            </a:r>
            <a:r>
              <a:rPr lang="fr-FR" dirty="0"/>
              <a:t> </a:t>
            </a:r>
            <a:r>
              <a:rPr lang="fr-FR" dirty="0" smtClean="0"/>
              <a:t>(TBD)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Thursday, 23 April: </a:t>
            </a:r>
            <a:r>
              <a:rPr lang="fr-FR" dirty="0" smtClean="0"/>
              <a:t>TBD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Friday, 24 April: IHO </a:t>
            </a:r>
            <a:r>
              <a:rPr lang="fr-FR" dirty="0" err="1"/>
              <a:t>Reception</a:t>
            </a:r>
            <a:r>
              <a:rPr lang="fr-FR" dirty="0"/>
              <a:t> </a:t>
            </a:r>
          </a:p>
          <a:p>
            <a:pPr>
              <a:buFontTx/>
              <a:buChar char="-"/>
            </a:pP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receptions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coordinated</a:t>
            </a:r>
            <a:r>
              <a:rPr lang="fr-FR" dirty="0"/>
              <a:t> by the IHO </a:t>
            </a:r>
            <a:r>
              <a:rPr lang="fr-FR" dirty="0" err="1"/>
              <a:t>Secretariat</a:t>
            </a:r>
            <a:r>
              <a:rPr lang="fr-FR" dirty="0"/>
              <a:t>, if </a:t>
            </a:r>
            <a:r>
              <a:rPr lang="fr-FR" dirty="0" err="1" smtClean="0"/>
              <a:t>any</a:t>
            </a:r>
            <a:r>
              <a:rPr lang="fr-FR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3916" y="420624"/>
            <a:ext cx="10312867" cy="883167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70C0"/>
                </a:solidFill>
              </a:rPr>
              <a:t>RECEPTIONS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394456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95742E31-F47A-B642-A57C-3E4CA87B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</a:t>
            </a:r>
            <a:br>
              <a:rPr lang="it-IT" dirty="0"/>
            </a:br>
            <a:r>
              <a:rPr lang="it-IT" dirty="0"/>
              <a:t>  </a:t>
            </a:r>
            <a:r>
              <a:rPr lang="it-IT" dirty="0">
                <a:solidFill>
                  <a:srgbClr val="0070C0"/>
                </a:solidFill>
              </a:rPr>
              <a:t>Action requested of the council</a:t>
            </a:r>
          </a:p>
        </p:txBody>
      </p:sp>
      <p:sp>
        <p:nvSpPr>
          <p:cNvPr id="4" name="Shape 392">
            <a:extLst>
              <a:ext uri="{FF2B5EF4-FFF2-40B4-BE49-F238E27FC236}">
                <a16:creationId xmlns:a16="http://schemas.microsoft.com/office/drawing/2014/main" xmlns="" id="{715165C7-46F1-364B-B710-6628705E71B1}"/>
              </a:ext>
            </a:extLst>
          </p:cNvPr>
          <p:cNvSpPr txBox="1">
            <a:spLocks/>
          </p:cNvSpPr>
          <p:nvPr/>
        </p:nvSpPr>
        <p:spPr>
          <a:xfrm>
            <a:off x="1125044" y="2103677"/>
            <a:ext cx="10641495" cy="453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u="sng" dirty="0"/>
              <a:t>The Council is invited to: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lvl="1"/>
            <a:r>
              <a:rPr lang="en-US" b="1" dirty="0"/>
              <a:t>note </a:t>
            </a:r>
            <a:r>
              <a:rPr lang="en-US" dirty="0"/>
              <a:t>the Report</a:t>
            </a:r>
          </a:p>
          <a:p>
            <a:pPr lvl="1"/>
            <a:r>
              <a:rPr lang="en-AU" b="1" dirty="0"/>
              <a:t>take</a:t>
            </a:r>
            <a:r>
              <a:rPr lang="en-AU" dirty="0"/>
              <a:t> any other action considered appropriate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4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95742E31-F47A-B642-A57C-3E4CA87B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 </a:t>
            </a:r>
            <a:br>
              <a:rPr lang="it-IT" dirty="0"/>
            </a:br>
            <a:r>
              <a:rPr lang="it-IT" dirty="0"/>
              <a:t>  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Shape 392">
            <a:extLst>
              <a:ext uri="{FF2B5EF4-FFF2-40B4-BE49-F238E27FC236}">
                <a16:creationId xmlns:a16="http://schemas.microsoft.com/office/drawing/2014/main" xmlns="" id="{715165C7-46F1-364B-B710-6628705E71B1}"/>
              </a:ext>
            </a:extLst>
          </p:cNvPr>
          <p:cNvSpPr txBox="1">
            <a:spLocks/>
          </p:cNvSpPr>
          <p:nvPr/>
        </p:nvSpPr>
        <p:spPr>
          <a:xfrm>
            <a:off x="1125044" y="2103677"/>
            <a:ext cx="10641495" cy="453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7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Preparation of the Assembly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(</a:t>
            </a:r>
            <a:r>
              <a:rPr lang="en-US" b="1" dirty="0" err="1">
                <a:solidFill>
                  <a:srgbClr val="0070C0"/>
                </a:solidFill>
              </a:rPr>
              <a:t>RoP</a:t>
            </a:r>
            <a:r>
              <a:rPr lang="en-US" b="1" dirty="0">
                <a:solidFill>
                  <a:srgbClr val="0070C0"/>
                </a:solidFill>
              </a:rPr>
              <a:t> of the Assembly)</a:t>
            </a:r>
            <a:endParaRPr lang="fr-FR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7945" y="0"/>
            <a:ext cx="8494776" cy="883167"/>
          </a:xfrm>
        </p:spPr>
        <p:txBody>
          <a:bodyPr/>
          <a:lstStyle/>
          <a:p>
            <a:pPr algn="ctr"/>
            <a:r>
              <a:rPr lang="fr-FR" u="sng" dirty="0">
                <a:solidFill>
                  <a:srgbClr val="0070C0"/>
                </a:solidFill>
              </a:rPr>
              <a:t>TIMETABLE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graphicFrame>
        <p:nvGraphicFramePr>
          <p:cNvPr id="5" name="Espace réservé du conten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930683"/>
              </p:ext>
            </p:extLst>
          </p:nvPr>
        </p:nvGraphicFramePr>
        <p:xfrm>
          <a:off x="1905000" y="2553502"/>
          <a:ext cx="9186672" cy="3441345"/>
        </p:xfrm>
        <a:graphic>
          <a:graphicData uri="http://schemas.openxmlformats.org/drawingml/2006/table">
            <a:tbl>
              <a:tblPr firstRow="1" firstCol="1" bandRow="1"/>
              <a:tblGrid>
                <a:gridCol w="3858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27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05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 u="sng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800" b="1" u="sng" noProof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Assembly Calendar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Time 0 (T 0)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(21 April 2020)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Opening of the Assembly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T0 – 2 months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(21 Feb 2020)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Circulation of reports and other documents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T0 – 4 months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(21 Dec 2019)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Submission of proposals to the Secretariat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10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T0 – 6 months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(21 Oct 2019)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Circulation of provisional Agenda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4325112" y="3806888"/>
            <a:ext cx="113385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248912" y="3087263"/>
            <a:ext cx="113385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325112" y="4562824"/>
            <a:ext cx="113385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325112" y="5336390"/>
            <a:ext cx="1133856" cy="20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4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278" y="89556"/>
            <a:ext cx="10058748" cy="63658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AU" dirty="0"/>
              <a:t>Countdowns FOR </a:t>
            </a:r>
            <a:r>
              <a:rPr lang="en-AU" dirty="0">
                <a:solidFill>
                  <a:srgbClr val="0070C0"/>
                </a:solidFill>
              </a:rPr>
              <a:t>Council </a:t>
            </a:r>
            <a:r>
              <a:rPr lang="en-AU" dirty="0"/>
              <a:t>and </a:t>
            </a:r>
            <a:r>
              <a:rPr lang="en-AU" dirty="0">
                <a:solidFill>
                  <a:srgbClr val="FF0000"/>
                </a:solidFill>
              </a:rPr>
              <a:t>Assembly</a:t>
            </a:r>
            <a:r>
              <a:rPr lang="en-AU" dirty="0">
                <a:solidFill>
                  <a:schemeClr val="tx1"/>
                </a:solidFill>
              </a:rPr>
              <a:t> by </a:t>
            </a:r>
            <a:r>
              <a:rPr lang="en-AU" dirty="0"/>
              <a:t>2020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414016" y="5091941"/>
            <a:ext cx="9455255" cy="1434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94560" y="1444146"/>
            <a:ext cx="9674711" cy="60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95144" y="3310128"/>
            <a:ext cx="9574127" cy="29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1062437" y="2832846"/>
            <a:ext cx="1129558" cy="1023758"/>
            <a:chOff x="11062437" y="2796986"/>
            <a:chExt cx="1129558" cy="10237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1707901" y="3164541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1071407" y="2796986"/>
              <a:ext cx="112058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Oct. 2020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62437" y="3451412"/>
              <a:ext cx="112058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C-4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69333" y="2841806"/>
            <a:ext cx="1129558" cy="1023758"/>
            <a:chOff x="11062437" y="2796986"/>
            <a:chExt cx="1129558" cy="102375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1707901" y="3164541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1071407" y="2796986"/>
              <a:ext cx="112058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Oct. 2019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062437" y="3451412"/>
              <a:ext cx="112058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C-3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763434" y="4724401"/>
            <a:ext cx="1389536" cy="1023758"/>
            <a:chOff x="6490440" y="4724401"/>
            <a:chExt cx="1389536" cy="1023758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7135905" y="5091956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499410" y="4724401"/>
              <a:ext cx="138056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21 Apr. 2020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90440" y="5378827"/>
              <a:ext cx="138056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A-2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574287" y="923347"/>
            <a:ext cx="1452309" cy="1300757"/>
            <a:chOff x="1371578" y="932317"/>
            <a:chExt cx="1452309" cy="1300757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2017043" y="1299872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553939" y="932317"/>
              <a:ext cx="126994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rgbClr val="FF0000"/>
                  </a:solidFill>
                </a:rPr>
                <a:t>Jul</a:t>
              </a:r>
              <a:r>
                <a:rPr lang="fr-FR" dirty="0">
                  <a:solidFill>
                    <a:srgbClr val="FF0000"/>
                  </a:solidFill>
                </a:rPr>
                <a:t>. 2020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71578" y="1586743"/>
              <a:ext cx="1443339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Report/</a:t>
              </a:r>
              <a:r>
                <a:rPr lang="fr-FR" b="1" dirty="0" err="1"/>
                <a:t>Prop</a:t>
              </a:r>
              <a:r>
                <a:rPr lang="fr-FR" b="1" dirty="0"/>
                <a:t>. to C-4</a:t>
              </a:r>
              <a:endParaRPr lang="en-US" b="1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585893" y="4724396"/>
            <a:ext cx="1389536" cy="1300757"/>
            <a:chOff x="6490440" y="4724401"/>
            <a:chExt cx="1389536" cy="1300757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7135905" y="5091956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499410" y="4724401"/>
              <a:ext cx="1380566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20 Oct. 2019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490440" y="5378827"/>
              <a:ext cx="1380566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/>
                <a:t>Prov</a:t>
              </a:r>
              <a:r>
                <a:rPr lang="fr-FR" b="1" dirty="0"/>
                <a:t> Agenda A-2</a:t>
              </a:r>
              <a:endParaRPr lang="en-US" b="1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912672" y="4724391"/>
            <a:ext cx="1497088" cy="1300757"/>
            <a:chOff x="4733372" y="4724391"/>
            <a:chExt cx="1497088" cy="1300757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5378837" y="5091946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742342" y="4724391"/>
              <a:ext cx="148811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15 </a:t>
              </a:r>
              <a:r>
                <a:rPr lang="fr-FR" dirty="0" err="1">
                  <a:solidFill>
                    <a:srgbClr val="FF0000"/>
                  </a:solidFill>
                </a:rPr>
                <a:t>Dec</a:t>
              </a:r>
              <a:r>
                <a:rPr lang="fr-FR" dirty="0">
                  <a:solidFill>
                    <a:srgbClr val="FF0000"/>
                  </a:solidFill>
                </a:rPr>
                <a:t>. 2019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33372" y="5378817"/>
              <a:ext cx="1488118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solidFill>
                    <a:srgbClr val="FF0000"/>
                  </a:solidFill>
                </a:rPr>
                <a:t>Proposals</a:t>
              </a:r>
              <a:r>
                <a:rPr lang="fr-FR" b="1" dirty="0">
                  <a:solidFill>
                    <a:srgbClr val="FF0000"/>
                  </a:solidFill>
                </a:rPr>
                <a:t> to  A-2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38072" y="4724386"/>
            <a:ext cx="1497088" cy="1577756"/>
            <a:chOff x="4733372" y="4724391"/>
            <a:chExt cx="1497088" cy="1577756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5378837" y="5091946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742342" y="4724391"/>
              <a:ext cx="1488118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20 </a:t>
              </a:r>
              <a:r>
                <a:rPr lang="fr-FR" dirty="0" err="1"/>
                <a:t>Feb</a:t>
              </a:r>
              <a:r>
                <a:rPr lang="fr-FR" dirty="0"/>
                <a:t>. 2020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733372" y="5378817"/>
              <a:ext cx="1488118" cy="9233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/>
                <a:t>Rev</a:t>
              </a:r>
              <a:r>
                <a:rPr lang="fr-FR" b="1" dirty="0"/>
                <a:t> </a:t>
              </a:r>
              <a:r>
                <a:rPr lang="fr-FR" b="1" dirty="0" err="1"/>
                <a:t>Prov</a:t>
              </a:r>
              <a:r>
                <a:rPr lang="fr-FR" b="1" dirty="0"/>
                <a:t> </a:t>
              </a:r>
              <a:r>
                <a:rPr lang="fr-FR" b="1" dirty="0" err="1"/>
                <a:t>Agenda&amp;Red</a:t>
              </a:r>
              <a:r>
                <a:rPr lang="fr-FR" b="1" dirty="0"/>
                <a:t> Book  A-2</a:t>
              </a:r>
              <a:endParaRPr lang="en-US" b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652753" y="2829500"/>
            <a:ext cx="1456767" cy="1014793"/>
            <a:chOff x="1380548" y="932317"/>
            <a:chExt cx="1456767" cy="1014793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2017043" y="1299872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380548" y="932317"/>
              <a:ext cx="144333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 </a:t>
              </a:r>
              <a:r>
                <a:rPr lang="fr-FR" dirty="0" err="1"/>
                <a:t>Aug</a:t>
              </a:r>
              <a:r>
                <a:rPr lang="fr-FR" dirty="0"/>
                <a:t>. 2020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393976" y="1577778"/>
              <a:ext cx="144333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/>
                <a:t>Red</a:t>
              </a:r>
              <a:r>
                <a:rPr lang="fr-FR" b="1" dirty="0"/>
                <a:t> Book C-4</a:t>
              </a:r>
              <a:endParaRPr lang="en-US" b="1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515968" y="2847430"/>
            <a:ext cx="1456767" cy="1291792"/>
            <a:chOff x="1380548" y="932317"/>
            <a:chExt cx="1456767" cy="1291792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2017043" y="1299872"/>
              <a:ext cx="0" cy="277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380548" y="932317"/>
              <a:ext cx="1443339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 Nov. 2019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393976" y="1577778"/>
              <a:ext cx="1443339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Report/</a:t>
              </a:r>
              <a:r>
                <a:rPr lang="fr-FR" b="1" dirty="0" err="1"/>
                <a:t>Prop</a:t>
              </a:r>
              <a:r>
                <a:rPr lang="fr-FR" b="1" dirty="0"/>
                <a:t>. to A-2</a:t>
              </a:r>
              <a:endParaRPr lang="en-US" b="1" dirty="0"/>
            </a:p>
          </p:txBody>
        </p:sp>
      </p:grpSp>
      <p:cxnSp>
        <p:nvCxnSpPr>
          <p:cNvPr id="104" name="Elbow Connector 103"/>
          <p:cNvCxnSpPr>
            <a:stCxn id="89" idx="2"/>
            <a:endCxn id="70" idx="0"/>
          </p:cNvCxnSpPr>
          <p:nvPr/>
        </p:nvCxnSpPr>
        <p:spPr>
          <a:xfrm rot="16200000" flipH="1">
            <a:off x="5165799" y="4224488"/>
            <a:ext cx="585169" cy="414635"/>
          </a:xfrm>
          <a:prstGeom prst="bentConnector3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71" idx="2"/>
          </p:cNvCxnSpPr>
          <p:nvPr/>
        </p:nvCxnSpPr>
        <p:spPr>
          <a:xfrm rot="16200000" flipH="1">
            <a:off x="6230936" y="5450942"/>
            <a:ext cx="285961" cy="1434371"/>
          </a:xfrm>
          <a:prstGeom prst="bentConnector2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/>
          <p:cNvCxnSpPr>
            <a:stCxn id="63" idx="2"/>
            <a:endCxn id="85" idx="2"/>
          </p:cNvCxnSpPr>
          <p:nvPr/>
        </p:nvCxnSpPr>
        <p:spPr>
          <a:xfrm rot="16200000" flipH="1">
            <a:off x="9531810" y="2988251"/>
            <a:ext cx="1620189" cy="91894"/>
          </a:xfrm>
          <a:prstGeom prst="bentConnector5">
            <a:avLst>
              <a:gd name="adj1" fmla="val 19235"/>
              <a:gd name="adj2" fmla="val -1685243"/>
              <a:gd name="adj3" fmla="val 114109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29"/>
          <p:cNvCxnSpPr/>
          <p:nvPr/>
        </p:nvCxnSpPr>
        <p:spPr>
          <a:xfrm rot="16200000" flipH="1">
            <a:off x="10970014" y="2162184"/>
            <a:ext cx="3336" cy="1373828"/>
          </a:xfrm>
          <a:prstGeom prst="bentConnector3">
            <a:avLst>
              <a:gd name="adj1" fmla="val -6852518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4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PLANNED </a:t>
            </a:r>
            <a:r>
              <a:rPr lang="fr-FR" sz="3200" b="1" dirty="0" err="1">
                <a:solidFill>
                  <a:srgbClr val="0070C0"/>
                </a:solidFill>
              </a:rPr>
              <a:t>ACLs</a:t>
            </a:r>
            <a:r>
              <a:rPr lang="fr-FR" sz="3200" b="1" dirty="0">
                <a:solidFill>
                  <a:srgbClr val="0070C0"/>
                </a:solidFill>
              </a:rPr>
              <a:t> and 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DRAFT PROGRAMME</a:t>
            </a: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363212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u="sng" dirty="0">
                <a:solidFill>
                  <a:srgbClr val="0070C0"/>
                </a:solidFill>
              </a:rPr>
              <a:t>Reports to A-2 (by SG, Council, FC and </a:t>
            </a:r>
            <a:r>
              <a:rPr lang="fr-FR" b="1" u="sng" dirty="0" err="1">
                <a:solidFill>
                  <a:srgbClr val="0070C0"/>
                </a:solidFill>
              </a:rPr>
              <a:t>RHCs</a:t>
            </a:r>
            <a:r>
              <a:rPr lang="fr-FR" b="1" u="sng" dirty="0">
                <a:solidFill>
                  <a:srgbClr val="0070C0"/>
                </a:solidFill>
              </a:rPr>
              <a:t>)</a:t>
            </a: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GB" dirty="0"/>
              <a:t>- </a:t>
            </a:r>
            <a:r>
              <a:rPr lang="en-GB" b="1" dirty="0">
                <a:solidFill>
                  <a:srgbClr val="0070C0"/>
                </a:solidFill>
              </a:rPr>
              <a:t>Chair of the Council : </a:t>
            </a:r>
            <a:r>
              <a:rPr lang="en-GB" dirty="0"/>
              <a:t>Report </a:t>
            </a:r>
            <a:r>
              <a:rPr lang="en-GB" dirty="0" smtClean="0"/>
              <a:t>on </a:t>
            </a:r>
            <a:r>
              <a:rPr lang="en-GB" dirty="0"/>
              <a:t>the work of the Organization  since the preceding ordinary session of the Assembly and all items the inclusion of which has been requested by the Council;</a:t>
            </a:r>
          </a:p>
          <a:p>
            <a:pPr marL="0" indent="0" algn="just">
              <a:buNone/>
            </a:pPr>
            <a:r>
              <a:rPr lang="en-GB" b="1" dirty="0">
                <a:solidFill>
                  <a:srgbClr val="0070C0"/>
                </a:solidFill>
              </a:rPr>
              <a:t>- Secretary-General: </a:t>
            </a:r>
            <a:r>
              <a:rPr lang="en-GB" dirty="0"/>
              <a:t>Report on the activities of the Secretariat and three-year budget, as well as matters pertaining to the accounts and financial arrangements of the Organization;</a:t>
            </a:r>
          </a:p>
          <a:p>
            <a:pPr marL="0" indent="0" algn="just">
              <a:buNone/>
            </a:pPr>
            <a:r>
              <a:rPr lang="en-GB" b="1" dirty="0">
                <a:solidFill>
                  <a:srgbClr val="0070C0"/>
                </a:solidFill>
              </a:rPr>
              <a:t>- Chair of the Finance Committee</a:t>
            </a:r>
            <a:r>
              <a:rPr lang="en-GB" dirty="0"/>
              <a:t>: Report of the FC Meeting regarding the review the financial statements, budget estimates and reports on administrative matters prepared by the Secretary-General and to present its observations and recommendations thereon to the Assembly.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287196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990600" y="1356232"/>
            <a:ext cx="10515600" cy="4666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u="sng" dirty="0">
                <a:solidFill>
                  <a:srgbClr val="0070C0"/>
                </a:solidFill>
              </a:rPr>
              <a:t>Reports to A-2 (by SG, Council, FC and </a:t>
            </a:r>
            <a:r>
              <a:rPr lang="fr-FR" b="1" u="sng" dirty="0" err="1">
                <a:solidFill>
                  <a:srgbClr val="0070C0"/>
                </a:solidFill>
              </a:rPr>
              <a:t>RHCs</a:t>
            </a:r>
            <a:r>
              <a:rPr lang="fr-FR" b="1" u="sng" dirty="0">
                <a:solidFill>
                  <a:srgbClr val="0070C0"/>
                </a:solidFill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GB" sz="2600" dirty="0"/>
              <a:t>- </a:t>
            </a:r>
            <a:r>
              <a:rPr lang="en-GB" sz="2600" b="1" dirty="0">
                <a:solidFill>
                  <a:srgbClr val="0070C0"/>
                </a:solidFill>
              </a:rPr>
              <a:t>Chairs of the Regional Hydrographic Commissions : </a:t>
            </a:r>
            <a:r>
              <a:rPr lang="en-GB" sz="2600" dirty="0"/>
              <a:t>Report</a:t>
            </a:r>
            <a:r>
              <a:rPr lang="en-US" sz="2600" dirty="0"/>
              <a:t> </a:t>
            </a:r>
            <a:r>
              <a:rPr lang="en-GB" sz="2600" dirty="0"/>
              <a:t>to the IHO Assembly on RHC activities, the findings of the assessments on </a:t>
            </a:r>
            <a:r>
              <a:rPr lang="en-GB" sz="2600" i="1" dirty="0"/>
              <a:t>nautical information, navigational warnings, hydrographic surveying, nautical charting, hydrographic capacity and requirements </a:t>
            </a:r>
            <a:r>
              <a:rPr lang="en-GB" sz="2600" dirty="0"/>
              <a:t>within their region and future plans and the agreed key targets that support RHC tasks detailed in the IHO Work Programme. </a:t>
            </a:r>
            <a:endParaRPr lang="fr-FR" sz="2600" b="1" u="sng" dirty="0">
              <a:solidFill>
                <a:srgbClr val="0070C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endParaRPr lang="fr-F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5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8992" y="1203832"/>
            <a:ext cx="10274808" cy="4666615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fr-FR" dirty="0"/>
              <a:t>T</a:t>
            </a:r>
            <a:r>
              <a:rPr lang="en-GB" dirty="0"/>
              <a:t>he Finance Committee will hold its next regular meeting on Monday </a:t>
            </a:r>
            <a:r>
              <a:rPr lang="en-GB" b="1" dirty="0"/>
              <a:t>20 April 2020 from 14:00 to 17:30 </a:t>
            </a:r>
            <a:r>
              <a:rPr lang="en-GB" dirty="0"/>
              <a:t>at the IHO Secretariat, as part of the 2</a:t>
            </a:r>
            <a:r>
              <a:rPr lang="en-GB" baseline="30000" dirty="0"/>
              <a:t>nd</a:t>
            </a:r>
            <a:r>
              <a:rPr lang="en-GB" dirty="0"/>
              <a:t> session of the Assembly. </a:t>
            </a:r>
          </a:p>
          <a:p>
            <a:pPr algn="just">
              <a:buFontTx/>
              <a:buChar char="-"/>
            </a:pPr>
            <a:r>
              <a:rPr lang="en-GB" dirty="0"/>
              <a:t>Member States wishing to attend the meeting of the Finance   Committee are requested to register their delegates through the IHO registration system </a:t>
            </a:r>
            <a:r>
              <a:rPr lang="en-GB" b="1" u="sng" dirty="0"/>
              <a:t>not later than 1 March 2020.</a:t>
            </a:r>
            <a:endParaRPr lang="en-GB" dirty="0"/>
          </a:p>
          <a:p>
            <a:pPr algn="just">
              <a:buFontTx/>
              <a:buChar char="-"/>
            </a:pPr>
            <a:r>
              <a:rPr lang="en-US" dirty="0"/>
              <a:t>The Chair and Vice-Chair shall be elected for a period of three years and hold office until the end of the next ordinary session of the Assembly (A-3).</a:t>
            </a:r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7081" y="363974"/>
            <a:ext cx="4977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u="sng" dirty="0">
                <a:solidFill>
                  <a:srgbClr val="0070C0"/>
                </a:solidFill>
              </a:rPr>
              <a:t>Finance </a:t>
            </a:r>
            <a:r>
              <a:rPr lang="fr-FR" sz="3200" b="1" u="sng" dirty="0" err="1">
                <a:solidFill>
                  <a:srgbClr val="0070C0"/>
                </a:solidFill>
              </a:rPr>
              <a:t>Committee</a:t>
            </a:r>
            <a:r>
              <a:rPr lang="fr-FR" sz="3200" b="1" u="sng" dirty="0">
                <a:solidFill>
                  <a:srgbClr val="0070C0"/>
                </a:solidFill>
              </a:rPr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402421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03832"/>
            <a:ext cx="10515600" cy="4666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u="sng" dirty="0">
                <a:solidFill>
                  <a:srgbClr val="0070C0"/>
                </a:solidFill>
              </a:rPr>
              <a:t>Finance </a:t>
            </a:r>
            <a:r>
              <a:rPr lang="fr-FR" b="1" u="sng" dirty="0" err="1">
                <a:solidFill>
                  <a:srgbClr val="0070C0"/>
                </a:solidFill>
              </a:rPr>
              <a:t>Committee</a:t>
            </a:r>
            <a:r>
              <a:rPr lang="fr-FR" b="1" u="sng" dirty="0">
                <a:solidFill>
                  <a:srgbClr val="0070C0"/>
                </a:solidFill>
              </a:rPr>
              <a:t> meeting</a:t>
            </a:r>
          </a:p>
          <a:p>
            <a:pPr marL="0" indent="0" algn="ctr">
              <a:buNone/>
            </a:pPr>
            <a:endParaRPr lang="fr-FR" b="1" u="sng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GB" dirty="0"/>
              <a:t>-The Secretary-General shall ask Member States, four months before (</a:t>
            </a:r>
            <a:r>
              <a:rPr lang="en-GB" b="1" dirty="0"/>
              <a:t>20 December 2019</a:t>
            </a:r>
            <a:r>
              <a:rPr lang="en-GB" dirty="0"/>
              <a:t>) the Finance Committee meeting, to provide the details of the heads of delegations and names of alternative delegates and </a:t>
            </a:r>
            <a:r>
              <a:rPr lang="en-GB" i="1" dirty="0"/>
              <a:t>the Candidates for the Chair and Vice-Chair of the Finance Committee.</a:t>
            </a:r>
          </a:p>
          <a:p>
            <a:pPr marL="0" indent="0" algn="just">
              <a:buNone/>
            </a:pPr>
            <a:r>
              <a:rPr lang="en-GB" dirty="0"/>
              <a:t>-</a:t>
            </a:r>
            <a:r>
              <a:rPr lang="en-US" dirty="0"/>
              <a:t>Member States are requested to submit their proposals that they wish to be discussed by the Finance Committee, </a:t>
            </a:r>
            <a:r>
              <a:rPr lang="en-US" b="1" u="sng" dirty="0"/>
              <a:t>no later than 20 January 2020</a:t>
            </a:r>
            <a:r>
              <a:rPr lang="en-US" u="sng" dirty="0"/>
              <a:t>.</a:t>
            </a:r>
            <a:endParaRPr lang="en-US" dirty="0"/>
          </a:p>
          <a:p>
            <a:pPr marL="0" indent="0" algn="just">
              <a:buNone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8659" y="6249510"/>
            <a:ext cx="5732235" cy="5016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C-3, IHO Secretariat, Monaco, 15 – 17 October 2019</a:t>
            </a:r>
          </a:p>
        </p:txBody>
      </p:sp>
    </p:spTree>
    <p:extLst>
      <p:ext uri="{BB962C8B-B14F-4D97-AF65-F5344CB8AC3E}">
        <p14:creationId xmlns:p14="http://schemas.microsoft.com/office/powerpoint/2010/main" val="205410086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_IHO_New_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IHO_New_Logo" id="{92376390-61D0-4A4A-9DAB-DA9E6EE3EAC4}" vid="{E943696B-60C2-4457-926B-515312E413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Master_IHO_New_Logo</Template>
  <TotalTime>499</TotalTime>
  <Words>1425</Words>
  <Application>Microsoft Office PowerPoint</Application>
  <PresentationFormat>Widescreen</PresentationFormat>
  <Paragraphs>192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Adobe Naskh Medium</vt:lpstr>
      <vt:lpstr>Arial</vt:lpstr>
      <vt:lpstr>Arial Black</vt:lpstr>
      <vt:lpstr>Calibri</vt:lpstr>
      <vt:lpstr>Calibri Light</vt:lpstr>
      <vt:lpstr>Master_IHO_New_Logo</vt:lpstr>
      <vt:lpstr>PowerPoint Presentation</vt:lpstr>
      <vt:lpstr>PowerPoint Presentation</vt:lpstr>
      <vt:lpstr>TIMETABLE</vt:lpstr>
      <vt:lpstr>Countdowns FOR Council and Assembly by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of the Finance Committee </vt:lpstr>
      <vt:lpstr>PowerPoint Presentation</vt:lpstr>
      <vt:lpstr>PowerPoint Presentation</vt:lpstr>
      <vt:lpstr>Other Administrative / Logistic matters</vt:lpstr>
      <vt:lpstr>LOCATION OF THE ASSEMBLY VENUE (Auditorium)</vt:lpstr>
      <vt:lpstr>THE ASSEMBLY VENUE (Auditorium)</vt:lpstr>
      <vt:lpstr>Venue of the Assembly</vt:lpstr>
      <vt:lpstr>Registration and Security Arrangements</vt:lpstr>
      <vt:lpstr>Registration and Security Arrangements</vt:lpstr>
      <vt:lpstr>Opening Ceremony</vt:lpstr>
      <vt:lpstr>Member states Exhibition</vt:lpstr>
      <vt:lpstr>Side Meetings</vt:lpstr>
      <vt:lpstr>Ship Visits</vt:lpstr>
      <vt:lpstr>RECEPTIONS</vt:lpstr>
      <vt:lpstr>     Action requested of the council</vt:lpstr>
      <vt:lpstr>     </vt:lpstr>
    </vt:vector>
  </TitlesOfParts>
  <Company>International Hydrographic Bureau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Belmonte</dc:creator>
  <cp:lastModifiedBy>MI</cp:lastModifiedBy>
  <cp:revision>34</cp:revision>
  <dcterms:created xsi:type="dcterms:W3CDTF">2019-06-26T12:25:46Z</dcterms:created>
  <dcterms:modified xsi:type="dcterms:W3CDTF">2019-10-15T15:13:45Z</dcterms:modified>
</cp:coreProperties>
</file>