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4" r:id="rId6"/>
    <p:sldId id="263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8030" y="1617365"/>
            <a:ext cx="887593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3rd Meeting of the IHO Council</a:t>
            </a:r>
          </a:p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IHO Innovation and </a:t>
            </a:r>
            <a:r>
              <a:rPr lang="en-SG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fr-F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100" b="1" dirty="0" smtClean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</a:t>
            </a:r>
            <a:endParaRPr lang="fr-FR" sz="3100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collective IHO approach towards: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Keeping pace </a:t>
            </a:r>
            <a:r>
              <a:rPr lang="en-US" dirty="0"/>
              <a:t>and remain relevant with the rapid evolving technologies that will impact on the hydrographic </a:t>
            </a:r>
            <a:r>
              <a:rPr lang="en-US" dirty="0" smtClean="0"/>
              <a:t>community;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Identifying products </a:t>
            </a:r>
            <a:r>
              <a:rPr lang="en-US" dirty="0"/>
              <a:t>and services that will be developed and how can we provide the support their </a:t>
            </a:r>
            <a:r>
              <a:rPr lang="en-US" dirty="0" smtClean="0"/>
              <a:t>development;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Contributing to </a:t>
            </a:r>
            <a:r>
              <a:rPr lang="en-US" dirty="0"/>
              <a:t>other global initiatives related to seas and oceans, such as the United Nations Sustainable Development Goal </a:t>
            </a:r>
            <a:r>
              <a:rPr lang="en-US" dirty="0" smtClean="0"/>
              <a:t>14: “Conserve </a:t>
            </a:r>
            <a:r>
              <a:rPr lang="en-US" dirty="0"/>
              <a:t>and sustainably use the oceans and sea and marine resources for sustainable </a:t>
            </a:r>
            <a:r>
              <a:rPr lang="en-US" dirty="0" smtClean="0"/>
              <a:t>development”</a:t>
            </a:r>
            <a:endParaRPr lang="en-US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Proposal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 err="1" smtClean="0"/>
              <a:t>iHO</a:t>
            </a:r>
            <a:r>
              <a:rPr lang="fr-FR" dirty="0" smtClean="0"/>
              <a:t> Innovation and </a:t>
            </a:r>
            <a:r>
              <a:rPr lang="en-SG" dirty="0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Facilitate</a:t>
            </a:r>
            <a:r>
              <a:rPr lang="en-US" dirty="0" smtClean="0"/>
              <a:t> </a:t>
            </a:r>
            <a:r>
              <a:rPr lang="en-US" dirty="0"/>
              <a:t>the conduct of research or investigative projects in the laboratory and/or test bedding in the field submitted by IHO Member State(s), IHO organs, or other stakeholders.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Enable</a:t>
            </a:r>
            <a:r>
              <a:rPr lang="en-US" dirty="0" smtClean="0"/>
              <a:t> </a:t>
            </a:r>
            <a:r>
              <a:rPr lang="en-US" dirty="0"/>
              <a:t>knowledge creation for the evaluation and specification of global standard-setting at the request of </a:t>
            </a:r>
            <a:r>
              <a:rPr lang="en-US" dirty="0" err="1"/>
              <a:t>eg</a:t>
            </a:r>
            <a:r>
              <a:rPr lang="en-US" dirty="0"/>
              <a:t>. IHO member State(s); </a:t>
            </a:r>
            <a:r>
              <a:rPr lang="en-US" dirty="0" smtClean="0"/>
              <a:t>and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Foster</a:t>
            </a:r>
            <a:r>
              <a:rPr lang="en-US" dirty="0" smtClean="0"/>
              <a:t> </a:t>
            </a:r>
            <a:r>
              <a:rPr lang="en-US" dirty="0"/>
              <a:t>a multidisciplinary and collaborative environment for researchers and investigators to interact, learn and promote new solutions and technologies, including collaboration with other international </a:t>
            </a:r>
            <a:r>
              <a:rPr lang="en-US" dirty="0" err="1"/>
              <a:t>organisations</a:t>
            </a:r>
            <a:r>
              <a:rPr lang="en-US" dirty="0"/>
              <a:t> under the guidance of a Governing Board (see para 9). </a:t>
            </a:r>
            <a:endParaRPr lang="en-SG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Objectives:</a:t>
            </a:r>
            <a:br>
              <a:rPr lang="fr-FR" dirty="0" smtClean="0"/>
            </a:br>
            <a:r>
              <a:rPr lang="fr-FR" dirty="0" err="1" smtClean="0"/>
              <a:t>iHO</a:t>
            </a:r>
            <a:r>
              <a:rPr lang="fr-FR" dirty="0" smtClean="0"/>
              <a:t> Innovation and </a:t>
            </a:r>
            <a:r>
              <a:rPr lang="en-SG" dirty="0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7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SG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Governance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iHO</a:t>
            </a:r>
            <a:r>
              <a:rPr lang="fr-FR" dirty="0" smtClean="0"/>
              <a:t> Innovation and </a:t>
            </a:r>
            <a:r>
              <a:rPr lang="en-SG" dirty="0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087" t="16127" r="29321" b="25189"/>
          <a:stretch/>
        </p:blipFill>
        <p:spPr>
          <a:xfrm>
            <a:off x="2150533" y="1067705"/>
            <a:ext cx="6656366" cy="50404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15848" y="2110606"/>
            <a:ext cx="3871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Univers 55"/>
                <a:cs typeface="Univers 55"/>
              </a:rPr>
              <a:t>IHO Secretary General or his Appointee.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Univers 55"/>
                <a:cs typeface="Univers 55"/>
              </a:rPr>
              <a:t>The members would include IHO appointees from member States. </a:t>
            </a:r>
            <a:endParaRPr lang="en-SG" dirty="0">
              <a:solidFill>
                <a:schemeClr val="tx1">
                  <a:lumMod val="65000"/>
                  <a:lumOff val="35000"/>
                </a:schemeClr>
              </a:solidFill>
              <a:latin typeface="Univers 55"/>
              <a:cs typeface="Univers 55"/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6719120" y="2367293"/>
            <a:ext cx="1296729" cy="6930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989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SG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IHO Lab Management Team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iHO</a:t>
            </a:r>
            <a:r>
              <a:rPr lang="fr-FR" dirty="0" smtClean="0"/>
              <a:t> Innovation and </a:t>
            </a:r>
            <a:r>
              <a:rPr lang="en-SG" dirty="0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0667" y="1337733"/>
            <a:ext cx="992293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Roles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of IHO Lab Management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</a:p>
          <a:p>
            <a:pPr lvl="1"/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– Administrative support from Singapore</a:t>
            </a: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Assess and make recommendations on proposals submitted for funding support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00100" lvl="1" indent="-342900">
              <a:buFont typeface="+mj-lt"/>
              <a:buAutoNum type="alphaLcParenR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Monitor IHO Lab’s project activities, progress and outputs;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800100" lvl="1" indent="-342900">
              <a:buFont typeface="+mj-lt"/>
              <a:buAutoNum type="alphaLcParenR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Manage the technical reviews of IHO Lab’s projects and new proposals. </a:t>
            </a:r>
          </a:p>
        </p:txBody>
      </p:sp>
    </p:spTree>
    <p:extLst>
      <p:ext uri="{BB962C8B-B14F-4D97-AF65-F5344CB8AC3E}">
        <p14:creationId xmlns:p14="http://schemas.microsoft.com/office/powerpoint/2010/main" val="86457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SG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Singapore in kind contribution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err="1" smtClean="0"/>
              <a:t>iHO</a:t>
            </a:r>
            <a:r>
              <a:rPr lang="fr-FR" dirty="0" smtClean="0"/>
              <a:t> Innovation and </a:t>
            </a:r>
            <a:r>
              <a:rPr lang="en-SG" dirty="0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e01e44c1-d62a-4fb4-8a39-7da65bad1e67@reso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91563" y="2590344"/>
            <a:ext cx="2845268" cy="2765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image00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" b="21391"/>
          <a:stretch/>
        </p:blipFill>
        <p:spPr bwMode="auto">
          <a:xfrm>
            <a:off x="5624838" y="2559355"/>
            <a:ext cx="45974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1046976" y="12668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dirty="0" smtClean="0"/>
              <a:t>Work </a:t>
            </a:r>
            <a:r>
              <a:rPr lang="en-SG" dirty="0" smtClean="0"/>
              <a:t>Space + Manpower Costs</a:t>
            </a:r>
            <a:endParaRPr lang="en-SG" dirty="0" smtClean="0"/>
          </a:p>
          <a:p>
            <a:pPr lvl="1"/>
            <a:r>
              <a:rPr lang="en-SG" dirty="0" smtClean="0"/>
              <a:t>Total estimated costs to be borne by Singapore US$163,000 </a:t>
            </a:r>
            <a:r>
              <a:rPr lang="en-SG" dirty="0" smtClean="0"/>
              <a:t>annually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120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2514" y="1825625"/>
            <a:ext cx="10221286" cy="4289949"/>
          </a:xfrm>
        </p:spPr>
        <p:txBody>
          <a:bodyPr>
            <a:normAutofit/>
          </a:bodyPr>
          <a:lstStyle/>
          <a:p>
            <a:r>
              <a:rPr lang="en-US" dirty="0"/>
              <a:t>The Council is invited to: </a:t>
            </a:r>
            <a:endParaRPr lang="en-US" dirty="0" smtClean="0"/>
          </a:p>
          <a:p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Discuss </a:t>
            </a:r>
            <a:r>
              <a:rPr lang="en-US" dirty="0"/>
              <a:t>and consider the proposal to set up an “IHO Innovation and Technology Laboratory</a:t>
            </a:r>
            <a:r>
              <a:rPr lang="en-US" dirty="0" smtClean="0"/>
              <a:t>”;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Discuss </a:t>
            </a:r>
            <a:r>
              <a:rPr lang="en-US" dirty="0"/>
              <a:t>Singapore’s proposal to host this </a:t>
            </a:r>
            <a:r>
              <a:rPr lang="en-US" dirty="0" smtClean="0"/>
              <a:t>Laboratory at </a:t>
            </a:r>
            <a:r>
              <a:rPr lang="en-US" dirty="0"/>
              <a:t>no cost implication to the </a:t>
            </a:r>
            <a:r>
              <a:rPr lang="en-US" dirty="0" smtClean="0"/>
              <a:t>IHO, including administrative support; </a:t>
            </a:r>
            <a:r>
              <a:rPr lang="en-US" dirty="0"/>
              <a:t>and 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Take </a:t>
            </a:r>
            <a:r>
              <a:rPr lang="en-US" dirty="0"/>
              <a:t>any other actions that may be appropriate. 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iHO</a:t>
            </a:r>
            <a:r>
              <a:rPr lang="fr-FR" dirty="0"/>
              <a:t> Innovation and </a:t>
            </a:r>
            <a:r>
              <a:rPr lang="en-SG" dirty="0"/>
              <a:t>Technology</a:t>
            </a:r>
            <a:r>
              <a:rPr lang="fr-FR" dirty="0"/>
              <a:t> </a:t>
            </a:r>
            <a:r>
              <a:rPr lang="fr-FR" dirty="0" err="1"/>
              <a:t>Lab</a:t>
            </a:r>
            <a:endParaRPr lang="fr-FR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8659" y="6249510"/>
            <a:ext cx="5732235" cy="50165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C-3, IHO Secretariat, Monaco, 15 – 17 October 2019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715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159</TotalTime>
  <Words>409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Adobe Naskh Medium</vt:lpstr>
      <vt:lpstr>Arial</vt:lpstr>
      <vt:lpstr>Arial Black</vt:lpstr>
      <vt:lpstr>Calibri</vt:lpstr>
      <vt:lpstr>Calibri Light</vt:lpstr>
      <vt:lpstr>Univers 55</vt:lpstr>
      <vt:lpstr>Master_IHO_New_Logo</vt:lpstr>
      <vt:lpstr>PowerPoint Presentation</vt:lpstr>
      <vt:lpstr>Proposal: iHO Innovation and Technology Lab</vt:lpstr>
      <vt:lpstr>Objectives: iHO Innovation and Technology Lab</vt:lpstr>
      <vt:lpstr>Governance:  iHO Innovation and Technology Lab</vt:lpstr>
      <vt:lpstr>IHO Lab Management Team:  iHO Innovation and Technology Lab</vt:lpstr>
      <vt:lpstr>Singapore in kind contribution:  iHO Innovation and Technology Lab</vt:lpstr>
      <vt:lpstr>iHO Innovation and Technology Lab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Parry OEI (MPA)</cp:lastModifiedBy>
  <cp:revision>15</cp:revision>
  <dcterms:created xsi:type="dcterms:W3CDTF">2019-06-26T12:25:46Z</dcterms:created>
  <dcterms:modified xsi:type="dcterms:W3CDTF">2019-10-10T05:48:23Z</dcterms:modified>
</cp:coreProperties>
</file>