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294" r:id="rId4"/>
    <p:sldId id="296" r:id="rId5"/>
    <p:sldId id="297" r:id="rId6"/>
    <p:sldId id="298" r:id="rId7"/>
    <p:sldId id="300" r:id="rId8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 varScale="1">
        <p:scale>
          <a:sx n="71" d="100"/>
          <a:sy n="71" d="100"/>
        </p:scale>
        <p:origin x="119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4367" y="471309"/>
            <a:ext cx="5769630" cy="4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164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4368" y="119909"/>
            <a:ext cx="2948568" cy="15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164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4368" y="9446146"/>
            <a:ext cx="5919449" cy="4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164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02787" y="9446146"/>
            <a:ext cx="224729" cy="4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164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9449" y="1"/>
            <a:ext cx="886164" cy="59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6557581" y="2944648"/>
            <a:ext cx="123111" cy="12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6555986" y="6892478"/>
            <a:ext cx="123111" cy="12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4367" y="472973"/>
            <a:ext cx="5769630" cy="43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164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773" y="119909"/>
            <a:ext cx="2948568" cy="15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164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4013" y="984250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4367" y="4904602"/>
            <a:ext cx="4645986" cy="405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774" y="9446146"/>
            <a:ext cx="5995952" cy="4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164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04382" y="9446146"/>
            <a:ext cx="226322" cy="4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164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9449" y="1"/>
            <a:ext cx="886164" cy="59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6557581" y="2944648"/>
            <a:ext cx="123111" cy="12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6555986" y="6892478"/>
            <a:ext cx="123111" cy="12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199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DNLHO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15-17 </a:t>
            </a:r>
            <a:r>
              <a:rPr lang="nl-NL" sz="1200" dirty="0" err="1" smtClean="0">
                <a:solidFill>
                  <a:schemeClr val="bg1"/>
                </a:solidFill>
              </a:rPr>
              <a:t>October</a:t>
            </a:r>
            <a:r>
              <a:rPr lang="nl-NL" sz="1200" dirty="0" smtClean="0">
                <a:solidFill>
                  <a:schemeClr val="bg1"/>
                </a:solidFill>
              </a:rPr>
              <a:t> 2019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om het </a:t>
            </a:r>
            <a:r>
              <a:rPr lang="en-US" dirty="0" err="1" smtClean="0"/>
              <a:t>opmaakprofiel</a:t>
            </a:r>
            <a:r>
              <a:rPr lang="en-US" dirty="0" smtClean="0"/>
              <a:t> van de </a:t>
            </a:r>
            <a:r>
              <a:rPr lang="en-US" dirty="0" err="1" smtClean="0"/>
              <a:t>modeltekst</a:t>
            </a:r>
            <a:r>
              <a:rPr lang="en-US" dirty="0" smtClean="0"/>
              <a:t> te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200" noProof="0" dirty="0" smtClean="0">
                <a:solidFill>
                  <a:schemeClr val="bg1"/>
                </a:solidFill>
              </a:rPr>
              <a:t>15-17 October</a:t>
            </a:r>
            <a:r>
              <a:rPr lang="nl-NL" sz="1200" dirty="0" smtClean="0">
                <a:solidFill>
                  <a:schemeClr val="bg1"/>
                </a:solidFill>
              </a:rPr>
              <a:t> 2019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IHO-C3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3950" y="2096772"/>
            <a:ext cx="3598863" cy="492443"/>
          </a:xfrm>
        </p:spPr>
        <p:txBody>
          <a:bodyPr/>
          <a:lstStyle/>
          <a:p>
            <a:pPr algn="l"/>
            <a:r>
              <a:rPr lang="nl-NL" dirty="0" smtClean="0"/>
              <a:t>IHO-C3</a:t>
            </a:r>
            <a:endParaRPr lang="en-US" dirty="0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886522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C3-07.3A</a:t>
            </a:r>
          </a:p>
          <a:p>
            <a:endParaRPr lang="nl-NL" dirty="0" smtClean="0"/>
          </a:p>
          <a:p>
            <a:r>
              <a:rPr lang="en-US" b="1" dirty="0"/>
              <a:t>Application of </a:t>
            </a:r>
            <a:r>
              <a:rPr lang="en-US" b="1" dirty="0" smtClean="0"/>
              <a:t>Quality </a:t>
            </a:r>
            <a:r>
              <a:rPr lang="en-US" b="1" dirty="0"/>
              <a:t>Management Principles to the IHO </a:t>
            </a:r>
            <a:r>
              <a:rPr lang="en-US" b="1" dirty="0" smtClean="0"/>
              <a:t>Structure</a:t>
            </a:r>
            <a:endParaRPr lang="nl-NL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17600"/>
            <a:ext cx="3240360" cy="37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/>
          </a:p>
          <a:p>
            <a:pPr marL="0" lvl="0" indent="0">
              <a:buNone/>
            </a:pPr>
            <a:r>
              <a:rPr lang="en-US" dirty="0"/>
              <a:t>At </a:t>
            </a:r>
            <a:r>
              <a:rPr lang="en-US" dirty="0" smtClean="0"/>
              <a:t>A2, </a:t>
            </a:r>
            <a:r>
              <a:rPr lang="en-US" dirty="0"/>
              <a:t>the Council to request </a:t>
            </a:r>
            <a:r>
              <a:rPr lang="en-US" dirty="0" smtClean="0"/>
              <a:t>that </a:t>
            </a:r>
            <a:r>
              <a:rPr lang="en-US" dirty="0"/>
              <a:t>the Assembly tasks the Council to </a:t>
            </a:r>
            <a:endParaRPr lang="en-US" dirty="0" smtClean="0"/>
          </a:p>
          <a:p>
            <a:pPr marL="831850" lvl="2" indent="-514350">
              <a:buAutoNum type="romanLcParenBoth"/>
            </a:pPr>
            <a:r>
              <a:rPr lang="en-US" dirty="0" smtClean="0"/>
              <a:t>conduct </a:t>
            </a:r>
            <a:r>
              <a:rPr lang="en-US" dirty="0"/>
              <a:t>a (limited) review of the new IHO Structure in line with ISO9001:2015 (specifically the Deming circle: Plan-Do-Check-Act); and, if deemed necessary, </a:t>
            </a:r>
            <a:endParaRPr lang="en-US" dirty="0" smtClean="0"/>
          </a:p>
          <a:p>
            <a:pPr marL="831850" lvl="2" indent="-514350">
              <a:buAutoNum type="romanLcParenBoth"/>
            </a:pPr>
            <a:r>
              <a:rPr lang="en-US" dirty="0" smtClean="0"/>
              <a:t>(</a:t>
            </a:r>
            <a:r>
              <a:rPr lang="en-US" dirty="0"/>
              <a:t>ii) to provide proposals for amendments to any IHO basic documents, for decision-making at </a:t>
            </a:r>
            <a:r>
              <a:rPr lang="en-US" dirty="0" smtClean="0"/>
              <a:t>A3. </a:t>
            </a:r>
            <a:endParaRPr lang="nl-NL" dirty="0"/>
          </a:p>
          <a:p>
            <a:pPr marL="0" indent="0">
              <a:buNone/>
            </a:pPr>
            <a:r>
              <a:rPr lang="en-US" dirty="0"/>
              <a:t> </a:t>
            </a:r>
            <a:endParaRPr lang="nl-NL" dirty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Proposal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071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Theme gives focus to a Council cycle</a:t>
            </a:r>
          </a:p>
          <a:p>
            <a:endParaRPr lang="en-GB" dirty="0" smtClean="0"/>
          </a:p>
          <a:p>
            <a:r>
              <a:rPr lang="en-GB" dirty="0" smtClean="0"/>
              <a:t>IHO structure is a potential theme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IHO Convention and its supporting Basic Documents </a:t>
            </a:r>
            <a:r>
              <a:rPr lang="en-US" sz="2000" dirty="0" smtClean="0"/>
              <a:t>were completed</a:t>
            </a:r>
            <a:r>
              <a:rPr lang="en-GB" sz="2000" dirty="0" smtClean="0"/>
              <a:t> 15 </a:t>
            </a:r>
            <a:r>
              <a:rPr lang="en-GB" sz="2000" dirty="0"/>
              <a:t>years </a:t>
            </a:r>
            <a:r>
              <a:rPr lang="en-GB" sz="2000" dirty="0" smtClean="0"/>
              <a:t>ago</a:t>
            </a:r>
          </a:p>
          <a:p>
            <a:pPr lvl="2"/>
            <a:r>
              <a:rPr lang="en-GB" sz="2000" dirty="0" smtClean="0"/>
              <a:t>3 years before the first iPhone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ISO 9001 is a requirement for IHO-members, so act as you preach</a:t>
            </a:r>
          </a:p>
          <a:p>
            <a:pPr lvl="2"/>
            <a:r>
              <a:rPr lang="en-US" sz="2000" dirty="0"/>
              <a:t>Deming-circle (plan-do-check-act) 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dirty="0" smtClean="0"/>
              <a:t>Of note: de facto doing it this Council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Revision rule 12 of ROP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Medical fitness in General Regulations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68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 full review of the structure, but optimize the working of it within the framework </a:t>
            </a:r>
          </a:p>
          <a:p>
            <a:endParaRPr lang="en-GB" dirty="0"/>
          </a:p>
          <a:p>
            <a:r>
              <a:rPr lang="en-US" dirty="0" smtClean="0"/>
              <a:t>Reflect </a:t>
            </a:r>
            <a:r>
              <a:rPr lang="en-US" dirty="0"/>
              <a:t>on the experiences gained and lessons </a:t>
            </a:r>
            <a:r>
              <a:rPr lang="en-US" dirty="0" smtClean="0"/>
              <a:t>identified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Can </a:t>
            </a:r>
            <a:r>
              <a:rPr lang="en-US" sz="2000" dirty="0"/>
              <a:t>the Council for instance set </a:t>
            </a:r>
            <a:r>
              <a:rPr lang="en-US" sz="2000" b="1" dirty="0"/>
              <a:t>priorities</a:t>
            </a:r>
            <a:r>
              <a:rPr lang="en-US" sz="2000" dirty="0"/>
              <a:t> within the work programs of IRRC and </a:t>
            </a:r>
            <a:r>
              <a:rPr lang="en-US" sz="2000" dirty="0" smtClean="0"/>
              <a:t>HSCC?</a:t>
            </a:r>
          </a:p>
          <a:p>
            <a:pPr lvl="2"/>
            <a:r>
              <a:rPr lang="en-US" sz="2000" dirty="0" smtClean="0"/>
              <a:t>for </a:t>
            </a:r>
            <a:r>
              <a:rPr lang="en-US" sz="2000" dirty="0"/>
              <a:t>example when there is a disconnect between a newly approved Strategic Plan and </a:t>
            </a:r>
            <a:r>
              <a:rPr lang="en-US" sz="2000" dirty="0" smtClean="0"/>
              <a:t>execution of work programs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Can </a:t>
            </a:r>
            <a:r>
              <a:rPr lang="en-US" sz="2000" dirty="0"/>
              <a:t>the Council for instance </a:t>
            </a:r>
            <a:r>
              <a:rPr lang="en-US" sz="2000" b="1" dirty="0"/>
              <a:t>initiate tasks</a:t>
            </a:r>
            <a:r>
              <a:rPr lang="en-US" sz="2000" dirty="0"/>
              <a:t> previously unforeseen by the Assembly? </a:t>
            </a:r>
            <a:endParaRPr lang="en-GB" sz="2000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Aim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65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At A2 </a:t>
            </a:r>
            <a:r>
              <a:rPr lang="en-US" dirty="0"/>
              <a:t>the Council to request </a:t>
            </a:r>
            <a:r>
              <a:rPr lang="en-US" dirty="0" smtClean="0"/>
              <a:t>that </a:t>
            </a:r>
            <a:r>
              <a:rPr lang="en-US" dirty="0"/>
              <a:t>the Assembly tasks the Council to </a:t>
            </a:r>
            <a:endParaRPr lang="en-US" dirty="0" smtClean="0"/>
          </a:p>
          <a:p>
            <a:pPr marL="831850" lvl="2" indent="-514350">
              <a:buAutoNum type="romanLcParenBoth"/>
            </a:pPr>
            <a:r>
              <a:rPr lang="en-US" dirty="0" smtClean="0"/>
              <a:t>adopt </a:t>
            </a:r>
            <a:r>
              <a:rPr lang="en-US" b="1" dirty="0">
                <a:solidFill>
                  <a:srgbClr val="C00000"/>
                </a:solidFill>
              </a:rPr>
              <a:t>[TBD] </a:t>
            </a:r>
            <a:r>
              <a:rPr lang="en-US" dirty="0"/>
              <a:t>as a theme for 2020-2023 cycle and, if deemed necessary, </a:t>
            </a:r>
            <a:endParaRPr lang="en-US" dirty="0" smtClean="0"/>
          </a:p>
          <a:p>
            <a:pPr marL="831850" lvl="2" indent="-514350">
              <a:buAutoNum type="romanLcParenBoth"/>
            </a:pPr>
            <a:r>
              <a:rPr lang="en-US" dirty="0" smtClean="0"/>
              <a:t>(</a:t>
            </a:r>
            <a:r>
              <a:rPr lang="en-US" dirty="0"/>
              <a:t>ii) to provide proposals for decision-making at the third meeting of the Assembly. </a:t>
            </a:r>
            <a:endParaRPr lang="nl-NL" dirty="0"/>
          </a:p>
          <a:p>
            <a:pPr marL="0" indent="0">
              <a:buNone/>
            </a:pPr>
            <a:r>
              <a:rPr lang="en-US" dirty="0"/>
              <a:t> </a:t>
            </a:r>
            <a:endParaRPr lang="nl-NL" dirty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Proposal</a:t>
            </a:r>
            <a:r>
              <a:rPr lang="nl-NL" dirty="0" smtClean="0"/>
              <a:t> : </a:t>
            </a:r>
            <a:r>
              <a:rPr lang="nl-NL" dirty="0" err="1" smtClean="0"/>
              <a:t>alternative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14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ook </a:t>
            </a:r>
            <a:r>
              <a:rPr lang="en-US" dirty="0"/>
              <a:t>at the remit of the council itself.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Is it is broad enough to make it worthwhile for the members to commit their </a:t>
            </a:r>
            <a:r>
              <a:rPr lang="en-US" sz="2000" smtClean="0"/>
              <a:t>scarce </a:t>
            </a:r>
            <a:r>
              <a:rPr lang="en-US" sz="2000" smtClean="0"/>
              <a:t>resources </a:t>
            </a:r>
            <a:r>
              <a:rPr lang="en-US" sz="2000" dirty="0"/>
              <a:t>to it, i.e. do we want to improve the effectiveness of the Council? </a:t>
            </a:r>
          </a:p>
          <a:p>
            <a:endParaRPr lang="en-US" dirty="0" smtClean="0"/>
          </a:p>
          <a:p>
            <a:r>
              <a:rPr lang="en-US" dirty="0" smtClean="0"/>
              <a:t>A2 to </a:t>
            </a:r>
            <a:r>
              <a:rPr lang="en-US" dirty="0"/>
              <a:t>give the Council an executive mandate for implementing the new Strategic </a:t>
            </a:r>
            <a:r>
              <a:rPr lang="en-US" dirty="0" smtClean="0"/>
              <a:t>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Timely S101 is critical for the relevance of IHO</a:t>
            </a:r>
            <a:endParaRPr lang="nl-NL" sz="2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Alternative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4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discuss </a:t>
            </a:r>
            <a:r>
              <a:rPr lang="en-US" dirty="0"/>
              <a:t>and agree on the need to review the workings the new IHO Structure in line with ISO9001:2015 (specifically the Deming circle: Plan-Do-Check-Act);</a:t>
            </a:r>
            <a:endParaRPr lang="nl-NL" dirty="0"/>
          </a:p>
          <a:p>
            <a:pPr lvl="0"/>
            <a:r>
              <a:rPr lang="en-US" dirty="0"/>
              <a:t>approve the proposal on a (</a:t>
            </a:r>
            <a:r>
              <a:rPr lang="en-US" dirty="0" smtClean="0"/>
              <a:t>limited) </a:t>
            </a:r>
            <a:r>
              <a:rPr lang="en-US" dirty="0"/>
              <a:t>review as formulated above;</a:t>
            </a:r>
            <a:endParaRPr lang="nl-NL" dirty="0"/>
          </a:p>
          <a:p>
            <a:pPr lvl="0"/>
            <a:r>
              <a:rPr lang="en-US" dirty="0"/>
              <a:t>if not accepted, formulate a theme for the 2020-2023 cycle of the Council;</a:t>
            </a:r>
            <a:endParaRPr lang="nl-NL" dirty="0"/>
          </a:p>
          <a:p>
            <a:pPr lvl="0"/>
            <a:r>
              <a:rPr lang="en-US" dirty="0"/>
              <a:t>take note of the additional commitment and effort that such a review will require from Council members;</a:t>
            </a:r>
            <a:endParaRPr lang="nl-NL" dirty="0"/>
          </a:p>
          <a:p>
            <a:pPr lvl="0"/>
            <a:r>
              <a:rPr lang="en-US" dirty="0"/>
              <a:t>take any other actions that may be appropriate. </a:t>
            </a:r>
            <a:endParaRPr lang="nl-NL" dirty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800219"/>
          </a:xfrm>
        </p:spPr>
        <p:txBody>
          <a:bodyPr/>
          <a:lstStyle/>
          <a:p>
            <a:r>
              <a:rPr lang="en-US" dirty="0"/>
              <a:t>The Council is invited to: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290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426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marineEN1</vt:lpstr>
      <vt:lpstr>IHO-C3</vt:lpstr>
      <vt:lpstr>Proposal </vt:lpstr>
      <vt:lpstr>Why</vt:lpstr>
      <vt:lpstr>Aim</vt:lpstr>
      <vt:lpstr>Proposal : alternative</vt:lpstr>
      <vt:lpstr>Examples for Alternative</vt:lpstr>
      <vt:lpstr>The Council is invited to:  </vt:lpstr>
    </vt:vector>
  </TitlesOfParts>
  <Company>Ministerie van Defensie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YG</cp:lastModifiedBy>
  <cp:revision>181</cp:revision>
  <cp:lastPrinted>2019-10-02T14:14:47Z</cp:lastPrinted>
  <dcterms:created xsi:type="dcterms:W3CDTF">2010-02-03T15:06:20Z</dcterms:created>
  <dcterms:modified xsi:type="dcterms:W3CDTF">2019-10-08T13:53:39Z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