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75" r:id="rId5"/>
    <p:sldId id="280" r:id="rId6"/>
    <p:sldId id="260" r:id="rId7"/>
    <p:sldId id="274" r:id="rId8"/>
    <p:sldId id="269" r:id="rId9"/>
    <p:sldId id="270" r:id="rId10"/>
    <p:sldId id="271" r:id="rId11"/>
    <p:sldId id="273" r:id="rId12"/>
    <p:sldId id="276" r:id="rId13"/>
    <p:sldId id="277" r:id="rId14"/>
    <p:sldId id="284" r:id="rId15"/>
    <p:sldId id="285"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0" d="100"/>
          <a:sy n="70" d="100"/>
        </p:scale>
        <p:origin x="5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4BC1B-9AAE-4A08-B172-E38933E8034F}" type="datetimeFigureOut">
              <a:rPr lang="en-US" smtClean="0"/>
              <a:t>9/15/2019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64B4D-F696-4664-8196-BB1870E39097}" type="slidenum">
              <a:rPr lang="en-US" smtClean="0"/>
              <a:t>‹#›</a:t>
            </a:fld>
            <a:endParaRPr lang="en-US"/>
          </a:p>
        </p:txBody>
      </p:sp>
    </p:spTree>
    <p:extLst>
      <p:ext uri="{BB962C8B-B14F-4D97-AF65-F5344CB8AC3E}">
        <p14:creationId xmlns:p14="http://schemas.microsoft.com/office/powerpoint/2010/main" val="9652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Note:</a:t>
            </a:r>
          </a:p>
          <a:p>
            <a:r>
              <a:rPr lang="en-US" altLang="en-US" dirty="0"/>
              <a:t>	Rear Admiral John Okon has replaced</a:t>
            </a:r>
            <a:r>
              <a:rPr lang="en-US" altLang="en-US" baseline="0" dirty="0"/>
              <a:t> Admiral Tim Gallaudet this past year.  Admiral Gallaudet is now the </a:t>
            </a:r>
            <a:r>
              <a:rPr lang="en-US" dirty="0"/>
              <a:t>Acting Under Secretary of Commerce for Oceans and Atmosphere within NOAA.</a:t>
            </a:r>
            <a:endParaRPr lang="en-US" altLang="en-US" dirty="0"/>
          </a:p>
        </p:txBody>
      </p:sp>
      <p:sp>
        <p:nvSpPr>
          <p:cNvPr id="184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6EA5A6-62B7-4AE3-9FA3-271DFBA48F9B}" type="slidenum">
              <a:rPr lang="en-US" altLang="en-US" smtClean="0">
                <a:solidFill>
                  <a:srgbClr val="000000"/>
                </a:solidFill>
              </a:rPr>
              <a:pPr>
                <a:spcBef>
                  <a:spcPct val="0"/>
                </a:spcBef>
              </a:pPr>
              <a:t>2</a:t>
            </a:fld>
            <a:endParaRPr lang="en-US" altLang="en-US" dirty="0">
              <a:solidFill>
                <a:srgbClr val="000000"/>
              </a:solidFill>
            </a:endParaRPr>
          </a:p>
        </p:txBody>
      </p:sp>
    </p:spTree>
    <p:extLst>
      <p:ext uri="{BB962C8B-B14F-4D97-AF65-F5344CB8AC3E}">
        <p14:creationId xmlns:p14="http://schemas.microsoft.com/office/powerpoint/2010/main" val="307279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xfrm>
            <a:off x="944563" y="4454525"/>
            <a:ext cx="5197475" cy="479425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000" dirty="0">
              <a:solidFill>
                <a:srgbClr val="FF0000"/>
              </a:solidFill>
            </a:endParaRPr>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62000" indent="-292100" defTabSz="938213">
              <a:spcBef>
                <a:spcPct val="30000"/>
              </a:spcBef>
              <a:defRPr sz="1200">
                <a:solidFill>
                  <a:schemeClr val="tx1"/>
                </a:solidFill>
                <a:latin typeface="Times New Roman" panose="02020603050405020304" pitchFamily="18" charset="0"/>
              </a:defRPr>
            </a:lvl2pPr>
            <a:lvl3pPr marL="1173163" indent="-233363" defTabSz="938213">
              <a:spcBef>
                <a:spcPct val="30000"/>
              </a:spcBef>
              <a:defRPr sz="1200">
                <a:solidFill>
                  <a:schemeClr val="tx1"/>
                </a:solidFill>
                <a:latin typeface="Times New Roman" panose="02020603050405020304" pitchFamily="18" charset="0"/>
              </a:defRPr>
            </a:lvl3pPr>
            <a:lvl4pPr marL="1643063" indent="-233363" defTabSz="938213">
              <a:spcBef>
                <a:spcPct val="30000"/>
              </a:spcBef>
              <a:defRPr sz="1200">
                <a:solidFill>
                  <a:schemeClr val="tx1"/>
                </a:solidFill>
                <a:latin typeface="Times New Roman" panose="02020603050405020304" pitchFamily="18" charset="0"/>
              </a:defRPr>
            </a:lvl4pPr>
            <a:lvl5pPr marL="2114550" indent="-233363" defTabSz="938213">
              <a:spcBef>
                <a:spcPct val="30000"/>
              </a:spcBef>
              <a:defRPr sz="1200">
                <a:solidFill>
                  <a:schemeClr val="tx1"/>
                </a:solidFill>
                <a:latin typeface="Times New Roman" panose="02020603050405020304" pitchFamily="18" charset="0"/>
              </a:defRPr>
            </a:lvl5pPr>
            <a:lvl6pPr marL="2571750" indent="-233363"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3363"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3363"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3363"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9D3BCE9-902C-4B93-BADB-EE9AA9B57CA3}" type="slidenum">
              <a:rPr lang="en-US" altLang="en-US" smtClean="0">
                <a:latin typeface="Georgia" panose="02040502050405020303" pitchFamily="18" charset="0"/>
              </a:rPr>
              <a:pPr eaLnBrk="1" hangingPunct="1">
                <a:spcBef>
                  <a:spcPct val="0"/>
                </a:spcBef>
              </a:pPr>
              <a:t>3</a:t>
            </a:fld>
            <a:endParaRPr lang="en-US" altLang="en-US" dirty="0">
              <a:latin typeface="Georgia" panose="02040502050405020303" pitchFamily="18" charset="0"/>
            </a:endParaRPr>
          </a:p>
        </p:txBody>
      </p:sp>
    </p:spTree>
    <p:extLst>
      <p:ext uri="{BB962C8B-B14F-4D97-AF65-F5344CB8AC3E}">
        <p14:creationId xmlns:p14="http://schemas.microsoft.com/office/powerpoint/2010/main" val="69261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NOAA has started to </a:t>
            </a:r>
            <a:r>
              <a:rPr lang="en-US" dirty="0" err="1"/>
              <a:t>rescheme</a:t>
            </a:r>
            <a:r>
              <a:rPr lang="en-US" dirty="0"/>
              <a:t> its suite of 1266 ENCs into a regular gridded set of rectangular cells. The current ENC scheme is based on the extents of the paper nautical charts from which ENCs were originally digitized. </a:t>
            </a:r>
            <a:r>
              <a:rPr lang="en-US" dirty="0" err="1"/>
              <a:t>Rescheming</a:t>
            </a:r>
            <a:r>
              <a:rPr lang="en-US" dirty="0"/>
              <a:t> will replace this puzzle-piece layout with a rectangular grid of ENCs, often providing larger scale, more detailed coverage than the existing paper charts. The final product suite is expected to exceed 9,000 ENCs. The current status of the creation of the new gridded ENC product layout is available online at:</a:t>
            </a:r>
          </a:p>
          <a:p>
            <a:r>
              <a:rPr lang="en-US" dirty="0"/>
              <a:t>https://noaa.maps.arcgis.com/apps/webappviewer/index.html?id=ab6ad790ac3f411f8ef96cb26d0c4868</a:t>
            </a:r>
          </a:p>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4</a:t>
            </a:fld>
            <a:endParaRPr lang="en-US"/>
          </a:p>
        </p:txBody>
      </p:sp>
    </p:spTree>
    <p:extLst>
      <p:ext uri="{BB962C8B-B14F-4D97-AF65-F5344CB8AC3E}">
        <p14:creationId xmlns:p14="http://schemas.microsoft.com/office/powerpoint/2010/main" val="251390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024F0-61D2-4BC0-866E-624AB861A20D}" type="slidenum">
              <a:rPr lang="en-US" smtClean="0"/>
              <a:t>10</a:t>
            </a:fld>
            <a:endParaRPr lang="en-US"/>
          </a:p>
        </p:txBody>
      </p:sp>
    </p:spTree>
    <p:extLst>
      <p:ext uri="{BB962C8B-B14F-4D97-AF65-F5344CB8AC3E}">
        <p14:creationId xmlns:p14="http://schemas.microsoft.com/office/powerpoint/2010/main" val="104650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024F0-61D2-4BC0-866E-624AB861A20D}" type="slidenum">
              <a:rPr lang="en-US" smtClean="0"/>
              <a:t>11</a:t>
            </a:fld>
            <a:endParaRPr lang="en-US"/>
          </a:p>
        </p:txBody>
      </p:sp>
    </p:spTree>
    <p:extLst>
      <p:ext uri="{BB962C8B-B14F-4D97-AF65-F5344CB8AC3E}">
        <p14:creationId xmlns:p14="http://schemas.microsoft.com/office/powerpoint/2010/main" val="280945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was the 2</a:t>
            </a:r>
            <a:r>
              <a:rPr lang="en-US" sz="1200" b="0" i="0" kern="1200" baseline="30000" dirty="0">
                <a:solidFill>
                  <a:schemeClr val="tx1"/>
                </a:solidFill>
                <a:effectLst/>
                <a:latin typeface="+mn-lt"/>
                <a:ea typeface="+mn-ea"/>
                <a:cs typeface="+mn-cs"/>
              </a:rPr>
              <a:t>nd</a:t>
            </a:r>
            <a:r>
              <a:rPr lang="en-US" sz="1200" b="0" i="0" kern="1200" baseline="0" dirty="0">
                <a:solidFill>
                  <a:schemeClr val="tx1"/>
                </a:solidFill>
                <a:effectLst/>
                <a:latin typeface="+mn-lt"/>
                <a:ea typeface="+mn-ea"/>
                <a:cs typeface="+mn-cs"/>
              </a:rPr>
              <a:t> hottest summer on record overall in Alaska, but the hottest over the Southwest and South Central portions of the state.  July was the hottest of any month in Alaska.   Many records were broken by a significant margin in southern areas.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 July 4, all-time high temperature records were set in Kenai, Palmer, King Salmon, and Anchorage International Airport.  The airport reached 90°F</a:t>
            </a:r>
            <a:r>
              <a:rPr lang="en-US" sz="1200" b="0" i="0" kern="1200" baseline="0" dirty="0">
                <a:solidFill>
                  <a:schemeClr val="tx1"/>
                </a:solidFill>
                <a:effectLst/>
                <a:latin typeface="+mn-lt"/>
                <a:ea typeface="+mn-ea"/>
                <a:cs typeface="+mn-cs"/>
              </a:rPr>
              <a:t> for the first time, </a:t>
            </a:r>
            <a:r>
              <a:rPr lang="en-US" sz="1200" b="0" i="0" kern="1200" dirty="0">
                <a:solidFill>
                  <a:schemeClr val="tx1"/>
                </a:solidFill>
                <a:effectLst/>
                <a:latin typeface="+mn-lt"/>
                <a:ea typeface="+mn-ea"/>
                <a:cs typeface="+mn-cs"/>
              </a:rPr>
              <a:t> breaking the previous all-time record by 5°F.</a:t>
            </a:r>
          </a:p>
          <a:p>
            <a:endParaRPr lang="en-US" dirty="0"/>
          </a:p>
        </p:txBody>
      </p:sp>
      <p:sp>
        <p:nvSpPr>
          <p:cNvPr id="4" name="Slide Number Placeholder 3"/>
          <p:cNvSpPr>
            <a:spLocks noGrp="1"/>
          </p:cNvSpPr>
          <p:nvPr>
            <p:ph type="sldNum" sz="quarter" idx="10"/>
          </p:nvPr>
        </p:nvSpPr>
        <p:spPr/>
        <p:txBody>
          <a:bodyPr/>
          <a:lstStyle/>
          <a:p>
            <a:fld id="{4F03BB9D-D6D5-4E0B-AE6E-781A5E52DC51}" type="slidenum">
              <a:rPr lang="en-US" smtClean="0"/>
              <a:pPr/>
              <a:t>12</a:t>
            </a:fld>
            <a:endParaRPr lang="en-US" dirty="0"/>
          </a:p>
        </p:txBody>
      </p:sp>
    </p:spTree>
    <p:extLst>
      <p:ext uri="{BB962C8B-B14F-4D97-AF65-F5344CB8AC3E}">
        <p14:creationId xmlns:p14="http://schemas.microsoft.com/office/powerpoint/2010/main" val="63634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summer’s warmth is a continuation of exceptionally warm weather since June of 2013 and is part of a long term warming trend.</a:t>
            </a:r>
            <a:endParaRPr lang="en-US" dirty="0"/>
          </a:p>
        </p:txBody>
      </p:sp>
      <p:sp>
        <p:nvSpPr>
          <p:cNvPr id="4" name="Slide Number Placeholder 3"/>
          <p:cNvSpPr>
            <a:spLocks noGrp="1"/>
          </p:cNvSpPr>
          <p:nvPr>
            <p:ph type="sldNum" sz="quarter" idx="10"/>
          </p:nvPr>
        </p:nvSpPr>
        <p:spPr/>
        <p:txBody>
          <a:bodyPr/>
          <a:lstStyle/>
          <a:p>
            <a:fld id="{4F03BB9D-D6D5-4E0B-AE6E-781A5E52DC51}" type="slidenum">
              <a:rPr lang="en-US" smtClean="0"/>
              <a:pPr/>
              <a:t>13</a:t>
            </a:fld>
            <a:endParaRPr lang="en-US" dirty="0"/>
          </a:p>
        </p:txBody>
      </p:sp>
    </p:spTree>
    <p:extLst>
      <p:ext uri="{BB962C8B-B14F-4D97-AF65-F5344CB8AC3E}">
        <p14:creationId xmlns:p14="http://schemas.microsoft.com/office/powerpoint/2010/main" val="100515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46E214-0EB4-4C7F-A483-8B345ED27404}" type="slidenum">
              <a:rPr lang="en-US" smtClean="0"/>
              <a:pPr>
                <a:defRPr/>
              </a:pPr>
              <a:t>14</a:t>
            </a:fld>
            <a:endParaRPr lang="en-US"/>
          </a:p>
        </p:txBody>
      </p:sp>
    </p:spTree>
    <p:extLst>
      <p:ext uri="{BB962C8B-B14F-4D97-AF65-F5344CB8AC3E}">
        <p14:creationId xmlns:p14="http://schemas.microsoft.com/office/powerpoint/2010/main" val="100804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C247C5-6C44-4C09-943A-1EC3B713513E}"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3A81D-B3B8-4275-A75C-28102DCB2238}" type="slidenum">
              <a:rPr lang="en-US" smtClean="0"/>
              <a:t>‹#›</a:t>
            </a:fld>
            <a:endParaRPr lang="en-US"/>
          </a:p>
        </p:txBody>
      </p:sp>
    </p:spTree>
    <p:extLst>
      <p:ext uri="{BB962C8B-B14F-4D97-AF65-F5344CB8AC3E}">
        <p14:creationId xmlns:p14="http://schemas.microsoft.com/office/powerpoint/2010/main" val="55722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C247C5-6C44-4C09-943A-1EC3B713513E}"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3A81D-B3B8-4275-A75C-28102DCB2238}" type="slidenum">
              <a:rPr lang="en-US" smtClean="0"/>
              <a:t>‹#›</a:t>
            </a:fld>
            <a:endParaRPr lang="en-US"/>
          </a:p>
        </p:txBody>
      </p:sp>
    </p:spTree>
    <p:extLst>
      <p:ext uri="{BB962C8B-B14F-4D97-AF65-F5344CB8AC3E}">
        <p14:creationId xmlns:p14="http://schemas.microsoft.com/office/powerpoint/2010/main" val="427772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C247C5-6C44-4C09-943A-1EC3B713513E}"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3A81D-B3B8-4275-A75C-28102DCB2238}" type="slidenum">
              <a:rPr lang="en-US" smtClean="0"/>
              <a:t>‹#›</a:t>
            </a:fld>
            <a:endParaRPr lang="en-US"/>
          </a:p>
        </p:txBody>
      </p:sp>
    </p:spTree>
    <p:extLst>
      <p:ext uri="{BB962C8B-B14F-4D97-AF65-F5344CB8AC3E}">
        <p14:creationId xmlns:p14="http://schemas.microsoft.com/office/powerpoint/2010/main" val="1520750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C247C5-6C44-4C09-943A-1EC3B713513E}"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3A81D-B3B8-4275-A75C-28102DCB2238}" type="slidenum">
              <a:rPr lang="en-US" smtClean="0"/>
              <a:t>‹#›</a:t>
            </a:fld>
            <a:endParaRPr lang="en-US"/>
          </a:p>
        </p:txBody>
      </p:sp>
    </p:spTree>
    <p:extLst>
      <p:ext uri="{BB962C8B-B14F-4D97-AF65-F5344CB8AC3E}">
        <p14:creationId xmlns:p14="http://schemas.microsoft.com/office/powerpoint/2010/main" val="184844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C247C5-6C44-4C09-943A-1EC3B713513E}"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3A81D-B3B8-4275-A75C-28102DCB2238}" type="slidenum">
              <a:rPr lang="en-US" smtClean="0"/>
              <a:t>‹#›</a:t>
            </a:fld>
            <a:endParaRPr lang="en-US"/>
          </a:p>
        </p:txBody>
      </p:sp>
    </p:spTree>
    <p:extLst>
      <p:ext uri="{BB962C8B-B14F-4D97-AF65-F5344CB8AC3E}">
        <p14:creationId xmlns:p14="http://schemas.microsoft.com/office/powerpoint/2010/main" val="51269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C247C5-6C44-4C09-943A-1EC3B713513E}"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3A81D-B3B8-4275-A75C-28102DCB2238}" type="slidenum">
              <a:rPr lang="en-US" smtClean="0"/>
              <a:t>‹#›</a:t>
            </a:fld>
            <a:endParaRPr lang="en-US"/>
          </a:p>
        </p:txBody>
      </p:sp>
    </p:spTree>
    <p:extLst>
      <p:ext uri="{BB962C8B-B14F-4D97-AF65-F5344CB8AC3E}">
        <p14:creationId xmlns:p14="http://schemas.microsoft.com/office/powerpoint/2010/main" val="192951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C247C5-6C44-4C09-943A-1EC3B713513E}" type="datetimeFigureOut">
              <a:rPr lang="en-US" smtClean="0"/>
              <a:t>9/15/2019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A3A81D-B3B8-4275-A75C-28102DCB2238}" type="slidenum">
              <a:rPr lang="en-US" smtClean="0"/>
              <a:t>‹#›</a:t>
            </a:fld>
            <a:endParaRPr lang="en-US"/>
          </a:p>
        </p:txBody>
      </p:sp>
    </p:spTree>
    <p:extLst>
      <p:ext uri="{BB962C8B-B14F-4D97-AF65-F5344CB8AC3E}">
        <p14:creationId xmlns:p14="http://schemas.microsoft.com/office/powerpoint/2010/main" val="390813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C247C5-6C44-4C09-943A-1EC3B713513E}" type="datetimeFigureOut">
              <a:rPr lang="en-US" smtClean="0"/>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A3A81D-B3B8-4275-A75C-28102DCB2238}" type="slidenum">
              <a:rPr lang="en-US" smtClean="0"/>
              <a:t>‹#›</a:t>
            </a:fld>
            <a:endParaRPr lang="en-US"/>
          </a:p>
        </p:txBody>
      </p:sp>
    </p:spTree>
    <p:extLst>
      <p:ext uri="{BB962C8B-B14F-4D97-AF65-F5344CB8AC3E}">
        <p14:creationId xmlns:p14="http://schemas.microsoft.com/office/powerpoint/2010/main" val="10008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247C5-6C44-4C09-943A-1EC3B713513E}" type="datetimeFigureOut">
              <a:rPr lang="en-US" smtClean="0"/>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A3A81D-B3B8-4275-A75C-28102DCB2238}" type="slidenum">
              <a:rPr lang="en-US" smtClean="0"/>
              <a:t>‹#›</a:t>
            </a:fld>
            <a:endParaRPr lang="en-US"/>
          </a:p>
        </p:txBody>
      </p:sp>
    </p:spTree>
    <p:extLst>
      <p:ext uri="{BB962C8B-B14F-4D97-AF65-F5344CB8AC3E}">
        <p14:creationId xmlns:p14="http://schemas.microsoft.com/office/powerpoint/2010/main" val="108853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C247C5-6C44-4C09-943A-1EC3B713513E}"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3A81D-B3B8-4275-A75C-28102DCB2238}" type="slidenum">
              <a:rPr lang="en-US" smtClean="0"/>
              <a:t>‹#›</a:t>
            </a:fld>
            <a:endParaRPr lang="en-US"/>
          </a:p>
        </p:txBody>
      </p:sp>
    </p:spTree>
    <p:extLst>
      <p:ext uri="{BB962C8B-B14F-4D97-AF65-F5344CB8AC3E}">
        <p14:creationId xmlns:p14="http://schemas.microsoft.com/office/powerpoint/2010/main" val="282719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C247C5-6C44-4C09-943A-1EC3B713513E}"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3A81D-B3B8-4275-A75C-28102DCB2238}" type="slidenum">
              <a:rPr lang="en-US" smtClean="0"/>
              <a:t>‹#›</a:t>
            </a:fld>
            <a:endParaRPr lang="en-US"/>
          </a:p>
        </p:txBody>
      </p:sp>
    </p:spTree>
    <p:extLst>
      <p:ext uri="{BB962C8B-B14F-4D97-AF65-F5344CB8AC3E}">
        <p14:creationId xmlns:p14="http://schemas.microsoft.com/office/powerpoint/2010/main" val="88405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500">
              <a:srgbClr val="DCD8D8"/>
            </a:gs>
            <a:gs pos="48000">
              <a:schemeClr val="accent1">
                <a:lumMod val="40000"/>
                <a:lumOff val="60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247C5-6C44-4C09-943A-1EC3B713513E}" type="datetimeFigureOut">
              <a:rPr lang="en-US" smtClean="0"/>
              <a:t>9/15/2019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3A81D-B3B8-4275-A75C-28102DCB2238}" type="slidenum">
              <a:rPr lang="en-US" smtClean="0"/>
              <a:t>‹#›</a:t>
            </a:fld>
            <a:endParaRPr lang="en-US"/>
          </a:p>
        </p:txBody>
      </p:sp>
    </p:spTree>
    <p:extLst>
      <p:ext uri="{BB962C8B-B14F-4D97-AF65-F5344CB8AC3E}">
        <p14:creationId xmlns:p14="http://schemas.microsoft.com/office/powerpoint/2010/main" val="2741236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noaa.maps.arcgis.com/apps/webappviewer/index.html?id=ab6ad790ac3f411f8ef96cb26d0c486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9th Meeting of the </a:t>
            </a:r>
            <a:br>
              <a:rPr lang="en-US" sz="4000" dirty="0"/>
            </a:br>
            <a:r>
              <a:rPr lang="en-US" sz="4000" dirty="0"/>
              <a:t>Arctic Regional Hydrographic Commission</a:t>
            </a:r>
            <a:br>
              <a:rPr lang="en-US" sz="4000" dirty="0"/>
            </a:br>
            <a:r>
              <a:rPr lang="en-US" sz="4000" dirty="0"/>
              <a:t/>
            </a:r>
            <a:br>
              <a:rPr lang="en-US" sz="4000" dirty="0"/>
            </a:br>
            <a:r>
              <a:rPr lang="en-US" sz="4000" dirty="0"/>
              <a:t>National Report by</a:t>
            </a:r>
          </a:p>
        </p:txBody>
      </p:sp>
      <p:sp>
        <p:nvSpPr>
          <p:cNvPr id="3" name="Subtitle 2"/>
          <p:cNvSpPr>
            <a:spLocks noGrp="1"/>
          </p:cNvSpPr>
          <p:nvPr>
            <p:ph type="subTitle" idx="1"/>
          </p:nvPr>
        </p:nvSpPr>
        <p:spPr/>
        <p:txBody>
          <a:bodyPr/>
          <a:lstStyle/>
          <a:p>
            <a:r>
              <a:rPr lang="en-US" dirty="0"/>
              <a:t>United States of America</a:t>
            </a:r>
          </a:p>
          <a:p>
            <a:endParaRPr lang="en-US" dirty="0"/>
          </a:p>
        </p:txBody>
      </p:sp>
      <p:pic>
        <p:nvPicPr>
          <p:cNvPr id="4" name="Picture 3"/>
          <p:cNvPicPr>
            <a:picLocks noChangeAspect="1"/>
          </p:cNvPicPr>
          <p:nvPr/>
        </p:nvPicPr>
        <p:blipFill>
          <a:blip r:embed="rId2"/>
          <a:stretch>
            <a:fillRect/>
          </a:stretch>
        </p:blipFill>
        <p:spPr>
          <a:xfrm>
            <a:off x="10972896" y="5440358"/>
            <a:ext cx="1064177" cy="1417642"/>
          </a:xfrm>
          <a:prstGeom prst="rect">
            <a:avLst/>
          </a:prstGeom>
        </p:spPr>
      </p:pic>
      <p:pic>
        <p:nvPicPr>
          <p:cNvPr id="5" name="Picture 4"/>
          <p:cNvPicPr>
            <a:picLocks noChangeAspect="1"/>
          </p:cNvPicPr>
          <p:nvPr/>
        </p:nvPicPr>
        <p:blipFill>
          <a:blip r:embed="rId3"/>
          <a:stretch>
            <a:fillRect/>
          </a:stretch>
        </p:blipFill>
        <p:spPr>
          <a:xfrm>
            <a:off x="0" y="5486281"/>
            <a:ext cx="4096867" cy="1371719"/>
          </a:xfrm>
          <a:prstGeom prst="rect">
            <a:avLst/>
          </a:prstGeom>
        </p:spPr>
      </p:pic>
    </p:spTree>
    <p:extLst>
      <p:ext uri="{BB962C8B-B14F-4D97-AF65-F5344CB8AC3E}">
        <p14:creationId xmlns:p14="http://schemas.microsoft.com/office/powerpoint/2010/main" val="124293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42" y="152391"/>
            <a:ext cx="10515600" cy="1325563"/>
          </a:xfrm>
        </p:spPr>
        <p:txBody>
          <a:bodyPr>
            <a:normAutofit/>
          </a:bodyPr>
          <a:lstStyle/>
          <a:p>
            <a:r>
              <a:rPr lang="en-US" sz="4000" b="1" dirty="0"/>
              <a:t>Building the Scenarios</a:t>
            </a:r>
          </a:p>
        </p:txBody>
      </p:sp>
      <p:sp>
        <p:nvSpPr>
          <p:cNvPr id="7" name="Rectangle 6"/>
          <p:cNvSpPr/>
          <p:nvPr/>
        </p:nvSpPr>
        <p:spPr>
          <a:xfrm>
            <a:off x="534622" y="1477954"/>
            <a:ext cx="5177320" cy="4349909"/>
          </a:xfrm>
          <a:prstGeom prst="rect">
            <a:avLst/>
          </a:prstGeom>
          <a:noFill/>
        </p:spPr>
        <p:txBody>
          <a:bodyPr wrap="square">
            <a:spAutoFit/>
          </a:bodyPr>
          <a:lstStyle/>
          <a:p>
            <a:pPr marL="257175" indent="-257175">
              <a:spcBef>
                <a:spcPts val="450"/>
              </a:spcBef>
              <a:buFont typeface="Symbol" panose="05050102010706020507" pitchFamily="18" charset="2"/>
              <a:buChar char=""/>
            </a:pPr>
            <a:r>
              <a:rPr lang="en-US" sz="2000" dirty="0">
                <a:latin typeface="+mj-lt"/>
                <a:ea typeface="Corbel" panose="020B0503020204020204" pitchFamily="34" charset="0"/>
                <a:cs typeface="Times New Roman" panose="02020603050405020304" pitchFamily="18" charset="0"/>
              </a:rPr>
              <a:t>The </a:t>
            </a:r>
            <a:r>
              <a:rPr lang="en-US" sz="2000" u="sng" dirty="0">
                <a:uFill>
                  <a:solidFill>
                    <a:srgbClr val="A5A5A5"/>
                  </a:solidFill>
                </a:uFill>
                <a:latin typeface="+mj-lt"/>
                <a:ea typeface="Corbel" panose="020B0503020204020204" pitchFamily="34" charset="0"/>
                <a:cs typeface="Times New Roman" panose="02020603050405020304" pitchFamily="18" charset="0"/>
              </a:rPr>
              <a:t>Reduced Activity Scenario</a:t>
            </a:r>
            <a:r>
              <a:rPr lang="en-US" sz="2000" dirty="0">
                <a:latin typeface="+mj-lt"/>
                <a:ea typeface="Corbel" panose="020B0503020204020204" pitchFamily="34" charset="0"/>
                <a:cs typeface="Times New Roman" panose="02020603050405020304" pitchFamily="18" charset="0"/>
              </a:rPr>
              <a:t> assumes that the high risks of operating in the region are not able to be mitigated over the next decade, and this uncertainty limits the volume of growth in the region.</a:t>
            </a:r>
          </a:p>
          <a:p>
            <a:pPr>
              <a:spcBef>
                <a:spcPts val="450"/>
              </a:spcBef>
            </a:pPr>
            <a:endParaRPr lang="en-US" sz="2000" dirty="0">
              <a:latin typeface="+mj-lt"/>
              <a:ea typeface="Corbel" panose="020B0503020204020204" pitchFamily="34" charset="0"/>
              <a:cs typeface="Times New Roman" panose="02020603050405020304" pitchFamily="18" charset="0"/>
            </a:endParaRPr>
          </a:p>
          <a:p>
            <a:pPr>
              <a:spcBef>
                <a:spcPts val="450"/>
              </a:spcBef>
            </a:pPr>
            <a:endParaRPr lang="en-US" sz="2000" dirty="0">
              <a:latin typeface="+mj-lt"/>
              <a:ea typeface="Corbel" panose="020B0503020204020204" pitchFamily="34" charset="0"/>
              <a:cs typeface="Times New Roman" panose="02020603050405020304" pitchFamily="18" charset="0"/>
            </a:endParaRPr>
          </a:p>
          <a:p>
            <a:pPr marL="257175" indent="-257175">
              <a:spcBef>
                <a:spcPts val="450"/>
              </a:spcBef>
              <a:buFont typeface="Symbol" panose="05050102010706020507" pitchFamily="18" charset="2"/>
              <a:buChar char=""/>
            </a:pPr>
            <a:r>
              <a:rPr lang="en-US" sz="2000" dirty="0">
                <a:latin typeface="+mj-lt"/>
                <a:ea typeface="Corbel" panose="020B0503020204020204" pitchFamily="34" charset="0"/>
                <a:cs typeface="Times New Roman" panose="02020603050405020304" pitchFamily="18" charset="0"/>
              </a:rPr>
              <a:t>The </a:t>
            </a:r>
            <a:r>
              <a:rPr lang="en-US" sz="2000" u="sng" dirty="0">
                <a:uFill>
                  <a:solidFill>
                    <a:srgbClr val="70AD47"/>
                  </a:solidFill>
                </a:uFill>
                <a:latin typeface="+mj-lt"/>
                <a:ea typeface="Corbel" panose="020B0503020204020204" pitchFamily="34" charset="0"/>
                <a:cs typeface="Times New Roman" panose="02020603050405020304" pitchFamily="18" charset="0"/>
              </a:rPr>
              <a:t>Optimized Growth Scenario</a:t>
            </a:r>
            <a:r>
              <a:rPr lang="en-US" sz="2000" dirty="0">
                <a:latin typeface="+mj-lt"/>
                <a:ea typeface="Corbel" panose="020B0503020204020204" pitchFamily="34" charset="0"/>
                <a:cs typeface="Times New Roman" panose="02020603050405020304" pitchFamily="18" charset="0"/>
              </a:rPr>
              <a:t> assumes that much of the risk for operating in the region will be mitigated over the next decade. This scenario incorporates the upper end of growth rates.</a:t>
            </a:r>
            <a:r>
              <a:rPr lang="en-US" sz="2000" dirty="0">
                <a:latin typeface="+mj-lt"/>
                <a:ea typeface="Times New Roman" panose="02020603050405020304" pitchFamily="18" charset="0"/>
                <a:cs typeface="Times New Roman" panose="02020603050405020304" pitchFamily="18" charset="0"/>
              </a:rPr>
              <a:t> </a:t>
            </a:r>
          </a:p>
          <a:p>
            <a:pPr marL="257175" indent="-257175">
              <a:spcBef>
                <a:spcPts val="450"/>
              </a:spcBef>
              <a:buFont typeface="Symbol" panose="05050102010706020507" pitchFamily="18" charset="2"/>
              <a:buChar char=""/>
            </a:pPr>
            <a:endParaRPr lang="en-US" sz="2000" dirty="0">
              <a:latin typeface="+mj-lt"/>
              <a:ea typeface="Corbel" panose="020B0503020204020204" pitchFamily="34" charset="0"/>
              <a:cs typeface="Times New Roman" panose="02020603050405020304" pitchFamily="18" charset="0"/>
            </a:endParaRPr>
          </a:p>
        </p:txBody>
      </p:sp>
      <p:sp>
        <p:nvSpPr>
          <p:cNvPr id="8" name="Rectangle 7"/>
          <p:cNvSpPr/>
          <p:nvPr/>
        </p:nvSpPr>
        <p:spPr>
          <a:xfrm>
            <a:off x="5965322" y="1477954"/>
            <a:ext cx="5896826" cy="4465325"/>
          </a:xfrm>
          <a:prstGeom prst="rect">
            <a:avLst/>
          </a:prstGeom>
          <a:noFill/>
        </p:spPr>
        <p:txBody>
          <a:bodyPr wrap="square">
            <a:spAutoFit/>
          </a:bodyPr>
          <a:lstStyle/>
          <a:p>
            <a:pPr marL="257175" indent="-257175">
              <a:buFont typeface="Symbol" panose="05050102010706020507" pitchFamily="18" charset="2"/>
              <a:buChar char=""/>
            </a:pPr>
            <a:r>
              <a:rPr lang="en-US" sz="2000" dirty="0">
                <a:latin typeface="+mj-lt"/>
                <a:ea typeface="Corbel" panose="020B0503020204020204" pitchFamily="34" charset="0"/>
                <a:cs typeface="Times New Roman" panose="02020603050405020304" pitchFamily="18" charset="0"/>
              </a:rPr>
              <a:t>The </a:t>
            </a:r>
            <a:r>
              <a:rPr lang="en-US" sz="2000" u="sng" dirty="0">
                <a:uFill>
                  <a:solidFill>
                    <a:srgbClr val="ED7D31"/>
                  </a:solidFill>
                </a:uFill>
                <a:latin typeface="+mj-lt"/>
                <a:ea typeface="Corbel" panose="020B0503020204020204" pitchFamily="34" charset="0"/>
                <a:cs typeface="Times New Roman" panose="02020603050405020304" pitchFamily="18" charset="0"/>
              </a:rPr>
              <a:t>Most Plausible Scenario</a:t>
            </a:r>
            <a:r>
              <a:rPr lang="en-US" sz="2000" dirty="0">
                <a:latin typeface="+mj-lt"/>
                <a:ea typeface="Corbel" panose="020B0503020204020204" pitchFamily="34" charset="0"/>
                <a:cs typeface="Times New Roman" panose="02020603050405020304" pitchFamily="18" charset="0"/>
              </a:rPr>
              <a:t> assumes that some of the risks for operating in the region will be mitigated. This scenario incorporates the most reasonable estimates of traffic growth and vessel counts into a single scenario.  </a:t>
            </a:r>
          </a:p>
          <a:p>
            <a:pPr marL="257175" indent="-257175">
              <a:buFont typeface="Symbol" panose="05050102010706020507" pitchFamily="18" charset="2"/>
              <a:buChar char=""/>
            </a:pPr>
            <a:endParaRPr lang="en-US" sz="2000" dirty="0">
              <a:latin typeface="+mj-lt"/>
              <a:ea typeface="Corbel" panose="020B0503020204020204" pitchFamily="34" charset="0"/>
              <a:cs typeface="Times New Roman" panose="02020603050405020304" pitchFamily="18" charset="0"/>
            </a:endParaRPr>
          </a:p>
          <a:p>
            <a:endParaRPr lang="en-US" sz="2000" dirty="0">
              <a:latin typeface="+mj-lt"/>
              <a:ea typeface="Corbel" panose="020B0503020204020204" pitchFamily="34" charset="0"/>
              <a:cs typeface="Times New Roman" panose="02020603050405020304" pitchFamily="18" charset="0"/>
            </a:endParaRPr>
          </a:p>
          <a:p>
            <a:pPr marL="257175" indent="-257175">
              <a:spcAft>
                <a:spcPts val="450"/>
              </a:spcAft>
              <a:buFont typeface="Symbol" panose="05050102010706020507" pitchFamily="18" charset="2"/>
              <a:buChar char=""/>
            </a:pPr>
            <a:r>
              <a:rPr lang="en-US" sz="2000" dirty="0">
                <a:latin typeface="+mj-lt"/>
                <a:ea typeface="Corbel" panose="020B0503020204020204" pitchFamily="34" charset="0"/>
                <a:cs typeface="Times New Roman" panose="02020603050405020304" pitchFamily="18" charset="0"/>
              </a:rPr>
              <a:t>The </a:t>
            </a:r>
            <a:r>
              <a:rPr lang="en-US" sz="2000" u="sng" dirty="0">
                <a:uFill>
                  <a:solidFill>
                    <a:srgbClr val="FFC000"/>
                  </a:solidFill>
                </a:uFill>
                <a:latin typeface="+mj-lt"/>
                <a:ea typeface="Corbel" panose="020B0503020204020204" pitchFamily="34" charset="0"/>
                <a:cs typeface="Times New Roman" panose="02020603050405020304" pitchFamily="18" charset="0"/>
              </a:rPr>
              <a:t>Accelerated, but Unlikely Scenario</a:t>
            </a:r>
            <a:r>
              <a:rPr lang="en-US" sz="2000" dirty="0">
                <a:latin typeface="+mj-lt"/>
                <a:ea typeface="Corbel" panose="020B0503020204020204" pitchFamily="34" charset="0"/>
                <a:cs typeface="Times New Roman" panose="02020603050405020304" pitchFamily="18" charset="0"/>
              </a:rPr>
              <a:t> assumes that the risks of operating in the region are completely mitigated and incorporates all sources of growth for the region, including components which may be unlikely according to best available data. </a:t>
            </a:r>
          </a:p>
          <a:p>
            <a:pPr marL="714375" lvl="1" indent="-257175">
              <a:spcAft>
                <a:spcPts val="450"/>
              </a:spcAft>
              <a:buFont typeface="Symbol" panose="05050102010706020507" pitchFamily="18" charset="2"/>
              <a:buChar char=""/>
            </a:pPr>
            <a:r>
              <a:rPr lang="en-US" sz="2000" dirty="0">
                <a:latin typeface="+mj-lt"/>
                <a:ea typeface="Corbel" panose="020B0503020204020204" pitchFamily="34" charset="0"/>
                <a:cs typeface="Times New Roman" panose="02020603050405020304" pitchFamily="18" charset="0"/>
              </a:rPr>
              <a:t>This scenario is meant to act as a ceiling for the projections in this study</a:t>
            </a:r>
            <a:endParaRPr lang="en-US" sz="2000" dirty="0">
              <a:latin typeface="+mj-lt"/>
            </a:endParaRPr>
          </a:p>
        </p:txBody>
      </p:sp>
      <p:sp>
        <p:nvSpPr>
          <p:cNvPr id="9" name="Slide Number Placeholder 8"/>
          <p:cNvSpPr>
            <a:spLocks noGrp="1"/>
          </p:cNvSpPr>
          <p:nvPr>
            <p:ph type="sldNum" sz="quarter" idx="12"/>
          </p:nvPr>
        </p:nvSpPr>
        <p:spPr/>
        <p:txBody>
          <a:bodyPr/>
          <a:lstStyle/>
          <a:p>
            <a:fld id="{82A30E7F-1751-4E5A-AD93-1FF52E89E63A}" type="slidenum">
              <a:rPr lang="en-US" smtClean="0"/>
              <a:t>10</a:t>
            </a:fld>
            <a:endParaRPr lang="en-US"/>
          </a:p>
        </p:txBody>
      </p:sp>
    </p:spTree>
    <p:extLst>
      <p:ext uri="{BB962C8B-B14F-4D97-AF65-F5344CB8AC3E}">
        <p14:creationId xmlns:p14="http://schemas.microsoft.com/office/powerpoint/2010/main" val="111621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77" y="160070"/>
            <a:ext cx="11361106" cy="1050398"/>
          </a:xfrm>
        </p:spPr>
        <p:txBody>
          <a:bodyPr>
            <a:normAutofit/>
          </a:bodyPr>
          <a:lstStyle/>
          <a:p>
            <a:r>
              <a:rPr lang="en-US" sz="4000" b="1" dirty="0"/>
              <a:t>Projections compared with historic data for the region</a:t>
            </a:r>
          </a:p>
        </p:txBody>
      </p:sp>
      <p:pic>
        <p:nvPicPr>
          <p:cNvPr id="7" name="Picture 6"/>
          <p:cNvPicPr>
            <a:picLocks noChangeAspect="1"/>
          </p:cNvPicPr>
          <p:nvPr/>
        </p:nvPicPr>
        <p:blipFill rotWithShape="1">
          <a:blip r:embed="rId3"/>
          <a:srcRect t="4154"/>
          <a:stretch/>
        </p:blipFill>
        <p:spPr>
          <a:xfrm>
            <a:off x="1978976" y="1122707"/>
            <a:ext cx="7987707" cy="5511007"/>
          </a:xfrm>
          <a:prstGeom prst="rect">
            <a:avLst/>
          </a:prstGeom>
        </p:spPr>
      </p:pic>
      <p:sp>
        <p:nvSpPr>
          <p:cNvPr id="8" name="Slide Number Placeholder 7"/>
          <p:cNvSpPr>
            <a:spLocks noGrp="1"/>
          </p:cNvSpPr>
          <p:nvPr>
            <p:ph type="sldNum" sz="quarter" idx="12"/>
          </p:nvPr>
        </p:nvSpPr>
        <p:spPr/>
        <p:txBody>
          <a:bodyPr/>
          <a:lstStyle/>
          <a:p>
            <a:fld id="{82A30E7F-1751-4E5A-AD93-1FF52E89E63A}" type="slidenum">
              <a:rPr lang="en-US" smtClean="0"/>
              <a:t>11</a:t>
            </a:fld>
            <a:endParaRPr lang="en-US"/>
          </a:p>
        </p:txBody>
      </p:sp>
    </p:spTree>
    <p:extLst>
      <p:ext uri="{BB962C8B-B14F-4D97-AF65-F5344CB8AC3E}">
        <p14:creationId xmlns:p14="http://schemas.microsoft.com/office/powerpoint/2010/main" val="3769463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144000" cy="685800"/>
          </a:xfrm>
          <a:effectLst>
            <a:outerShdw blurRad="50800" dist="38100" dir="2700000" algn="tl" rotWithShape="0">
              <a:prstClr val="black">
                <a:alpha val="40000"/>
              </a:prstClr>
            </a:outerShdw>
          </a:effectLst>
        </p:spPr>
        <p:txBody>
          <a:bodyPr>
            <a:noAutofit/>
          </a:bodyPr>
          <a:lstStyle/>
          <a:p>
            <a:r>
              <a:rPr lang="en-US" sz="4800" b="1" dirty="0"/>
              <a:t>Alaska Temperatures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00" y="6248400"/>
            <a:ext cx="533400" cy="533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4691" y="6231866"/>
            <a:ext cx="572219" cy="572219"/>
          </a:xfrm>
          <a:prstGeom prst="rect">
            <a:avLst/>
          </a:prstGeom>
        </p:spPr>
      </p:pic>
      <p:sp>
        <p:nvSpPr>
          <p:cNvPr id="11" name="AutoShape 2" descr="https://mail-attachment.googleusercontent.com/attachment/u/1/?ui=2&amp;ik=182098ac54&amp;view=att&amp;th=1429b287c8521b81&amp;attid=0.1&amp;disp=inline&amp;realattid=f_hoj01epy0&amp;safe=1&amp;zw&amp;saduie=AG9B_P__GlJVf4yYLcP5LXb3sH6g&amp;sadet=1385582695626&amp;sads=29Wms6Tbzb17IER5OhFSfNAVyR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https://mail.google.com/mail/u/0?ui=2&amp;ik=27d51c7d14&amp;attid=0.2&amp;permmsgid=msg-f:1643694737370709533&amp;th=16cf93a7ac28fe1d&amp;view=fimg&amp;sz=s0-l75-ft&amp;attbid=ANGjdJ_VvegPG7wyj7YzD2uNhii9ccxNXRKcCqk8TC0jUpRtxqp2Xv-joDQCSUEdzjcQJ-aKKJftX199ougAYu6iBoJmAyShKGOSqBqcC8d71QZVM_QLKem6K3YXIn8&amp;disp=emb&amp;realattid=16cf93a3ac7cb971f162"/>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mail.google.com/mail/u/0?ui=2&amp;ik=27d51c7d14&amp;attid=0.2&amp;permmsgid=msg-f:1643694737370709533&amp;th=16cf93a7ac28fe1d&amp;view=fimg&amp;sz=s0-l75-ft&amp;attbid=ANGjdJ_VvegPG7wyj7YzD2uNhii9ccxNXRKcCqk8TC0jUpRtxqp2Xv-joDQCSUEdzjcQJ-aKKJftX199ougAYu6iBoJmAyShKGOSqBqcC8d71QZVM_QLKem6K3YXIn8&amp;disp=emb&amp;realattid=16cf93a3ac7cb971f162"/>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2316471" y="3800406"/>
            <a:ext cx="3578225" cy="184326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6470" y="704770"/>
            <a:ext cx="3549650" cy="240392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3498" y="656757"/>
            <a:ext cx="3486509" cy="2321169"/>
          </a:xfrm>
          <a:prstGeom prst="rect">
            <a:avLst/>
          </a:prstGeom>
        </p:spPr>
      </p:pic>
      <p:sp>
        <p:nvSpPr>
          <p:cNvPr id="12" name="TextBox 11"/>
          <p:cNvSpPr txBox="1"/>
          <p:nvPr/>
        </p:nvSpPr>
        <p:spPr>
          <a:xfrm>
            <a:off x="1984376" y="3013666"/>
            <a:ext cx="4435475" cy="646331"/>
          </a:xfrm>
          <a:prstGeom prst="rect">
            <a:avLst/>
          </a:prstGeom>
          <a:noFill/>
        </p:spPr>
        <p:txBody>
          <a:bodyPr wrap="square" rtlCol="0">
            <a:spAutoFit/>
          </a:bodyPr>
          <a:lstStyle/>
          <a:p>
            <a:r>
              <a:rPr lang="en-US" dirty="0"/>
              <a:t>Hottest Jun-Aug on record in parts of Alaska</a:t>
            </a:r>
          </a:p>
          <a:p>
            <a:pPr algn="ctr"/>
            <a:r>
              <a:rPr lang="en-US" dirty="0"/>
              <a:t>2</a:t>
            </a:r>
            <a:r>
              <a:rPr lang="en-US" baseline="30000" dirty="0"/>
              <a:t>nd</a:t>
            </a:r>
            <a:r>
              <a:rPr lang="en-US" dirty="0"/>
              <a:t> Hottest Overall</a:t>
            </a:r>
          </a:p>
        </p:txBody>
      </p:sp>
      <p:sp>
        <p:nvSpPr>
          <p:cNvPr id="13" name="TextBox 12"/>
          <p:cNvSpPr txBox="1"/>
          <p:nvPr/>
        </p:nvSpPr>
        <p:spPr>
          <a:xfrm>
            <a:off x="7253899" y="2913256"/>
            <a:ext cx="2956900" cy="369332"/>
          </a:xfrm>
          <a:prstGeom prst="rect">
            <a:avLst/>
          </a:prstGeom>
          <a:noFill/>
        </p:spPr>
        <p:txBody>
          <a:bodyPr wrap="none" rtlCol="0">
            <a:spAutoFit/>
          </a:bodyPr>
          <a:lstStyle/>
          <a:p>
            <a:r>
              <a:rPr lang="en-US" dirty="0"/>
              <a:t>Hottest July on record Overall</a:t>
            </a:r>
          </a:p>
        </p:txBody>
      </p:sp>
      <p:sp>
        <p:nvSpPr>
          <p:cNvPr id="14" name="TextBox 13"/>
          <p:cNvSpPr txBox="1"/>
          <p:nvPr/>
        </p:nvSpPr>
        <p:spPr>
          <a:xfrm>
            <a:off x="2538094" y="5585535"/>
            <a:ext cx="3328027" cy="646331"/>
          </a:xfrm>
          <a:prstGeom prst="rect">
            <a:avLst/>
          </a:prstGeom>
          <a:noFill/>
        </p:spPr>
        <p:txBody>
          <a:bodyPr wrap="none" rtlCol="0">
            <a:spAutoFit/>
          </a:bodyPr>
          <a:lstStyle/>
          <a:p>
            <a:r>
              <a:rPr lang="en-US" dirty="0"/>
              <a:t>Hottest June, July, and August on </a:t>
            </a:r>
          </a:p>
          <a:p>
            <a:r>
              <a:rPr lang="en-US" dirty="0"/>
              <a:t>record at Anchorage</a:t>
            </a:r>
          </a:p>
        </p:txBody>
      </p:sp>
      <p:sp>
        <p:nvSpPr>
          <p:cNvPr id="15" name="TextBox 14"/>
          <p:cNvSpPr txBox="1"/>
          <p:nvPr/>
        </p:nvSpPr>
        <p:spPr>
          <a:xfrm>
            <a:off x="7629326" y="5656892"/>
            <a:ext cx="2009974" cy="369332"/>
          </a:xfrm>
          <a:prstGeom prst="rect">
            <a:avLst/>
          </a:prstGeom>
          <a:noFill/>
        </p:spPr>
        <p:txBody>
          <a:bodyPr wrap="none" rtlCol="0">
            <a:spAutoFit/>
          </a:bodyPr>
          <a:lstStyle/>
          <a:p>
            <a:r>
              <a:rPr lang="en-US" b="1" dirty="0">
                <a:solidFill>
                  <a:srgbClr val="FF0000"/>
                </a:solidFill>
              </a:rPr>
              <a:t>Anchorage Records</a:t>
            </a: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3883" y="3552264"/>
            <a:ext cx="3925737" cy="2091410"/>
          </a:xfrm>
          <a:prstGeom prst="rect">
            <a:avLst/>
          </a:prstGeom>
        </p:spPr>
      </p:pic>
      <p:sp>
        <p:nvSpPr>
          <p:cNvPr id="16" name="TextBox 15"/>
          <p:cNvSpPr txBox="1"/>
          <p:nvPr/>
        </p:nvSpPr>
        <p:spPr>
          <a:xfrm>
            <a:off x="1831975" y="6313408"/>
            <a:ext cx="6681124" cy="369332"/>
          </a:xfrm>
          <a:prstGeom prst="rect">
            <a:avLst/>
          </a:prstGeom>
          <a:noFill/>
        </p:spPr>
        <p:txBody>
          <a:bodyPr wrap="none" rtlCol="0">
            <a:spAutoFit/>
          </a:bodyPr>
          <a:lstStyle/>
          <a:p>
            <a:r>
              <a:rPr lang="en-US" b="1" dirty="0">
                <a:solidFill>
                  <a:srgbClr val="FF0000"/>
                </a:solidFill>
              </a:rPr>
              <a:t>All-Time Highs set at Anchorage, Kenai, Palmer, King Salmon, Kodiak</a:t>
            </a:r>
          </a:p>
        </p:txBody>
      </p:sp>
    </p:spTree>
    <p:extLst>
      <p:ext uri="{BB962C8B-B14F-4D97-AF65-F5344CB8AC3E}">
        <p14:creationId xmlns:p14="http://schemas.microsoft.com/office/powerpoint/2010/main" val="115365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3163"/>
            <a:ext cx="9144000" cy="685800"/>
          </a:xfrm>
          <a:effectLst>
            <a:outerShdw blurRad="50800" dist="38100" dir="2700000" algn="tl" rotWithShape="0">
              <a:prstClr val="black">
                <a:alpha val="40000"/>
              </a:prstClr>
            </a:outerShdw>
          </a:effectLst>
        </p:spPr>
        <p:txBody>
          <a:bodyPr>
            <a:noAutofit/>
          </a:bodyPr>
          <a:lstStyle/>
          <a:p>
            <a:r>
              <a:rPr lang="en-US" sz="4800" b="1" dirty="0"/>
              <a:t>Alaska Temperatures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00" y="6248400"/>
            <a:ext cx="533400" cy="533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4691" y="6231866"/>
            <a:ext cx="572219" cy="572219"/>
          </a:xfrm>
          <a:prstGeom prst="rect">
            <a:avLst/>
          </a:prstGeom>
        </p:spPr>
      </p:pic>
      <p:sp>
        <p:nvSpPr>
          <p:cNvPr id="11" name="AutoShape 2" descr="https://mail-attachment.googleusercontent.com/attachment/u/1/?ui=2&amp;ik=182098ac54&amp;view=att&amp;th=1429b287c8521b81&amp;attid=0.1&amp;disp=inline&amp;realattid=f_hoj01epy0&amp;safe=1&amp;zw&amp;saduie=AG9B_P__GlJVf4yYLcP5LXb3sH6g&amp;sadet=1385582695626&amp;sads=29Wms6Tbzb17IER5OhFSfNAVyR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https://mail.google.com/mail/u/0?ui=2&amp;ik=27d51c7d14&amp;attid=0.2&amp;permmsgid=msg-f:1643694737370709533&amp;th=16cf93a7ac28fe1d&amp;view=fimg&amp;sz=s0-l75-ft&amp;attbid=ANGjdJ_VvegPG7wyj7YzD2uNhii9ccxNXRKcCqk8TC0jUpRtxqp2Xv-joDQCSUEdzjcQJ-aKKJftX199ougAYu6iBoJmAyShKGOSqBqcC8d71QZVM_QLKem6K3YXIn8&amp;disp=emb&amp;realattid=16cf93a3ac7cb971f162"/>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mail.google.com/mail/u/0?ui=2&amp;ik=27d51c7d14&amp;attid=0.2&amp;permmsgid=msg-f:1643694737370709533&amp;th=16cf93a7ac28fe1d&amp;view=fimg&amp;sz=s0-l75-ft&amp;attbid=ANGjdJ_VvegPG7wyj7YzD2uNhii9ccxNXRKcCqk8TC0jUpRtxqp2Xv-joDQCSUEdzjcQJ-aKKJftX199ougAYu6iBoJmAyShKGOSqBqcC8d71QZVM_QLKem6K3YXIn8&amp;disp=emb&amp;realattid=16cf93a3ac7cb971f162"/>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0748" y="1463300"/>
            <a:ext cx="4417417" cy="3729459"/>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0467" y="956590"/>
            <a:ext cx="4101794" cy="2511303"/>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9576" y="3926832"/>
            <a:ext cx="4080733" cy="2327747"/>
          </a:xfrm>
          <a:prstGeom prst="rect">
            <a:avLst/>
          </a:prstGeom>
        </p:spPr>
      </p:pic>
      <p:sp>
        <p:nvSpPr>
          <p:cNvPr id="21" name="TextBox 20"/>
          <p:cNvSpPr txBox="1"/>
          <p:nvPr/>
        </p:nvSpPr>
        <p:spPr>
          <a:xfrm>
            <a:off x="2035730" y="6151432"/>
            <a:ext cx="3368423" cy="369332"/>
          </a:xfrm>
          <a:prstGeom prst="rect">
            <a:avLst/>
          </a:prstGeom>
          <a:noFill/>
        </p:spPr>
        <p:txBody>
          <a:bodyPr wrap="none" rtlCol="0">
            <a:spAutoFit/>
          </a:bodyPr>
          <a:lstStyle/>
          <a:p>
            <a:r>
              <a:rPr lang="en-US" dirty="0"/>
              <a:t>Alaska Long Term July Temp Trend</a:t>
            </a:r>
          </a:p>
        </p:txBody>
      </p:sp>
      <p:sp>
        <p:nvSpPr>
          <p:cNvPr id="22" name="TextBox 21"/>
          <p:cNvSpPr txBox="1"/>
          <p:nvPr/>
        </p:nvSpPr>
        <p:spPr>
          <a:xfrm>
            <a:off x="2077152" y="3328029"/>
            <a:ext cx="3677802" cy="369332"/>
          </a:xfrm>
          <a:prstGeom prst="rect">
            <a:avLst/>
          </a:prstGeom>
          <a:noFill/>
        </p:spPr>
        <p:txBody>
          <a:bodyPr wrap="none" rtlCol="0">
            <a:spAutoFit/>
          </a:bodyPr>
          <a:lstStyle/>
          <a:p>
            <a:r>
              <a:rPr lang="en-US" dirty="0"/>
              <a:t>Alaska Long Term Annual Temp Trend</a:t>
            </a:r>
          </a:p>
        </p:txBody>
      </p:sp>
      <p:sp>
        <p:nvSpPr>
          <p:cNvPr id="23" name="TextBox 22"/>
          <p:cNvSpPr txBox="1"/>
          <p:nvPr/>
        </p:nvSpPr>
        <p:spPr>
          <a:xfrm>
            <a:off x="6219402" y="5183321"/>
            <a:ext cx="4292714" cy="369332"/>
          </a:xfrm>
          <a:prstGeom prst="rect">
            <a:avLst/>
          </a:prstGeom>
          <a:noFill/>
        </p:spPr>
        <p:txBody>
          <a:bodyPr wrap="none" rtlCol="0">
            <a:spAutoFit/>
          </a:bodyPr>
          <a:lstStyle/>
          <a:p>
            <a:r>
              <a:rPr lang="en-US" dirty="0"/>
              <a:t>Last 5+ years have been exceptionally warm</a:t>
            </a:r>
          </a:p>
        </p:txBody>
      </p:sp>
    </p:spTree>
    <p:extLst>
      <p:ext uri="{BB962C8B-B14F-4D97-AF65-F5344CB8AC3E}">
        <p14:creationId xmlns:p14="http://schemas.microsoft.com/office/powerpoint/2010/main" val="285424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431" r="1363"/>
          <a:stretch/>
        </p:blipFill>
        <p:spPr>
          <a:xfrm>
            <a:off x="3733800" y="0"/>
            <a:ext cx="8458200" cy="6864927"/>
          </a:xfrm>
        </p:spPr>
      </p:pic>
      <p:sp>
        <p:nvSpPr>
          <p:cNvPr id="2" name="Rectangle 1">
            <a:extLst>
              <a:ext uri="{FF2B5EF4-FFF2-40B4-BE49-F238E27FC236}">
                <a16:creationId xmlns:a16="http://schemas.microsoft.com/office/drawing/2014/main" xmlns="" id="{F66EEDD9-3315-174F-96CC-BBE9F1803526}"/>
              </a:ext>
            </a:extLst>
          </p:cNvPr>
          <p:cNvSpPr/>
          <p:nvPr/>
        </p:nvSpPr>
        <p:spPr>
          <a:xfrm>
            <a:off x="347133" y="211439"/>
            <a:ext cx="3100010" cy="6709529"/>
          </a:xfrm>
          <a:prstGeom prst="rect">
            <a:avLst/>
          </a:prstGeom>
        </p:spPr>
        <p:txBody>
          <a:bodyPr wrap="square">
            <a:spAutoFit/>
          </a:bodyPr>
          <a:lstStyle/>
          <a:p>
            <a:r>
              <a:rPr lang="en-US" sz="3300" b="1" dirty="0">
                <a:solidFill>
                  <a:srgbClr val="222222"/>
                </a:solidFill>
                <a:latin typeface="Arial" panose="020B0604020202020204" pitchFamily="34" charset="0"/>
              </a:rPr>
              <a:t>VDATUM</a:t>
            </a:r>
          </a:p>
          <a:p>
            <a:endParaRPr lang="en-US" sz="2000" dirty="0">
              <a:solidFill>
                <a:srgbClr val="222222"/>
              </a:solidFill>
              <a:latin typeface="Arial" panose="020B0604020202020204" pitchFamily="34" charset="0"/>
            </a:endParaRPr>
          </a:p>
          <a:p>
            <a:r>
              <a:rPr lang="en-US" sz="2000" b="1" dirty="0">
                <a:solidFill>
                  <a:srgbClr val="222222"/>
                </a:solidFill>
                <a:latin typeface="Arial" panose="020B0604020202020204" pitchFamily="34" charset="0"/>
              </a:rPr>
              <a:t>Vertical Transformation Models</a:t>
            </a:r>
          </a:p>
          <a:p>
            <a:pPr>
              <a:buFont typeface="Arial" panose="020B0604020202020204" pitchFamily="34" charset="0"/>
              <a:buChar char="•"/>
            </a:pPr>
            <a:r>
              <a:rPr lang="en-US" sz="2000" dirty="0">
                <a:solidFill>
                  <a:srgbClr val="222222"/>
                </a:solidFill>
                <a:latin typeface="Arial" panose="020B0604020202020204" pitchFamily="34" charset="0"/>
              </a:rPr>
              <a:t>Tidal and chart datums to </a:t>
            </a:r>
            <a:r>
              <a:rPr lang="en-US" sz="2000" dirty="0" err="1">
                <a:solidFill>
                  <a:srgbClr val="222222"/>
                </a:solidFill>
                <a:latin typeface="Arial" panose="020B0604020202020204" pitchFamily="34" charset="0"/>
              </a:rPr>
              <a:t>Orthometric</a:t>
            </a:r>
            <a:r>
              <a:rPr lang="en-US" sz="2000" dirty="0">
                <a:solidFill>
                  <a:srgbClr val="222222"/>
                </a:solidFill>
                <a:latin typeface="Arial" panose="020B0604020202020204" pitchFamily="34" charset="0"/>
              </a:rPr>
              <a:t> and Geodetic datums</a:t>
            </a:r>
          </a:p>
          <a:p>
            <a:pPr>
              <a:buFont typeface="Arial" panose="020B0604020202020204" pitchFamily="34" charset="0"/>
              <a:buChar char="•"/>
            </a:pPr>
            <a:r>
              <a:rPr lang="en-US" sz="2000" dirty="0">
                <a:solidFill>
                  <a:srgbClr val="222222"/>
                </a:solidFill>
                <a:latin typeface="Arial" panose="020B0604020202020204" pitchFamily="34" charset="0"/>
              </a:rPr>
              <a:t>Enables ellipsoid-referenced surveying</a:t>
            </a:r>
          </a:p>
          <a:p>
            <a:pPr>
              <a:buFont typeface="Arial" panose="020B0604020202020204" pitchFamily="34" charset="0"/>
              <a:buChar char="•"/>
            </a:pPr>
            <a:r>
              <a:rPr lang="en-US" sz="2000" dirty="0">
                <a:solidFill>
                  <a:srgbClr val="222222"/>
                </a:solidFill>
                <a:latin typeface="Arial" panose="020B0604020202020204" pitchFamily="34" charset="0"/>
              </a:rPr>
              <a:t>Ties land datums to hydrographic datums</a:t>
            </a:r>
          </a:p>
          <a:p>
            <a:pPr>
              <a:buFont typeface="Arial" panose="020B0604020202020204" pitchFamily="34" charset="0"/>
              <a:buChar char="•"/>
            </a:pPr>
            <a:endParaRPr lang="en-US" sz="2000" dirty="0">
              <a:solidFill>
                <a:srgbClr val="222222"/>
              </a:solidFill>
              <a:latin typeface="Arial" panose="020B0604020202020204" pitchFamily="34" charset="0"/>
            </a:endParaRPr>
          </a:p>
          <a:p>
            <a:r>
              <a:rPr lang="en-US" sz="2000" b="1" dirty="0">
                <a:solidFill>
                  <a:srgbClr val="222222"/>
                </a:solidFill>
                <a:latin typeface="Arial" panose="020B0604020202020204" pitchFamily="34" charset="0"/>
              </a:rPr>
              <a:t>Ongoing development</a:t>
            </a:r>
          </a:p>
          <a:p>
            <a:pPr>
              <a:buFont typeface="Arial" panose="020B0604020202020204" pitchFamily="34" charset="0"/>
              <a:buChar char="•"/>
            </a:pPr>
            <a:r>
              <a:rPr lang="en-US" sz="2000" dirty="0">
                <a:solidFill>
                  <a:srgbClr val="222222"/>
                </a:solidFill>
                <a:latin typeface="Arial" panose="020B0604020202020204" pitchFamily="34" charset="0"/>
              </a:rPr>
              <a:t>Extend to Western/northern Alaska</a:t>
            </a:r>
          </a:p>
          <a:p>
            <a:pPr>
              <a:buFont typeface="Arial" panose="020B0604020202020204" pitchFamily="34" charset="0"/>
              <a:buChar char="•"/>
            </a:pPr>
            <a:r>
              <a:rPr lang="en-US" sz="2000" dirty="0">
                <a:solidFill>
                  <a:srgbClr val="222222"/>
                </a:solidFill>
                <a:latin typeface="Arial" panose="020B0604020202020204" pitchFamily="34" charset="0"/>
              </a:rPr>
              <a:t>Updated existing models with spatial-varying uncertainty</a:t>
            </a:r>
          </a:p>
          <a:p>
            <a:endParaRPr lang="en-US" sz="2000" dirty="0">
              <a:solidFill>
                <a:srgbClr val="222222"/>
              </a:solidFill>
              <a:latin typeface="Arial" panose="020B0604020202020204" pitchFamily="34" charset="0"/>
            </a:endParaRPr>
          </a:p>
          <a:p>
            <a:endParaRPr lang="en-US" sz="2000" dirty="0">
              <a:solidFill>
                <a:srgbClr val="222222"/>
              </a:solidFill>
              <a:latin typeface="Arial" panose="020B0604020202020204" pitchFamily="34" charset="0"/>
            </a:endParaRPr>
          </a:p>
          <a:p>
            <a:endParaRPr lang="en-US" sz="2000" dirty="0">
              <a:solidFill>
                <a:srgbClr val="222222"/>
              </a:solidFill>
              <a:latin typeface="Arial" panose="020B0604020202020204" pitchFamily="34" charset="0"/>
            </a:endParaRPr>
          </a:p>
        </p:txBody>
      </p:sp>
    </p:spTree>
    <p:extLst>
      <p:ext uri="{BB962C8B-B14F-4D97-AF65-F5344CB8AC3E}">
        <p14:creationId xmlns:p14="http://schemas.microsoft.com/office/powerpoint/2010/main" val="101401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98022"/>
          </a:xfrm>
        </p:spPr>
        <p:txBody>
          <a:bodyPr/>
          <a:lstStyle/>
          <a:p>
            <a:pPr algn="ctr"/>
            <a:r>
              <a:rPr lang="en-US" dirty="0">
                <a:solidFill>
                  <a:srgbClr val="0070C0"/>
                </a:solidFill>
              </a:rPr>
              <a:t>Southeast Alaska (Released 2019)</a:t>
            </a:r>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909" r="4838" b="35182"/>
          <a:stretch/>
        </p:blipFill>
        <p:spPr bwMode="auto">
          <a:xfrm>
            <a:off x="1895394" y="1097280"/>
            <a:ext cx="8428486"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194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9331" t="13655" r="1086" b="1526"/>
          <a:stretch/>
        </p:blipFill>
        <p:spPr>
          <a:xfrm>
            <a:off x="5146412" y="1671215"/>
            <a:ext cx="3925663" cy="3776153"/>
          </a:xfrm>
          <a:prstGeom prst="rect">
            <a:avLst/>
          </a:prstGeom>
          <a:ln w="25400">
            <a:solidFill>
              <a:schemeClr val="bg1"/>
            </a:solidFill>
          </a:ln>
        </p:spPr>
      </p:pic>
      <p:sp>
        <p:nvSpPr>
          <p:cNvPr id="25603" name="TextBox 6"/>
          <p:cNvSpPr txBox="1">
            <a:spLocks noChangeArrowheads="1"/>
          </p:cNvSpPr>
          <p:nvPr/>
        </p:nvSpPr>
        <p:spPr bwMode="auto">
          <a:xfrm>
            <a:off x="1524000" y="1"/>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a:solidFill>
                  <a:schemeClr val="bg1"/>
                </a:solidFill>
                <a:latin typeface="Verdana" pitchFamily="34" charset="0"/>
              </a:defRPr>
            </a:lvl1pPr>
            <a:lvl2pPr marL="742950" indent="-285750" eaLnBrk="0" hangingPunct="0">
              <a:spcBef>
                <a:spcPct val="20000"/>
              </a:spcBef>
              <a:buChar char="–"/>
              <a:defRPr>
                <a:solidFill>
                  <a:schemeClr val="bg1"/>
                </a:solidFill>
                <a:latin typeface="Verdana" pitchFamily="34" charset="0"/>
              </a:defRPr>
            </a:lvl2pPr>
            <a:lvl3pPr marL="1143000" indent="-228600" eaLnBrk="0" hangingPunct="0">
              <a:spcBef>
                <a:spcPct val="20000"/>
              </a:spcBef>
              <a:buChar char="•"/>
              <a:defRPr>
                <a:solidFill>
                  <a:schemeClr val="bg1"/>
                </a:solidFill>
                <a:latin typeface="Verdana" pitchFamily="34" charset="0"/>
              </a:defRPr>
            </a:lvl3pPr>
            <a:lvl4pPr marL="1600200" indent="-228600" eaLnBrk="0" hangingPunct="0">
              <a:spcBef>
                <a:spcPct val="20000"/>
              </a:spcBef>
              <a:buChar char="–"/>
              <a:defRPr>
                <a:solidFill>
                  <a:schemeClr val="bg1"/>
                </a:solidFill>
                <a:latin typeface="Verdana" pitchFamily="34" charset="0"/>
              </a:defRPr>
            </a:lvl4pPr>
            <a:lvl5pPr marL="2057400" indent="-228600" eaLnBrk="0" hangingPunct="0">
              <a:spcBef>
                <a:spcPct val="20000"/>
              </a:spcBef>
              <a:buChar char="»"/>
              <a:defRPr>
                <a:solidFill>
                  <a:schemeClr val="bg1"/>
                </a:solidFill>
                <a:latin typeface="Verdana" pitchFamily="34" charset="0"/>
              </a:defRPr>
            </a:lvl5pPr>
            <a:lvl6pPr marL="2514600" indent="-228600" eaLnBrk="0" fontAlgn="base" hangingPunct="0">
              <a:spcBef>
                <a:spcPct val="20000"/>
              </a:spcBef>
              <a:spcAft>
                <a:spcPct val="0"/>
              </a:spcAft>
              <a:buChar char="»"/>
              <a:defRPr>
                <a:solidFill>
                  <a:schemeClr val="bg1"/>
                </a:solidFill>
                <a:latin typeface="Verdana" pitchFamily="34" charset="0"/>
              </a:defRPr>
            </a:lvl6pPr>
            <a:lvl7pPr marL="2971800" indent="-228600" eaLnBrk="0" fontAlgn="base" hangingPunct="0">
              <a:spcBef>
                <a:spcPct val="20000"/>
              </a:spcBef>
              <a:spcAft>
                <a:spcPct val="0"/>
              </a:spcAft>
              <a:buChar char="»"/>
              <a:defRPr>
                <a:solidFill>
                  <a:schemeClr val="bg1"/>
                </a:solidFill>
                <a:latin typeface="Verdana" pitchFamily="34" charset="0"/>
              </a:defRPr>
            </a:lvl7pPr>
            <a:lvl8pPr marL="3429000" indent="-228600" eaLnBrk="0" fontAlgn="base" hangingPunct="0">
              <a:spcBef>
                <a:spcPct val="20000"/>
              </a:spcBef>
              <a:spcAft>
                <a:spcPct val="0"/>
              </a:spcAft>
              <a:buChar char="»"/>
              <a:defRPr>
                <a:solidFill>
                  <a:schemeClr val="bg1"/>
                </a:solidFill>
                <a:latin typeface="Verdana" pitchFamily="34" charset="0"/>
              </a:defRPr>
            </a:lvl8pPr>
            <a:lvl9pPr marL="3886200" indent="-228600" eaLnBrk="0" fontAlgn="base" hangingPunct="0">
              <a:spcBef>
                <a:spcPct val="20000"/>
              </a:spcBef>
              <a:spcAft>
                <a:spcPct val="0"/>
              </a:spcAft>
              <a:buChar char="»"/>
              <a:defRPr>
                <a:solidFill>
                  <a:schemeClr val="bg1"/>
                </a:solidFill>
                <a:latin typeface="Verdana" pitchFamily="34" charset="0"/>
              </a:defRPr>
            </a:lvl9pPr>
          </a:lstStyle>
          <a:p>
            <a:pPr algn="ctr" eaLnBrk="1" hangingPunct="1">
              <a:spcBef>
                <a:spcPct val="0"/>
              </a:spcBef>
              <a:buNone/>
            </a:pPr>
            <a:r>
              <a:rPr lang="en-US" altLang="en-US" sz="2600" b="1" dirty="0">
                <a:solidFill>
                  <a:srgbClr val="0070C0"/>
                </a:solidFill>
                <a:cs typeface="Arial" charset="0"/>
              </a:rPr>
              <a:t>Spatially Varying Uncertainty </a:t>
            </a:r>
          </a:p>
          <a:p>
            <a:pPr algn="ctr" eaLnBrk="1" hangingPunct="1">
              <a:spcBef>
                <a:spcPct val="0"/>
              </a:spcBef>
              <a:buNone/>
            </a:pPr>
            <a:r>
              <a:rPr lang="en-US" altLang="en-US" b="1" dirty="0">
                <a:solidFill>
                  <a:srgbClr val="0070C0"/>
                </a:solidFill>
                <a:cs typeface="Arial" charset="0"/>
              </a:rPr>
              <a:t>(</a:t>
            </a:r>
            <a:r>
              <a:rPr lang="en-US" sz="1600" b="1" kern="0" dirty="0">
                <a:solidFill>
                  <a:srgbClr val="0070C0"/>
                </a:solidFill>
                <a:latin typeface="+mj-lt"/>
                <a:cs typeface="Arial" pitchFamily="34" charset="0"/>
              </a:rPr>
              <a:t>Phase 2: </a:t>
            </a:r>
            <a:r>
              <a:rPr lang="en-US" altLang="en-US" sz="1600" b="1" dirty="0">
                <a:solidFill>
                  <a:srgbClr val="0070C0"/>
                </a:solidFill>
                <a:latin typeface="+mj-lt"/>
              </a:rPr>
              <a:t>Transition to Operations</a:t>
            </a:r>
            <a:r>
              <a:rPr lang="en-US" altLang="en-US" b="1" dirty="0">
                <a:solidFill>
                  <a:srgbClr val="0070C0"/>
                </a:solidFill>
                <a:cs typeface="Arial" charset="0"/>
              </a:rPr>
              <a:t>)</a:t>
            </a:r>
          </a:p>
        </p:txBody>
      </p:sp>
      <p:sp>
        <p:nvSpPr>
          <p:cNvPr id="8" name="TextBox 7"/>
          <p:cNvSpPr txBox="1"/>
          <p:nvPr/>
        </p:nvSpPr>
        <p:spPr>
          <a:xfrm>
            <a:off x="5638801" y="1066801"/>
            <a:ext cx="4970379" cy="1031051"/>
          </a:xfrm>
          <a:prstGeom prst="rect">
            <a:avLst/>
          </a:prstGeom>
          <a:noFill/>
          <a:ln w="25400">
            <a:noFill/>
          </a:ln>
        </p:spPr>
        <p:txBody>
          <a:bodyPr wrap="square">
            <a:spAutoFit/>
          </a:bodyPr>
          <a:lstStyle/>
          <a:p>
            <a:pPr marL="169863" indent="-169863" fontAlgn="base">
              <a:spcBef>
                <a:spcPct val="0"/>
              </a:spcBef>
              <a:spcAft>
                <a:spcPts val="600"/>
              </a:spcAft>
              <a:buFont typeface="Arial" panose="020B0604020202020204" pitchFamily="34" charset="0"/>
              <a:buChar char="•"/>
              <a:defRPr/>
            </a:pPr>
            <a:r>
              <a:rPr lang="en-US" sz="1600" dirty="0">
                <a:solidFill>
                  <a:srgbClr val="0070C0"/>
                </a:solidFill>
                <a:cs typeface="Arial" charset="0"/>
              </a:rPr>
              <a:t>Statistical data assimilation is used to blend model results and data, also providing the associated uncertainty. </a:t>
            </a:r>
          </a:p>
          <a:p>
            <a:pPr fontAlgn="base">
              <a:spcBef>
                <a:spcPct val="0"/>
              </a:spcBef>
              <a:spcAft>
                <a:spcPts val="600"/>
              </a:spcAft>
              <a:defRPr/>
            </a:pPr>
            <a:endParaRPr lang="en-US" sz="800" dirty="0">
              <a:solidFill>
                <a:srgbClr val="0070C0"/>
              </a:solidFill>
              <a:cs typeface="Arial" charset="0"/>
            </a:endParaRPr>
          </a:p>
        </p:txBody>
      </p:sp>
      <p:pic>
        <p:nvPicPr>
          <p:cNvPr id="256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3230"/>
          <a:stretch>
            <a:fillRect/>
          </a:stretch>
        </p:blipFill>
        <p:spPr bwMode="auto">
          <a:xfrm>
            <a:off x="18251" y="3137765"/>
            <a:ext cx="4302221" cy="3720235"/>
          </a:xfrm>
          <a:prstGeom prst="rect">
            <a:avLst/>
          </a:prstGeom>
          <a:noFill/>
          <a:ln w="25400">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5606" name="TextBox 1"/>
          <p:cNvSpPr txBox="1">
            <a:spLocks noChangeArrowheads="1"/>
          </p:cNvSpPr>
          <p:nvPr/>
        </p:nvSpPr>
        <p:spPr bwMode="auto">
          <a:xfrm>
            <a:off x="1795853" y="2284198"/>
            <a:ext cx="2205857" cy="52322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a:solidFill>
                  <a:schemeClr val="bg1"/>
                </a:solidFill>
                <a:latin typeface="Verdana" pitchFamily="34" charset="0"/>
              </a:defRPr>
            </a:lvl1pPr>
            <a:lvl2pPr marL="742950" indent="-285750" eaLnBrk="0" hangingPunct="0">
              <a:spcBef>
                <a:spcPct val="20000"/>
              </a:spcBef>
              <a:buChar char="–"/>
              <a:defRPr>
                <a:solidFill>
                  <a:schemeClr val="bg1"/>
                </a:solidFill>
                <a:latin typeface="Verdana" pitchFamily="34" charset="0"/>
              </a:defRPr>
            </a:lvl2pPr>
            <a:lvl3pPr marL="1143000" indent="-228600" eaLnBrk="0" hangingPunct="0">
              <a:spcBef>
                <a:spcPct val="20000"/>
              </a:spcBef>
              <a:buChar char="•"/>
              <a:defRPr>
                <a:solidFill>
                  <a:schemeClr val="bg1"/>
                </a:solidFill>
                <a:latin typeface="Verdana" pitchFamily="34" charset="0"/>
              </a:defRPr>
            </a:lvl3pPr>
            <a:lvl4pPr marL="1600200" indent="-228600" eaLnBrk="0" hangingPunct="0">
              <a:spcBef>
                <a:spcPct val="20000"/>
              </a:spcBef>
              <a:buChar char="–"/>
              <a:defRPr>
                <a:solidFill>
                  <a:schemeClr val="bg1"/>
                </a:solidFill>
                <a:latin typeface="Verdana" pitchFamily="34" charset="0"/>
              </a:defRPr>
            </a:lvl4pPr>
            <a:lvl5pPr marL="2057400" indent="-228600" eaLnBrk="0" hangingPunct="0">
              <a:spcBef>
                <a:spcPct val="20000"/>
              </a:spcBef>
              <a:buChar char="»"/>
              <a:defRPr>
                <a:solidFill>
                  <a:schemeClr val="bg1"/>
                </a:solidFill>
                <a:latin typeface="Verdana" pitchFamily="34" charset="0"/>
              </a:defRPr>
            </a:lvl5pPr>
            <a:lvl6pPr marL="2514600" indent="-228600" eaLnBrk="0" fontAlgn="base" hangingPunct="0">
              <a:spcBef>
                <a:spcPct val="20000"/>
              </a:spcBef>
              <a:spcAft>
                <a:spcPct val="0"/>
              </a:spcAft>
              <a:buChar char="»"/>
              <a:defRPr>
                <a:solidFill>
                  <a:schemeClr val="bg1"/>
                </a:solidFill>
                <a:latin typeface="Verdana" pitchFamily="34" charset="0"/>
              </a:defRPr>
            </a:lvl6pPr>
            <a:lvl7pPr marL="2971800" indent="-228600" eaLnBrk="0" fontAlgn="base" hangingPunct="0">
              <a:spcBef>
                <a:spcPct val="20000"/>
              </a:spcBef>
              <a:spcAft>
                <a:spcPct val="0"/>
              </a:spcAft>
              <a:buChar char="»"/>
              <a:defRPr>
                <a:solidFill>
                  <a:schemeClr val="bg1"/>
                </a:solidFill>
                <a:latin typeface="Verdana" pitchFamily="34" charset="0"/>
              </a:defRPr>
            </a:lvl7pPr>
            <a:lvl8pPr marL="3429000" indent="-228600" eaLnBrk="0" fontAlgn="base" hangingPunct="0">
              <a:spcBef>
                <a:spcPct val="20000"/>
              </a:spcBef>
              <a:spcAft>
                <a:spcPct val="0"/>
              </a:spcAft>
              <a:buChar char="»"/>
              <a:defRPr>
                <a:solidFill>
                  <a:schemeClr val="bg1"/>
                </a:solidFill>
                <a:latin typeface="Verdana" pitchFamily="34" charset="0"/>
              </a:defRPr>
            </a:lvl8pPr>
            <a:lvl9pPr marL="3886200" indent="-228600" eaLnBrk="0" fontAlgn="base" hangingPunct="0">
              <a:spcBef>
                <a:spcPct val="20000"/>
              </a:spcBef>
              <a:spcAft>
                <a:spcPct val="0"/>
              </a:spcAft>
              <a:buChar char="»"/>
              <a:defRPr>
                <a:solidFill>
                  <a:schemeClr val="bg1"/>
                </a:solidFill>
                <a:latin typeface="Verdana" pitchFamily="34" charset="0"/>
              </a:defRPr>
            </a:lvl9pPr>
          </a:lstStyle>
          <a:p>
            <a:pPr eaLnBrk="1" fontAlgn="base" hangingPunct="1">
              <a:spcBef>
                <a:spcPct val="0"/>
              </a:spcBef>
              <a:spcAft>
                <a:spcPct val="0"/>
              </a:spcAft>
              <a:buFontTx/>
              <a:buNone/>
            </a:pPr>
            <a:r>
              <a:rPr lang="en-US" altLang="en-US" sz="1400" dirty="0">
                <a:solidFill>
                  <a:srgbClr val="000000"/>
                </a:solidFill>
                <a:latin typeface="Trebuchet MS" pitchFamily="34" charset="0"/>
                <a:cs typeface="Arial" charset="0"/>
              </a:rPr>
              <a:t>Uncertainty in one standard derivation (m)</a:t>
            </a:r>
          </a:p>
        </p:txBody>
      </p:sp>
      <p:pic>
        <p:nvPicPr>
          <p:cNvPr id="25607" name="Picture 2"/>
          <p:cNvPicPr>
            <a:picLocks noChangeAspect="1" noChangeArrowheads="1"/>
          </p:cNvPicPr>
          <p:nvPr/>
        </p:nvPicPr>
        <p:blipFill>
          <a:blip r:embed="rId4">
            <a:extLst>
              <a:ext uri="{28A0092B-C50C-407E-A947-70E740481C1C}">
                <a14:useLocalDpi xmlns:a14="http://schemas.microsoft.com/office/drawing/2010/main" val="0"/>
              </a:ext>
            </a:extLst>
          </a:blip>
          <a:srcRect l="85" t="2560" r="93660" b="70885"/>
          <a:stretch>
            <a:fillRect/>
          </a:stretch>
        </p:blipFill>
        <p:spPr bwMode="auto">
          <a:xfrm>
            <a:off x="4410539" y="2795199"/>
            <a:ext cx="630040" cy="2371580"/>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12"/>
          <p:cNvPicPr>
            <a:picLocks noChangeAspect="1"/>
          </p:cNvPicPr>
          <p:nvPr/>
        </p:nvPicPr>
        <p:blipFill rotWithShape="1">
          <a:blip r:embed="rId5"/>
          <a:srcRect l="46667" t="25384" r="759" b="16923"/>
          <a:stretch/>
        </p:blipFill>
        <p:spPr>
          <a:xfrm>
            <a:off x="6476999" y="3657601"/>
            <a:ext cx="5255381" cy="3123775"/>
          </a:xfrm>
          <a:prstGeom prst="rect">
            <a:avLst/>
          </a:prstGeom>
          <a:ln w="25400">
            <a:solidFill>
              <a:schemeClr val="bg1"/>
            </a:solidFill>
          </a:ln>
        </p:spPr>
      </p:pic>
    </p:spTree>
    <p:extLst>
      <p:ext uri="{BB962C8B-B14F-4D97-AF65-F5344CB8AC3E}">
        <p14:creationId xmlns:p14="http://schemas.microsoft.com/office/powerpoint/2010/main" val="2286522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4389" y="335499"/>
            <a:ext cx="9144000" cy="695325"/>
          </a:xfrm>
        </p:spPr>
        <p:txBody>
          <a:bodyPr>
            <a:normAutofit/>
          </a:bodyPr>
          <a:lstStyle/>
          <a:p>
            <a:r>
              <a:rPr lang="en-US" altLang="en-US" sz="4000" b="1" dirty="0"/>
              <a:t>U.S. Hydrographic Leadership</a:t>
            </a:r>
          </a:p>
        </p:txBody>
      </p:sp>
      <p:sp>
        <p:nvSpPr>
          <p:cNvPr id="17411" name="Content Placeholder 2"/>
          <p:cNvSpPr>
            <a:spLocks noGrp="1"/>
          </p:cNvSpPr>
          <p:nvPr>
            <p:ph idx="1"/>
          </p:nvPr>
        </p:nvSpPr>
        <p:spPr>
          <a:xfrm>
            <a:off x="2028912" y="1343853"/>
            <a:ext cx="7645400" cy="5210827"/>
          </a:xfrm>
        </p:spPr>
        <p:txBody>
          <a:bodyPr>
            <a:normAutofit/>
          </a:bodyPr>
          <a:lstStyle/>
          <a:p>
            <a:r>
              <a:rPr lang="en-US" altLang="en-US" sz="2000" b="1" dirty="0">
                <a:latin typeface="Arial" panose="020B0604020202020204" pitchFamily="34" charset="0"/>
                <a:cs typeface="Arial" panose="020B0604020202020204" pitchFamily="34" charset="0"/>
              </a:rPr>
              <a:t>NOAA </a:t>
            </a:r>
          </a:p>
          <a:p>
            <a:pPr lvl="1">
              <a:buFont typeface="Courier New" panose="02070309020205020404" pitchFamily="49" charset="0"/>
              <a:buChar char="o"/>
            </a:pPr>
            <a:r>
              <a:rPr lang="en-US" altLang="en-US" sz="1600" dirty="0">
                <a:latin typeface="Arial" panose="020B0604020202020204" pitchFamily="34" charset="0"/>
                <a:cs typeface="Arial" panose="020B0604020202020204" pitchFamily="34" charset="0"/>
              </a:rPr>
              <a:t>Director, Office of Coast Survey</a:t>
            </a:r>
          </a:p>
          <a:p>
            <a:pPr lvl="2"/>
            <a:r>
              <a:rPr lang="en-US" altLang="en-US" sz="1600" b="1" dirty="0">
                <a:latin typeface="Arial" panose="020B0604020202020204" pitchFamily="34" charset="0"/>
                <a:cs typeface="Arial" panose="020B0604020202020204" pitchFamily="34" charset="0"/>
              </a:rPr>
              <a:t>Rear Admiral Shep Smith</a:t>
            </a:r>
          </a:p>
          <a:p>
            <a:pPr lvl="1">
              <a:buFont typeface="Courier New" panose="02070309020205020404" pitchFamily="49" charset="0"/>
              <a:buChar char="o"/>
            </a:pPr>
            <a:r>
              <a:rPr lang="en-US" altLang="en-US" sz="1600" dirty="0">
                <a:latin typeface="Arial" panose="020B0604020202020204" pitchFamily="34" charset="0"/>
                <a:cs typeface="Arial" panose="020B0604020202020204" pitchFamily="34" charset="0"/>
              </a:rPr>
              <a:t>Deputy Director, Office of Coast Survey</a:t>
            </a:r>
          </a:p>
          <a:p>
            <a:pPr lvl="2">
              <a:buFont typeface="Arial" panose="020B0604020202020204" pitchFamily="34" charset="0"/>
              <a:buChar char="•"/>
            </a:pPr>
            <a:r>
              <a:rPr lang="en-US" altLang="en-US" sz="1600" b="1" dirty="0">
                <a:latin typeface="Arial" panose="020B0604020202020204" pitchFamily="34" charset="0"/>
                <a:cs typeface="Arial" panose="020B0604020202020204" pitchFamily="34" charset="0"/>
              </a:rPr>
              <a:t>Katie Ries</a:t>
            </a:r>
          </a:p>
          <a:p>
            <a:r>
              <a:rPr lang="en-US" altLang="en-US" sz="2000" b="1" dirty="0">
                <a:latin typeface="Arial" panose="020B0604020202020204" pitchFamily="34" charset="0"/>
                <a:cs typeface="Arial" panose="020B0604020202020204" pitchFamily="34" charset="0"/>
              </a:rPr>
              <a:t>NGA</a:t>
            </a:r>
            <a:r>
              <a:rPr lang="en-US" altLang="en-US" sz="1400" b="1" dirty="0">
                <a:latin typeface="Arial" panose="020B0604020202020204" pitchFamily="34" charset="0"/>
                <a:cs typeface="Arial" panose="020B0604020202020204" pitchFamily="34" charset="0"/>
              </a:rPr>
              <a:t> </a:t>
            </a:r>
          </a:p>
          <a:p>
            <a:pPr lvl="1">
              <a:buFont typeface="Courier New" panose="02070309020205020404" pitchFamily="49" charset="0"/>
              <a:buChar char="o"/>
            </a:pPr>
            <a:r>
              <a:rPr lang="en-US" altLang="en-US" sz="1600" dirty="0">
                <a:latin typeface="Arial" panose="020B0604020202020204" pitchFamily="34" charset="0"/>
                <a:cs typeface="Arial" panose="020B0604020202020204" pitchFamily="34" charset="0"/>
              </a:rPr>
              <a:t>Senior GEOINT Authority-Maritime</a:t>
            </a:r>
          </a:p>
          <a:p>
            <a:pPr lvl="2"/>
            <a:r>
              <a:rPr lang="en-US" altLang="en-US" sz="1600" b="1" dirty="0">
                <a:latin typeface="Arial" panose="020B0604020202020204" pitchFamily="34" charset="0"/>
                <a:cs typeface="Arial" panose="020B0604020202020204" pitchFamily="34" charset="0"/>
              </a:rPr>
              <a:t>John Lowell </a:t>
            </a:r>
          </a:p>
          <a:p>
            <a:pPr lvl="1"/>
            <a:r>
              <a:rPr lang="en-US" altLang="en-US" sz="1600" dirty="0">
                <a:latin typeface="Arial" panose="020B0604020202020204" pitchFamily="34" charset="0"/>
                <a:cs typeface="Arial" panose="020B0604020202020204" pitchFamily="34" charset="0"/>
              </a:rPr>
              <a:t>Director, Maritime Office</a:t>
            </a:r>
          </a:p>
          <a:p>
            <a:pPr lvl="2"/>
            <a:r>
              <a:rPr lang="en-US" altLang="en-US" sz="1600" b="1" dirty="0" err="1">
                <a:latin typeface="Arial" panose="020B0604020202020204" pitchFamily="34" charset="0"/>
                <a:cs typeface="Arial" panose="020B0604020202020204" pitchFamily="34" charset="0"/>
              </a:rPr>
              <a:t>Capt</a:t>
            </a:r>
            <a:r>
              <a:rPr lang="en-US" altLang="en-US" sz="1600" b="1" dirty="0">
                <a:latin typeface="Arial" panose="020B0604020202020204" pitchFamily="34" charset="0"/>
                <a:cs typeface="Arial" panose="020B0604020202020204" pitchFamily="34" charset="0"/>
              </a:rPr>
              <a:t> Richard Kennedy </a:t>
            </a:r>
            <a:endParaRPr lang="en-US" altLang="en-US" sz="1600" b="1" dirty="0">
              <a:solidFill>
                <a:srgbClr val="FF0000"/>
              </a:solidFill>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Navy</a:t>
            </a:r>
            <a:r>
              <a:rPr lang="en-US" altLang="en-US" sz="2000" dirty="0">
                <a:latin typeface="Arial" panose="020B0604020202020204" pitchFamily="34" charset="0"/>
                <a:cs typeface="Arial" panose="020B0604020202020204" pitchFamily="34" charset="0"/>
              </a:rPr>
              <a:t> </a:t>
            </a:r>
          </a:p>
          <a:p>
            <a:pPr lvl="1">
              <a:buFont typeface="Courier New" panose="02070309020205020404" pitchFamily="49" charset="0"/>
              <a:buChar char="o"/>
              <a:defRPr/>
            </a:pPr>
            <a:r>
              <a:rPr lang="en-US" sz="1600" dirty="0">
                <a:latin typeface="Arial" panose="020B0604020202020204" pitchFamily="34" charset="0"/>
                <a:cs typeface="Arial" panose="020B0604020202020204" pitchFamily="34" charset="0"/>
              </a:rPr>
              <a:t>Commander Naval Meteorological and Oceanography  Command (CNMOC) Oceanographer of the Navy, Hydrographer of the Navy, and Navigator of the Navy</a:t>
            </a:r>
          </a:p>
          <a:p>
            <a:pPr lvl="2">
              <a:defRPr/>
            </a:pPr>
            <a:r>
              <a:rPr lang="en-US" sz="1600" b="1" dirty="0">
                <a:latin typeface="Arial" panose="020B0604020202020204" pitchFamily="34" charset="0"/>
                <a:cs typeface="Arial" panose="020B0604020202020204" pitchFamily="34" charset="0"/>
              </a:rPr>
              <a:t>Rear Admiral John Okon </a:t>
            </a:r>
          </a:p>
          <a:p>
            <a:pPr lvl="1">
              <a:buFont typeface="Courier New" panose="02070309020205020404" pitchFamily="49" charset="0"/>
              <a:buChar char="o"/>
            </a:pPr>
            <a:r>
              <a:rPr lang="en-US" altLang="en-US" sz="1600" dirty="0">
                <a:latin typeface="Arial" panose="020B0604020202020204" pitchFamily="34" charset="0"/>
                <a:cs typeface="Arial" panose="020B0604020202020204" pitchFamily="34" charset="0"/>
              </a:rPr>
              <a:t>Deputy Hydrographer of the Navy</a:t>
            </a:r>
          </a:p>
          <a:p>
            <a:pPr lvl="2"/>
            <a:r>
              <a:rPr lang="en-US" altLang="en-US" sz="1600" b="1" dirty="0">
                <a:solidFill>
                  <a:srgbClr val="FF0000"/>
                </a:solidFill>
                <a:latin typeface="Arial" panose="020B0604020202020204" pitchFamily="34" charset="0"/>
                <a:cs typeface="Arial" panose="020B0604020202020204" pitchFamily="34" charset="0"/>
              </a:rPr>
              <a:t>Matthew </a:t>
            </a:r>
            <a:r>
              <a:rPr lang="en-US" altLang="en-US" sz="1600" b="1" dirty="0" err="1">
                <a:solidFill>
                  <a:srgbClr val="FF0000"/>
                </a:solidFill>
                <a:latin typeface="Arial" panose="020B0604020202020204" pitchFamily="34" charset="0"/>
                <a:cs typeface="Arial" panose="020B0604020202020204" pitchFamily="34" charset="0"/>
              </a:rPr>
              <a:t>Borbash</a:t>
            </a:r>
            <a:r>
              <a:rPr lang="en-US" altLang="en-US" sz="1600" b="1" dirty="0">
                <a:solidFill>
                  <a:srgbClr val="FF0000"/>
                </a:solidFill>
                <a:latin typeface="Arial" panose="020B0604020202020204" pitchFamily="34" charset="0"/>
                <a:cs typeface="Arial" panose="020B0604020202020204" pitchFamily="34" charset="0"/>
              </a:rPr>
              <a:t> (as of January 2019)</a:t>
            </a:r>
            <a:endParaRPr lang="en-US" altLang="en-US" sz="1600" dirty="0">
              <a:solidFill>
                <a:srgbClr val="FF0000"/>
              </a:solidFill>
              <a:latin typeface="Arial" panose="020B0604020202020204" pitchFamily="34" charset="0"/>
              <a:cs typeface="Arial" panose="020B0604020202020204" pitchFamily="34" charset="0"/>
            </a:endParaRPr>
          </a:p>
        </p:txBody>
      </p:sp>
      <p:pic>
        <p:nvPicPr>
          <p:cNvPr id="17413"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53345" y="2862519"/>
            <a:ext cx="1307501" cy="130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53345" y="1014117"/>
            <a:ext cx="1312358" cy="163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62570" y="4538967"/>
            <a:ext cx="128905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348368" y="1540457"/>
            <a:ext cx="1341236" cy="1341236"/>
          </a:xfrm>
          <a:prstGeom prst="rect">
            <a:avLst/>
          </a:prstGeom>
        </p:spPr>
      </p:pic>
      <p:pic>
        <p:nvPicPr>
          <p:cNvPr id="10" name="Picture 9" descr="Image result for department of defens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5548" y="3507750"/>
            <a:ext cx="1374056" cy="1327785"/>
          </a:xfrm>
          <a:prstGeom prst="rect">
            <a:avLst/>
          </a:prstGeom>
          <a:noFill/>
          <a:ln>
            <a:noFill/>
          </a:ln>
        </p:spPr>
      </p:pic>
    </p:spTree>
    <p:extLst>
      <p:ext uri="{BB962C8B-B14F-4D97-AF65-F5344CB8AC3E}">
        <p14:creationId xmlns:p14="http://schemas.microsoft.com/office/powerpoint/2010/main" val="172845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024" y="629221"/>
            <a:ext cx="8740775" cy="707886"/>
          </a:xfrm>
          <a:prstGeom prst="rect">
            <a:avLst/>
          </a:prstGeom>
        </p:spPr>
        <p:txBody>
          <a:bodyPr>
            <a:spAutoFit/>
          </a:bodyPr>
          <a:lstStyle/>
          <a:p>
            <a:pPr eaLnBrk="1" hangingPunct="1">
              <a:defRPr/>
            </a:pPr>
            <a:r>
              <a:rPr lang="en-US" sz="4000" b="1" dirty="0">
                <a:solidFill>
                  <a:schemeClr val="bg2">
                    <a:lumMod val="10000"/>
                  </a:schemeClr>
                </a:solidFill>
                <a:latin typeface="+mj-lt"/>
                <a:cs typeface="Arial" charset="0"/>
              </a:rPr>
              <a:t>Notables since ARHC-8</a:t>
            </a:r>
          </a:p>
        </p:txBody>
      </p:sp>
      <p:sp>
        <p:nvSpPr>
          <p:cNvPr id="4" name="TextBox 3"/>
          <p:cNvSpPr txBox="1"/>
          <p:nvPr/>
        </p:nvSpPr>
        <p:spPr>
          <a:xfrm>
            <a:off x="1204744" y="629221"/>
            <a:ext cx="8925035" cy="8420447"/>
          </a:xfrm>
          <a:prstGeom prst="rect">
            <a:avLst/>
          </a:prstGeom>
          <a:noFill/>
        </p:spPr>
        <p:txBody>
          <a:bodyPr wrap="square">
            <a:spAutoFit/>
          </a:bodyPr>
          <a:lstStyle/>
          <a:p>
            <a:pPr marL="342900" indent="-342900">
              <a:lnSpc>
                <a:spcPct val="150000"/>
              </a:lnSpc>
              <a:buFont typeface="Arial" panose="020B0604020202020204" pitchFamily="34" charset="0"/>
              <a:buChar char="•"/>
              <a:defRPr/>
            </a:pPr>
            <a:endParaRPr lang="en-US" sz="2600" dirty="0">
              <a:latin typeface="Arial" charset="0"/>
              <a:cs typeface="Arial" charset="0"/>
            </a:endParaRPr>
          </a:p>
          <a:p>
            <a:pPr marL="342900" indent="-342900" eaLnBrk="1" hangingPunct="1">
              <a:lnSpc>
                <a:spcPct val="150000"/>
              </a:lnSpc>
              <a:buFont typeface="Arial" panose="020B0604020202020204" pitchFamily="34" charset="0"/>
              <a:buChar char="•"/>
              <a:defRPr/>
            </a:pPr>
            <a:endParaRPr lang="en-US" sz="2600" dirty="0">
              <a:latin typeface="Arial" charset="0"/>
              <a:cs typeface="Arial" charset="0"/>
            </a:endParaRPr>
          </a:p>
          <a:p>
            <a:pPr marL="342900" indent="-342900">
              <a:lnSpc>
                <a:spcPct val="150000"/>
              </a:lnSpc>
              <a:buFont typeface="Arial" panose="020B0604020202020204" pitchFamily="34" charset="0"/>
              <a:buChar char="•"/>
              <a:defRPr/>
            </a:pPr>
            <a:r>
              <a:rPr lang="en-US" sz="2600" dirty="0">
                <a:latin typeface="Arial" charset="0"/>
                <a:cs typeface="Arial" charset="0"/>
              </a:rPr>
              <a:t>NOAA ENC rescheming underway in the Arctic</a:t>
            </a:r>
          </a:p>
          <a:p>
            <a:pPr marL="342900" indent="-342900">
              <a:lnSpc>
                <a:spcPct val="150000"/>
              </a:lnSpc>
              <a:buFont typeface="Arial" panose="020B0604020202020204" pitchFamily="34" charset="0"/>
              <a:buChar char="•"/>
              <a:defRPr/>
            </a:pPr>
            <a:r>
              <a:rPr lang="en-US" sz="2600" dirty="0">
                <a:latin typeface="Arial" charset="0"/>
                <a:cs typeface="Arial" charset="0"/>
              </a:rPr>
              <a:t>Status of ENC overlaps</a:t>
            </a:r>
          </a:p>
          <a:p>
            <a:pPr marL="342900" indent="-342900">
              <a:lnSpc>
                <a:spcPct val="150000"/>
              </a:lnSpc>
              <a:buFont typeface="Arial" panose="020B0604020202020204" pitchFamily="34" charset="0"/>
              <a:buChar char="•"/>
              <a:defRPr/>
            </a:pPr>
            <a:r>
              <a:rPr lang="en-US" sz="2600" dirty="0">
                <a:latin typeface="Arial" charset="0"/>
                <a:cs typeface="Arial" charset="0"/>
              </a:rPr>
              <a:t>2 Survey’s and ASV testing</a:t>
            </a:r>
          </a:p>
          <a:p>
            <a:pPr marL="342900" indent="-342900">
              <a:lnSpc>
                <a:spcPct val="150000"/>
              </a:lnSpc>
              <a:buFont typeface="Arial" panose="020B0604020202020204" pitchFamily="34" charset="0"/>
              <a:buChar char="•"/>
              <a:defRPr/>
            </a:pPr>
            <a:r>
              <a:rPr lang="en-US" sz="2600" dirty="0">
                <a:latin typeface="Arial" charset="0"/>
                <a:cs typeface="Arial" charset="0"/>
              </a:rPr>
              <a:t>“Projection of Maritime Activity in the U.S. Arctic, 2020–2030”</a:t>
            </a:r>
          </a:p>
          <a:p>
            <a:pPr marL="342900" indent="-342900">
              <a:lnSpc>
                <a:spcPct val="150000"/>
              </a:lnSpc>
              <a:buFont typeface="Arial" panose="020B0604020202020204" pitchFamily="34" charset="0"/>
              <a:buChar char="•"/>
              <a:defRPr/>
            </a:pPr>
            <a:r>
              <a:rPr lang="en-US" sz="2600" dirty="0">
                <a:latin typeface="Arial" charset="0"/>
                <a:cs typeface="Arial" charset="0"/>
              </a:rPr>
              <a:t>Release of VDATUM-SE Alaska and spatial varying uncertainty</a:t>
            </a:r>
          </a:p>
          <a:p>
            <a:pPr marL="342900" indent="-342900">
              <a:lnSpc>
                <a:spcPct val="150000"/>
              </a:lnSpc>
              <a:buFont typeface="Arial" panose="020B0604020202020204" pitchFamily="34" charset="0"/>
              <a:buChar char="•"/>
              <a:defRPr/>
            </a:pPr>
            <a:endParaRPr lang="en-US" sz="2600" dirty="0">
              <a:latin typeface="Arial" charset="0"/>
              <a:cs typeface="Arial" charset="0"/>
            </a:endParaRPr>
          </a:p>
          <a:p>
            <a:pPr marL="342900" indent="-342900">
              <a:lnSpc>
                <a:spcPct val="150000"/>
              </a:lnSpc>
              <a:buFont typeface="Arial" panose="020B0604020202020204" pitchFamily="34" charset="0"/>
              <a:buChar char="•"/>
              <a:defRPr/>
            </a:pPr>
            <a:endParaRPr lang="en-US" sz="2600" dirty="0">
              <a:latin typeface="Arial" charset="0"/>
              <a:cs typeface="Arial" charset="0"/>
            </a:endParaRPr>
          </a:p>
          <a:p>
            <a:pPr marL="342900" indent="-342900">
              <a:lnSpc>
                <a:spcPct val="150000"/>
              </a:lnSpc>
              <a:buFont typeface="Arial" panose="020B0604020202020204" pitchFamily="34" charset="0"/>
              <a:buChar char="•"/>
              <a:defRPr/>
            </a:pPr>
            <a:endParaRPr lang="en-US" sz="2600" dirty="0">
              <a:latin typeface="Arial" charset="0"/>
              <a:cs typeface="Arial" charset="0"/>
            </a:endParaRPr>
          </a:p>
          <a:p>
            <a:pPr marL="342900" indent="-342900">
              <a:lnSpc>
                <a:spcPct val="150000"/>
              </a:lnSpc>
              <a:buFont typeface="Arial" panose="020B0604020202020204" pitchFamily="34" charset="0"/>
              <a:buChar char="•"/>
              <a:defRPr/>
            </a:pPr>
            <a:endParaRPr lang="en-US" sz="2600" dirty="0">
              <a:latin typeface="Arial" charset="0"/>
              <a:cs typeface="Arial" charset="0"/>
            </a:endParaRPr>
          </a:p>
          <a:p>
            <a:pPr marL="742950" lvl="1" indent="-285750" eaLnBrk="1" hangingPunct="1">
              <a:lnSpc>
                <a:spcPct val="150000"/>
              </a:lnSpc>
              <a:buFont typeface="Arial" panose="020B0604020202020204" pitchFamily="34" charset="0"/>
              <a:buChar char="•"/>
              <a:defRPr/>
            </a:pPr>
            <a:endParaRPr lang="en-US" sz="2600" dirty="0">
              <a:latin typeface="Arial" charset="0"/>
              <a:cs typeface="Arial" charset="0"/>
            </a:endParaRPr>
          </a:p>
        </p:txBody>
      </p:sp>
    </p:spTree>
    <p:extLst>
      <p:ext uri="{BB962C8B-B14F-4D97-AF65-F5344CB8AC3E}">
        <p14:creationId xmlns:p14="http://schemas.microsoft.com/office/powerpoint/2010/main" val="422538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298" y="252982"/>
            <a:ext cx="10515600" cy="1325563"/>
          </a:xfrm>
        </p:spPr>
        <p:txBody>
          <a:bodyPr>
            <a:normAutofit/>
          </a:bodyPr>
          <a:lstStyle/>
          <a:p>
            <a:r>
              <a:rPr lang="en-US" b="1" dirty="0" err="1"/>
              <a:t>Rescheming</a:t>
            </a:r>
            <a:r>
              <a:rPr lang="en-US" b="1" dirty="0"/>
              <a:t> U.S. ENCs </a:t>
            </a:r>
            <a:r>
              <a:rPr lang="en-US" dirty="0"/>
              <a:t>(NOAA) </a:t>
            </a:r>
          </a:p>
        </p:txBody>
      </p:sp>
      <p:sp>
        <p:nvSpPr>
          <p:cNvPr id="3" name="Content Placeholder 2"/>
          <p:cNvSpPr>
            <a:spLocks noGrp="1"/>
          </p:cNvSpPr>
          <p:nvPr>
            <p:ph idx="1"/>
          </p:nvPr>
        </p:nvSpPr>
        <p:spPr>
          <a:xfrm>
            <a:off x="891344" y="1506448"/>
            <a:ext cx="5766994" cy="2158761"/>
          </a:xfrm>
        </p:spPr>
        <p:txBody>
          <a:bodyPr/>
          <a:lstStyle/>
          <a:p>
            <a:r>
              <a:rPr lang="en-US" dirty="0"/>
              <a:t>Current scheme of 1266 ENCs</a:t>
            </a:r>
          </a:p>
          <a:p>
            <a:r>
              <a:rPr lang="en-US" dirty="0"/>
              <a:t>Final </a:t>
            </a:r>
            <a:r>
              <a:rPr lang="en-US" dirty="0" err="1"/>
              <a:t>rescheming</a:t>
            </a:r>
            <a:r>
              <a:rPr lang="en-US" dirty="0"/>
              <a:t> will produce suite of over 9,000 ENCs</a:t>
            </a:r>
          </a:p>
        </p:txBody>
      </p:sp>
      <p:sp>
        <p:nvSpPr>
          <p:cNvPr id="4" name="Slide Number Placeholder 3"/>
          <p:cNvSpPr>
            <a:spLocks noGrp="1"/>
          </p:cNvSpPr>
          <p:nvPr>
            <p:ph type="sldNum" sz="quarter" idx="12"/>
          </p:nvPr>
        </p:nvSpPr>
        <p:spPr/>
        <p:txBody>
          <a:bodyPr/>
          <a:lstStyle/>
          <a:p>
            <a:fld id="{EC878826-814C-4FD2-96B3-D147818A5C89}" type="slidenum">
              <a:rPr lang="en-US" smtClean="0"/>
              <a:pPr/>
              <a:t>4</a:t>
            </a:fld>
            <a:endParaRPr lang="en-US" dirty="0"/>
          </a:p>
        </p:txBody>
      </p:sp>
      <p:pic>
        <p:nvPicPr>
          <p:cNvPr id="5" name="Picture 4"/>
          <p:cNvPicPr/>
          <p:nvPr/>
        </p:nvPicPr>
        <p:blipFill>
          <a:blip r:embed="rId3"/>
          <a:stretch>
            <a:fillRect/>
          </a:stretch>
        </p:blipFill>
        <p:spPr>
          <a:xfrm>
            <a:off x="6658338" y="1371601"/>
            <a:ext cx="5280620" cy="4609112"/>
          </a:xfrm>
          <a:prstGeom prst="rect">
            <a:avLst/>
          </a:prstGeom>
        </p:spPr>
      </p:pic>
      <p:sp>
        <p:nvSpPr>
          <p:cNvPr id="6" name="Rectangle 5"/>
          <p:cNvSpPr/>
          <p:nvPr/>
        </p:nvSpPr>
        <p:spPr>
          <a:xfrm>
            <a:off x="313151" y="3271416"/>
            <a:ext cx="6060115" cy="3046988"/>
          </a:xfrm>
          <a:prstGeom prst="rect">
            <a:avLst/>
          </a:prstGeom>
        </p:spPr>
        <p:txBody>
          <a:bodyPr wrap="square">
            <a:spAutoFit/>
          </a:bodyPr>
          <a:lstStyle/>
          <a:p>
            <a:r>
              <a:rPr lang="en-US" sz="2400" dirty="0"/>
              <a:t>Planned ENC Scheme for Usage Bands 1-4.</a:t>
            </a:r>
          </a:p>
          <a:p>
            <a:r>
              <a:rPr lang="en-US" sz="2400" dirty="0"/>
              <a:t>ENCs already created are shown in blue.</a:t>
            </a:r>
          </a:p>
          <a:p>
            <a:endParaRPr lang="en-US" sz="2400" dirty="0"/>
          </a:p>
          <a:p>
            <a:r>
              <a:rPr lang="en-US" sz="2400" dirty="0"/>
              <a:t>For real-time status updates:  </a:t>
            </a:r>
            <a:r>
              <a:rPr lang="en-US" sz="2400" dirty="0">
                <a:hlinkClick r:id="rId4"/>
              </a:rPr>
              <a:t>https://noaa.maps.arcgis.com/apps/webappviewer/index.html?id=ab6ad790ac3f411f8ef96cb26d0c4868</a:t>
            </a:r>
            <a:endParaRPr lang="en-US" sz="2400" dirty="0"/>
          </a:p>
          <a:p>
            <a:endParaRPr lang="en-US" sz="2400" dirty="0"/>
          </a:p>
        </p:txBody>
      </p:sp>
    </p:spTree>
    <p:extLst>
      <p:ext uri="{BB962C8B-B14F-4D97-AF65-F5344CB8AC3E}">
        <p14:creationId xmlns:p14="http://schemas.microsoft.com/office/powerpoint/2010/main" val="233207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19" y="2766218"/>
            <a:ext cx="2760133" cy="1325563"/>
          </a:xfrm>
        </p:spPr>
        <p:txBody>
          <a:bodyPr>
            <a:normAutofit/>
          </a:bodyPr>
          <a:lstStyle/>
          <a:p>
            <a:r>
              <a:rPr lang="en-US" b="1" dirty="0"/>
              <a:t>RU-US ENC Overlaps</a:t>
            </a:r>
          </a:p>
        </p:txBody>
      </p:sp>
      <p:sp>
        <p:nvSpPr>
          <p:cNvPr id="5" name="TextBox 4"/>
          <p:cNvSpPr txBox="1"/>
          <p:nvPr/>
        </p:nvSpPr>
        <p:spPr>
          <a:xfrm>
            <a:off x="0" y="50739"/>
            <a:ext cx="12191999" cy="2246769"/>
          </a:xfrm>
          <a:prstGeom prst="rect">
            <a:avLst/>
          </a:prstGeom>
          <a:noFill/>
        </p:spPr>
        <p:txBody>
          <a:bodyPr wrap="square" rtlCol="0">
            <a:spAutoFit/>
          </a:bodyPr>
          <a:lstStyle/>
          <a:p>
            <a:pPr marL="342900" indent="-342900">
              <a:buFont typeface="Arial" panose="020B0604020202020204" pitchFamily="34" charset="0"/>
              <a:buChar char="•"/>
            </a:pPr>
            <a:r>
              <a:rPr lang="en-US" sz="2800" b="1" dirty="0" err="1"/>
              <a:t>Reschemed</a:t>
            </a:r>
            <a:r>
              <a:rPr lang="en-US" sz="2800" b="1" dirty="0"/>
              <a:t> US ENCs will continue to be clipped to the US EEZ</a:t>
            </a:r>
          </a:p>
          <a:p>
            <a:pPr marL="342900" indent="-342900">
              <a:buFont typeface="Arial" panose="020B0604020202020204" pitchFamily="34" charset="0"/>
              <a:buChar char="•"/>
            </a:pPr>
            <a:r>
              <a:rPr lang="en-US" sz="2800" b="1" dirty="0"/>
              <a:t>The gaps on the US side will be filled with planned ENCs in coming decade</a:t>
            </a:r>
          </a:p>
          <a:p>
            <a:pPr marL="342900" indent="-342900">
              <a:buFont typeface="Arial" panose="020B0604020202020204" pitchFamily="34" charset="0"/>
              <a:buChar char="•"/>
            </a:pPr>
            <a:r>
              <a:rPr lang="en-US" sz="2800" b="1" dirty="0"/>
              <a:t>For discussion	</a:t>
            </a:r>
          </a:p>
          <a:p>
            <a:pPr marL="800100" lvl="1" indent="-342900">
              <a:buFont typeface="Arial" panose="020B0604020202020204" pitchFamily="34" charset="0"/>
              <a:buChar char="•"/>
            </a:pPr>
            <a:r>
              <a:rPr lang="en-US" sz="2800" b="1" dirty="0"/>
              <a:t>Should we compile a regional chart plan?</a:t>
            </a:r>
          </a:p>
          <a:p>
            <a:pPr marL="800100" lvl="1" indent="-342900">
              <a:buFont typeface="Arial" panose="020B0604020202020204" pitchFamily="34" charset="0"/>
              <a:buChar char="•"/>
            </a:pPr>
            <a:r>
              <a:rPr lang="en-US" sz="2800" b="1" dirty="0"/>
              <a:t>Full coverage at Bands 1-3? </a:t>
            </a:r>
          </a:p>
        </p:txBody>
      </p:sp>
      <p:pic>
        <p:nvPicPr>
          <p:cNvPr id="3" name="Picture 2">
            <a:extLst>
              <a:ext uri="{FF2B5EF4-FFF2-40B4-BE49-F238E27FC236}">
                <a16:creationId xmlns:a16="http://schemas.microsoft.com/office/drawing/2014/main" xmlns="" id="{EB260F33-7FD9-C045-ACD7-C80860705CE7}"/>
              </a:ext>
            </a:extLst>
          </p:cNvPr>
          <p:cNvPicPr>
            <a:picLocks noChangeAspect="1"/>
          </p:cNvPicPr>
          <p:nvPr/>
        </p:nvPicPr>
        <p:blipFill>
          <a:blip r:embed="rId2"/>
          <a:stretch>
            <a:fillRect/>
          </a:stretch>
        </p:blipFill>
        <p:spPr>
          <a:xfrm>
            <a:off x="36891" y="4212706"/>
            <a:ext cx="3122990" cy="2621859"/>
          </a:xfrm>
          <a:prstGeom prst="rect">
            <a:avLst/>
          </a:prstGeom>
        </p:spPr>
      </p:pic>
      <p:pic>
        <p:nvPicPr>
          <p:cNvPr id="4" name="Picture 3">
            <a:extLst>
              <a:ext uri="{FF2B5EF4-FFF2-40B4-BE49-F238E27FC236}">
                <a16:creationId xmlns:a16="http://schemas.microsoft.com/office/drawing/2014/main" xmlns="" id="{09A7423A-8500-4B40-ACC7-F43762293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0119" y="2697993"/>
            <a:ext cx="3187761" cy="4124387"/>
          </a:xfrm>
          <a:prstGeom prst="rect">
            <a:avLst/>
          </a:prstGeom>
        </p:spPr>
      </p:pic>
      <p:pic>
        <p:nvPicPr>
          <p:cNvPr id="11" name="Picture 10">
            <a:extLst>
              <a:ext uri="{FF2B5EF4-FFF2-40B4-BE49-F238E27FC236}">
                <a16:creationId xmlns:a16="http://schemas.microsoft.com/office/drawing/2014/main" xmlns="" id="{DE91C7D8-00E5-3D47-BD6E-A4D0EBA617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478" y="2682874"/>
            <a:ext cx="3187761" cy="412438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4238" y="2682873"/>
            <a:ext cx="3187762" cy="4124387"/>
          </a:xfrm>
          <a:prstGeom prst="rect">
            <a:avLst/>
          </a:prstGeom>
        </p:spPr>
      </p:pic>
      <p:sp>
        <p:nvSpPr>
          <p:cNvPr id="12" name="Multiplication Sign 11">
            <a:extLst>
              <a:ext uri="{FF2B5EF4-FFF2-40B4-BE49-F238E27FC236}">
                <a16:creationId xmlns:a16="http://schemas.microsoft.com/office/drawing/2014/main" xmlns="" id="{2EA73B19-59B1-B34A-B279-56E6CFF3013B}"/>
              </a:ext>
            </a:extLst>
          </p:cNvPr>
          <p:cNvSpPr/>
          <p:nvPr/>
        </p:nvSpPr>
        <p:spPr>
          <a:xfrm>
            <a:off x="6411142" y="5056414"/>
            <a:ext cx="1828800" cy="1828800"/>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xmlns="" id="{43F77600-EEC4-D84C-A8C6-2F5C86F8A131}"/>
              </a:ext>
            </a:extLst>
          </p:cNvPr>
          <p:cNvSpPr txBox="1"/>
          <p:nvPr/>
        </p:nvSpPr>
        <p:spPr>
          <a:xfrm>
            <a:off x="5067555" y="6111525"/>
            <a:ext cx="1828800" cy="461665"/>
          </a:xfrm>
          <a:prstGeom prst="rect">
            <a:avLst/>
          </a:prstGeom>
          <a:noFill/>
        </p:spPr>
        <p:txBody>
          <a:bodyPr wrap="square" rtlCol="0">
            <a:spAutoFit/>
          </a:bodyPr>
          <a:lstStyle/>
          <a:p>
            <a:pPr algn="l"/>
            <a:r>
              <a:rPr lang="en-US" sz="2400" b="1" dirty="0"/>
              <a:t>Band 2</a:t>
            </a:r>
          </a:p>
        </p:txBody>
      </p:sp>
      <p:sp>
        <p:nvSpPr>
          <p:cNvPr id="15" name="TextBox 14">
            <a:extLst>
              <a:ext uri="{FF2B5EF4-FFF2-40B4-BE49-F238E27FC236}">
                <a16:creationId xmlns:a16="http://schemas.microsoft.com/office/drawing/2014/main" xmlns="" id="{74A35371-D000-CD4A-8FD0-7F7B6125AB5D}"/>
              </a:ext>
            </a:extLst>
          </p:cNvPr>
          <p:cNvSpPr txBox="1"/>
          <p:nvPr/>
        </p:nvSpPr>
        <p:spPr>
          <a:xfrm>
            <a:off x="1707917" y="6320011"/>
            <a:ext cx="1828800" cy="461665"/>
          </a:xfrm>
          <a:prstGeom prst="rect">
            <a:avLst/>
          </a:prstGeom>
          <a:noFill/>
        </p:spPr>
        <p:txBody>
          <a:bodyPr wrap="square" rtlCol="0">
            <a:spAutoFit/>
          </a:bodyPr>
          <a:lstStyle/>
          <a:p>
            <a:pPr algn="l"/>
            <a:r>
              <a:rPr lang="en-US" sz="2400" b="1" dirty="0"/>
              <a:t>Band 1</a:t>
            </a:r>
          </a:p>
        </p:txBody>
      </p:sp>
      <p:sp>
        <p:nvSpPr>
          <p:cNvPr id="17" name="TextBox 16">
            <a:extLst>
              <a:ext uri="{FF2B5EF4-FFF2-40B4-BE49-F238E27FC236}">
                <a16:creationId xmlns:a16="http://schemas.microsoft.com/office/drawing/2014/main" xmlns="" id="{6D8B2129-E14C-DC4B-A9F1-36097C57AA82}"/>
              </a:ext>
            </a:extLst>
          </p:cNvPr>
          <p:cNvSpPr txBox="1"/>
          <p:nvPr/>
        </p:nvSpPr>
        <p:spPr>
          <a:xfrm>
            <a:off x="10800076" y="6053469"/>
            <a:ext cx="1828800" cy="461665"/>
          </a:xfrm>
          <a:prstGeom prst="rect">
            <a:avLst/>
          </a:prstGeom>
          <a:noFill/>
        </p:spPr>
        <p:txBody>
          <a:bodyPr wrap="square" rtlCol="0">
            <a:spAutoFit/>
          </a:bodyPr>
          <a:lstStyle/>
          <a:p>
            <a:pPr algn="l"/>
            <a:r>
              <a:rPr lang="en-US" sz="2400" b="1" dirty="0"/>
              <a:t>Band 4</a:t>
            </a:r>
          </a:p>
        </p:txBody>
      </p:sp>
      <p:sp>
        <p:nvSpPr>
          <p:cNvPr id="19" name="TextBox 18">
            <a:extLst>
              <a:ext uri="{FF2B5EF4-FFF2-40B4-BE49-F238E27FC236}">
                <a16:creationId xmlns:a16="http://schemas.microsoft.com/office/drawing/2014/main" xmlns="" id="{D8759F32-41B7-A44C-ACF0-729B93B7DD71}"/>
              </a:ext>
            </a:extLst>
          </p:cNvPr>
          <p:cNvSpPr txBox="1"/>
          <p:nvPr/>
        </p:nvSpPr>
        <p:spPr>
          <a:xfrm>
            <a:off x="7989152" y="6039560"/>
            <a:ext cx="1828800" cy="461665"/>
          </a:xfrm>
          <a:prstGeom prst="rect">
            <a:avLst/>
          </a:prstGeom>
          <a:noFill/>
        </p:spPr>
        <p:txBody>
          <a:bodyPr wrap="square" rtlCol="0">
            <a:spAutoFit/>
          </a:bodyPr>
          <a:lstStyle/>
          <a:p>
            <a:pPr algn="l"/>
            <a:r>
              <a:rPr lang="en-US" sz="2400" b="1" dirty="0"/>
              <a:t>Band 3</a:t>
            </a:r>
          </a:p>
        </p:txBody>
      </p:sp>
    </p:spTree>
    <p:extLst>
      <p:ext uri="{BB962C8B-B14F-4D97-AF65-F5344CB8AC3E}">
        <p14:creationId xmlns:p14="http://schemas.microsoft.com/office/powerpoint/2010/main" val="2533910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348" y="262754"/>
            <a:ext cx="10464452" cy="1075368"/>
          </a:xfrm>
        </p:spPr>
        <p:txBody>
          <a:bodyPr>
            <a:normAutofit/>
          </a:bodyPr>
          <a:lstStyle/>
          <a:p>
            <a:r>
              <a:rPr lang="en-US" sz="4000" b="1" dirty="0"/>
              <a:t>Arctic Surveys since ARHC-8</a:t>
            </a:r>
          </a:p>
        </p:txBody>
      </p:sp>
      <p:pic>
        <p:nvPicPr>
          <p:cNvPr id="7" name="Content Placeholder 6"/>
          <p:cNvPicPr>
            <a:picLocks noGrp="1" noChangeAspect="1"/>
          </p:cNvPicPr>
          <p:nvPr>
            <p:ph sz="half" idx="1"/>
          </p:nvPr>
        </p:nvPicPr>
        <p:blipFill>
          <a:blip r:embed="rId2"/>
          <a:stretch>
            <a:fillRect/>
          </a:stretch>
        </p:blipFill>
        <p:spPr>
          <a:xfrm>
            <a:off x="889348" y="1235282"/>
            <a:ext cx="4585859" cy="3504017"/>
          </a:xfrm>
          <a:prstGeom prst="rect">
            <a:avLst/>
          </a:prstGeom>
        </p:spPr>
      </p:pic>
      <p:pic>
        <p:nvPicPr>
          <p:cNvPr id="8" name="Content Placeholder 7"/>
          <p:cNvPicPr>
            <a:picLocks noGrp="1" noChangeAspect="1"/>
          </p:cNvPicPr>
          <p:nvPr>
            <p:ph sz="half" idx="2"/>
          </p:nvPr>
        </p:nvPicPr>
        <p:blipFill>
          <a:blip r:embed="rId3"/>
          <a:stretch>
            <a:fillRect/>
          </a:stretch>
        </p:blipFill>
        <p:spPr>
          <a:xfrm>
            <a:off x="6640681" y="1338122"/>
            <a:ext cx="4560781" cy="3412305"/>
          </a:xfrm>
          <a:prstGeom prst="rect">
            <a:avLst/>
          </a:prstGeom>
        </p:spPr>
      </p:pic>
      <p:sp>
        <p:nvSpPr>
          <p:cNvPr id="6" name="Slide Number Placeholder 5"/>
          <p:cNvSpPr>
            <a:spLocks noGrp="1"/>
          </p:cNvSpPr>
          <p:nvPr>
            <p:ph type="sldNum" sz="quarter" idx="12"/>
          </p:nvPr>
        </p:nvSpPr>
        <p:spPr/>
        <p:txBody>
          <a:bodyPr/>
          <a:lstStyle/>
          <a:p>
            <a:fld id="{EC878826-814C-4FD2-96B3-D147818A5C89}" type="slidenum">
              <a:rPr lang="en-US" smtClean="0"/>
              <a:t>6</a:t>
            </a:fld>
            <a:endParaRPr lang="en-US"/>
          </a:p>
        </p:txBody>
      </p:sp>
      <p:sp>
        <p:nvSpPr>
          <p:cNvPr id="3" name="TextBox 2"/>
          <p:cNvSpPr txBox="1"/>
          <p:nvPr/>
        </p:nvSpPr>
        <p:spPr>
          <a:xfrm>
            <a:off x="889348" y="4879022"/>
            <a:ext cx="4334005" cy="1754326"/>
          </a:xfrm>
          <a:prstGeom prst="rect">
            <a:avLst/>
          </a:prstGeom>
          <a:noFill/>
        </p:spPr>
        <p:txBody>
          <a:bodyPr wrap="square" rtlCol="0">
            <a:spAutoFit/>
          </a:bodyPr>
          <a:lstStyle/>
          <a:p>
            <a:r>
              <a:rPr lang="en-US" dirty="0"/>
              <a:t>Vicinity of Cape </a:t>
            </a:r>
            <a:r>
              <a:rPr lang="en-US" dirty="0" err="1"/>
              <a:t>Newenham</a:t>
            </a:r>
            <a:r>
              <a:rPr lang="en-US" dirty="0"/>
              <a:t>, Alaska </a:t>
            </a:r>
            <a:r>
              <a:rPr lang="en-US" i="1" dirty="0"/>
              <a:t>(58.755184N,162.680935W)</a:t>
            </a:r>
          </a:p>
          <a:p>
            <a:r>
              <a:rPr lang="en-US" dirty="0"/>
              <a:t>May 22-August 8, 2019</a:t>
            </a:r>
          </a:p>
          <a:p>
            <a:r>
              <a:rPr lang="en-US" dirty="0"/>
              <a:t>Planned days at sea: 57</a:t>
            </a:r>
          </a:p>
          <a:p>
            <a:r>
              <a:rPr lang="en-US" dirty="0"/>
              <a:t>approx. 315 square nautical miles</a:t>
            </a:r>
          </a:p>
          <a:p>
            <a:endParaRPr lang="en-US" dirty="0"/>
          </a:p>
        </p:txBody>
      </p:sp>
      <p:sp>
        <p:nvSpPr>
          <p:cNvPr id="9" name="Rectangle 8"/>
          <p:cNvSpPr/>
          <p:nvPr/>
        </p:nvSpPr>
        <p:spPr>
          <a:xfrm>
            <a:off x="6666255" y="4797737"/>
            <a:ext cx="6096000" cy="1477328"/>
          </a:xfrm>
          <a:prstGeom prst="rect">
            <a:avLst/>
          </a:prstGeom>
        </p:spPr>
        <p:txBody>
          <a:bodyPr>
            <a:spAutoFit/>
          </a:bodyPr>
          <a:lstStyle/>
          <a:p>
            <a:r>
              <a:rPr lang="en-US" dirty="0"/>
              <a:t>Kuskokwim Bay, AK &amp; Vicinity (</a:t>
            </a:r>
            <a:r>
              <a:rPr lang="en-US" dirty="0" err="1"/>
              <a:t>TerraSond</a:t>
            </a:r>
            <a:r>
              <a:rPr lang="en-US" dirty="0"/>
              <a:t> Ltd.)</a:t>
            </a:r>
          </a:p>
          <a:p>
            <a:r>
              <a:rPr lang="en-US" i="1" dirty="0"/>
              <a:t>(59.745N, 160.000W)</a:t>
            </a:r>
          </a:p>
          <a:p>
            <a:r>
              <a:rPr lang="en-US" dirty="0"/>
              <a:t>June 01, 2019- February 28, 2020</a:t>
            </a:r>
          </a:p>
          <a:p>
            <a:r>
              <a:rPr lang="en-US" dirty="0"/>
              <a:t>Planned days at sea: 56</a:t>
            </a:r>
          </a:p>
          <a:p>
            <a:r>
              <a:rPr lang="en-US" dirty="0"/>
              <a:t>Approx. 5,762 square nautical miles</a:t>
            </a:r>
          </a:p>
        </p:txBody>
      </p:sp>
      <p:sp>
        <p:nvSpPr>
          <p:cNvPr id="4" name="TextBox 3"/>
          <p:cNvSpPr txBox="1"/>
          <p:nvPr/>
        </p:nvSpPr>
        <p:spPr>
          <a:xfrm>
            <a:off x="3624152" y="6362025"/>
            <a:ext cx="4986448" cy="369332"/>
          </a:xfrm>
          <a:prstGeom prst="rect">
            <a:avLst/>
          </a:prstGeom>
          <a:noFill/>
        </p:spPr>
        <p:txBody>
          <a:bodyPr wrap="square" rtlCol="0">
            <a:spAutoFit/>
          </a:bodyPr>
          <a:lstStyle/>
          <a:p>
            <a:r>
              <a:rPr lang="en-US" dirty="0">
                <a:solidFill>
                  <a:schemeClr val="accent2"/>
                </a:solidFill>
              </a:rPr>
              <a:t>More on ASV testing results in the OTWG Report</a:t>
            </a:r>
          </a:p>
        </p:txBody>
      </p:sp>
    </p:spTree>
    <p:extLst>
      <p:ext uri="{BB962C8B-B14F-4D97-AF65-F5344CB8AC3E}">
        <p14:creationId xmlns:p14="http://schemas.microsoft.com/office/powerpoint/2010/main" val="305254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85" y="244910"/>
            <a:ext cx="10444816" cy="1325563"/>
          </a:xfrm>
        </p:spPr>
        <p:txBody>
          <a:bodyPr>
            <a:normAutofit/>
          </a:bodyPr>
          <a:lstStyle/>
          <a:p>
            <a:pPr algn="ctr"/>
            <a:r>
              <a:rPr lang="en-US" sz="4000" b="1" dirty="0"/>
              <a:t>“Projection of Maritime Activity in the U.S. Arctic, 2020–2030”</a:t>
            </a:r>
          </a:p>
        </p:txBody>
      </p:sp>
      <p:sp>
        <p:nvSpPr>
          <p:cNvPr id="3" name="Content Placeholder 2"/>
          <p:cNvSpPr>
            <a:spLocks noGrp="1"/>
          </p:cNvSpPr>
          <p:nvPr>
            <p:ph idx="1"/>
          </p:nvPr>
        </p:nvSpPr>
        <p:spPr>
          <a:xfrm>
            <a:off x="984849" y="1570473"/>
            <a:ext cx="10515600" cy="4351338"/>
          </a:xfrm>
        </p:spPr>
        <p:txBody>
          <a:bodyPr>
            <a:normAutofit/>
          </a:bodyPr>
          <a:lstStyle/>
          <a:p>
            <a:r>
              <a:rPr lang="en-US" sz="2400" dirty="0"/>
              <a:t>Committee on the Marine Transportation System</a:t>
            </a:r>
          </a:p>
          <a:p>
            <a:r>
              <a:rPr lang="en-US" sz="2400" dirty="0"/>
              <a:t>90 page draft open for comment July 2019</a:t>
            </a:r>
          </a:p>
          <a:p>
            <a:r>
              <a:rPr lang="en-US" sz="2400" dirty="0"/>
              <a:t>The final version of this report expected to be released in October 1</a:t>
            </a:r>
          </a:p>
          <a:p>
            <a:endParaRPr lang="en-US" sz="2400" dirty="0"/>
          </a:p>
        </p:txBody>
      </p:sp>
      <p:pic>
        <p:nvPicPr>
          <p:cNvPr id="4" name="Picture 3"/>
          <p:cNvPicPr>
            <a:picLocks noChangeAspect="1"/>
          </p:cNvPicPr>
          <p:nvPr/>
        </p:nvPicPr>
        <p:blipFill>
          <a:blip r:embed="rId2"/>
          <a:stretch>
            <a:fillRect/>
          </a:stretch>
        </p:blipFill>
        <p:spPr>
          <a:xfrm>
            <a:off x="452693" y="3211214"/>
            <a:ext cx="6399456" cy="2962108"/>
          </a:xfrm>
          <a:prstGeom prst="rect">
            <a:avLst/>
          </a:prstGeom>
        </p:spPr>
      </p:pic>
      <p:pic>
        <p:nvPicPr>
          <p:cNvPr id="5" name="Picture 4"/>
          <p:cNvPicPr>
            <a:picLocks noChangeAspect="1"/>
          </p:cNvPicPr>
          <p:nvPr/>
        </p:nvPicPr>
        <p:blipFill>
          <a:blip r:embed="rId3"/>
          <a:stretch>
            <a:fillRect/>
          </a:stretch>
        </p:blipFill>
        <p:spPr>
          <a:xfrm>
            <a:off x="7179686" y="3119122"/>
            <a:ext cx="3993226" cy="3420152"/>
          </a:xfrm>
          <a:prstGeom prst="rect">
            <a:avLst/>
          </a:prstGeom>
        </p:spPr>
      </p:pic>
    </p:spTree>
    <p:extLst>
      <p:ext uri="{BB962C8B-B14F-4D97-AF65-F5344CB8AC3E}">
        <p14:creationId xmlns:p14="http://schemas.microsoft.com/office/powerpoint/2010/main" val="1415991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940" y="86249"/>
            <a:ext cx="10515600" cy="1325563"/>
          </a:xfrm>
        </p:spPr>
        <p:txBody>
          <a:bodyPr>
            <a:normAutofit/>
          </a:bodyPr>
          <a:lstStyle/>
          <a:p>
            <a:r>
              <a:rPr lang="en-US" sz="4000" b="1" dirty="0"/>
              <a:t>Where are we now?</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175"/>
          <a:stretch/>
        </p:blipFill>
        <p:spPr bwMode="auto">
          <a:xfrm>
            <a:off x="603227" y="1735552"/>
            <a:ext cx="6743050" cy="4180008"/>
          </a:xfrm>
          <a:prstGeom prst="rect">
            <a:avLst/>
          </a:prstGeom>
          <a:noFill/>
        </p:spPr>
      </p:pic>
      <p:sp>
        <p:nvSpPr>
          <p:cNvPr id="7" name="Slide Number Placeholder 6"/>
          <p:cNvSpPr>
            <a:spLocks noGrp="1"/>
          </p:cNvSpPr>
          <p:nvPr>
            <p:ph type="sldNum" sz="quarter" idx="12"/>
          </p:nvPr>
        </p:nvSpPr>
        <p:spPr/>
        <p:txBody>
          <a:bodyPr/>
          <a:lstStyle/>
          <a:p>
            <a:fld id="{82A30E7F-1751-4E5A-AD93-1FF52E89E63A}" type="slidenum">
              <a:rPr lang="en-US" smtClean="0"/>
              <a:t>8</a:t>
            </a:fld>
            <a:endParaRPr lang="en-US"/>
          </a:p>
        </p:txBody>
      </p:sp>
      <p:sp>
        <p:nvSpPr>
          <p:cNvPr id="8" name="Text Placeholder 2"/>
          <p:cNvSpPr txBox="1">
            <a:spLocks/>
          </p:cNvSpPr>
          <p:nvPr/>
        </p:nvSpPr>
        <p:spPr>
          <a:xfrm>
            <a:off x="799302" y="1088072"/>
            <a:ext cx="11392697" cy="647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t>We continue to see increases in vessel numbers and a shift away from regional operations</a:t>
            </a:r>
          </a:p>
        </p:txBody>
      </p:sp>
      <p:sp>
        <p:nvSpPr>
          <p:cNvPr id="9" name="Content Placeholder 5"/>
          <p:cNvSpPr>
            <a:spLocks noGrp="1"/>
          </p:cNvSpPr>
          <p:nvPr>
            <p:ph sz="quarter" idx="4294967295"/>
          </p:nvPr>
        </p:nvSpPr>
        <p:spPr>
          <a:xfrm>
            <a:off x="7703389" y="1891310"/>
            <a:ext cx="3934812" cy="3965933"/>
          </a:xfrm>
          <a:prstGeom prst="rect">
            <a:avLst/>
          </a:prstGeom>
        </p:spPr>
        <p:txBody>
          <a:bodyPr>
            <a:noAutofit/>
          </a:bodyPr>
          <a:lstStyle/>
          <a:p>
            <a:r>
              <a:rPr lang="en-US" sz="2000" dirty="0"/>
              <a:t>Despite Shell’s withdrawal, we have not seen the activities north of the Bering Strait return to pre-2010 baseline (image left)</a:t>
            </a:r>
          </a:p>
          <a:p>
            <a:r>
              <a:rPr lang="en-US" sz="2000" dirty="0"/>
              <a:t>The number of flag states operating in study area of interest has increased, indicating a shift in ‘who’ is there.  </a:t>
            </a:r>
          </a:p>
          <a:p>
            <a:r>
              <a:rPr lang="en-US" sz="2000" dirty="0"/>
              <a:t>There’s also been an increase in number of fishing-related vessels south of the Bering Strait</a:t>
            </a:r>
          </a:p>
        </p:txBody>
      </p:sp>
      <p:sp>
        <p:nvSpPr>
          <p:cNvPr id="10" name="TextBox 9"/>
          <p:cNvSpPr txBox="1"/>
          <p:nvPr/>
        </p:nvSpPr>
        <p:spPr>
          <a:xfrm>
            <a:off x="2456580" y="5943841"/>
            <a:ext cx="3036344" cy="276999"/>
          </a:xfrm>
          <a:prstGeom prst="rect">
            <a:avLst/>
          </a:prstGeom>
          <a:noFill/>
        </p:spPr>
        <p:txBody>
          <a:bodyPr wrap="none" rtlCol="0">
            <a:spAutoFit/>
          </a:bodyPr>
          <a:lstStyle/>
          <a:p>
            <a:r>
              <a:rPr lang="en-US" sz="1200" i="1" dirty="0"/>
              <a:t>Data provided by U.S. Coast Guard, District 17</a:t>
            </a:r>
          </a:p>
        </p:txBody>
      </p:sp>
    </p:spTree>
    <p:extLst>
      <p:ext uri="{BB962C8B-B14F-4D97-AF65-F5344CB8AC3E}">
        <p14:creationId xmlns:p14="http://schemas.microsoft.com/office/powerpoint/2010/main" val="36698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34" y="133550"/>
            <a:ext cx="10515600" cy="1325563"/>
          </a:xfrm>
        </p:spPr>
        <p:txBody>
          <a:bodyPr>
            <a:normAutofit/>
          </a:bodyPr>
          <a:lstStyle/>
          <a:p>
            <a:r>
              <a:rPr lang="en-US" sz="4000" b="1" dirty="0"/>
              <a:t>Where are we now? </a:t>
            </a:r>
          </a:p>
        </p:txBody>
      </p:sp>
      <p:sp>
        <p:nvSpPr>
          <p:cNvPr id="3" name="Text Placeholder 2"/>
          <p:cNvSpPr>
            <a:spLocks noGrp="1"/>
          </p:cNvSpPr>
          <p:nvPr>
            <p:ph type="body" idx="1"/>
          </p:nvPr>
        </p:nvSpPr>
        <p:spPr>
          <a:xfrm>
            <a:off x="811471" y="1061520"/>
            <a:ext cx="9903754" cy="432197"/>
          </a:xfrm>
        </p:spPr>
        <p:txBody>
          <a:bodyPr>
            <a:noAutofit/>
          </a:bodyPr>
          <a:lstStyle/>
          <a:p>
            <a:r>
              <a:rPr lang="en-US" b="0" i="1" dirty="0"/>
              <a:t>The region’s highly seasonable navigation season is growing longer each year</a:t>
            </a:r>
          </a:p>
        </p:txBody>
      </p:sp>
      <p:pic>
        <p:nvPicPr>
          <p:cNvPr id="7" name="Content Placeholder 6"/>
          <p:cNvPicPr>
            <a:picLocks noGrp="1" noChangeAspect="1"/>
          </p:cNvPicPr>
          <p:nvPr>
            <p:ph sz="half" idx="2"/>
          </p:nvPr>
        </p:nvPicPr>
        <p:blipFill>
          <a:blip r:embed="rId2"/>
          <a:stretch>
            <a:fillRect/>
          </a:stretch>
        </p:blipFill>
        <p:spPr>
          <a:xfrm>
            <a:off x="720831" y="1908763"/>
            <a:ext cx="5387567" cy="4008296"/>
          </a:xfrm>
          <a:prstGeom prst="rect">
            <a:avLst/>
          </a:prstGeom>
          <a:solidFill>
            <a:schemeClr val="bg1"/>
          </a:solidFill>
        </p:spPr>
      </p:pic>
      <p:sp>
        <p:nvSpPr>
          <p:cNvPr id="6" name="Content Placeholder 5"/>
          <p:cNvSpPr>
            <a:spLocks noGrp="1"/>
          </p:cNvSpPr>
          <p:nvPr>
            <p:ph sz="quarter" idx="4"/>
          </p:nvPr>
        </p:nvSpPr>
        <p:spPr>
          <a:xfrm>
            <a:off x="6549930" y="4416934"/>
            <a:ext cx="4396570" cy="1887660"/>
          </a:xfrm>
        </p:spPr>
        <p:txBody>
          <a:bodyPr>
            <a:noAutofit/>
          </a:bodyPr>
          <a:lstStyle/>
          <a:p>
            <a:r>
              <a:rPr lang="en-US" sz="1800" dirty="0"/>
              <a:t>The navigation season grew from 159 days in 2016, to 171 in 2017, and 180 in 2018;</a:t>
            </a:r>
          </a:p>
          <a:p>
            <a:r>
              <a:rPr lang="en-US" sz="1800" dirty="0"/>
              <a:t>An average of 10-day increase each year. </a:t>
            </a:r>
          </a:p>
          <a:p>
            <a:r>
              <a:rPr lang="en-US" sz="1800" dirty="0"/>
              <a:t>Further supported by independent data from the Marine Exchange of Alaska</a:t>
            </a:r>
          </a:p>
        </p:txBody>
      </p:sp>
      <p:pic>
        <p:nvPicPr>
          <p:cNvPr id="8" name="Picture 7"/>
          <p:cNvPicPr>
            <a:picLocks noChangeAspect="1"/>
          </p:cNvPicPr>
          <p:nvPr/>
        </p:nvPicPr>
        <p:blipFill>
          <a:blip r:embed="rId3"/>
          <a:stretch>
            <a:fillRect/>
          </a:stretch>
        </p:blipFill>
        <p:spPr>
          <a:xfrm>
            <a:off x="6205043" y="1908762"/>
            <a:ext cx="5382441" cy="2307550"/>
          </a:xfrm>
          <a:prstGeom prst="rect">
            <a:avLst/>
          </a:prstGeom>
        </p:spPr>
      </p:pic>
      <p:sp>
        <p:nvSpPr>
          <p:cNvPr id="9" name="Slide Number Placeholder 8"/>
          <p:cNvSpPr>
            <a:spLocks noGrp="1"/>
          </p:cNvSpPr>
          <p:nvPr>
            <p:ph type="sldNum" sz="quarter" idx="12"/>
          </p:nvPr>
        </p:nvSpPr>
        <p:spPr/>
        <p:txBody>
          <a:bodyPr/>
          <a:lstStyle/>
          <a:p>
            <a:fld id="{82A30E7F-1751-4E5A-AD93-1FF52E89E63A}" type="slidenum">
              <a:rPr lang="en-US" smtClean="0"/>
              <a:t>9</a:t>
            </a:fld>
            <a:endParaRPr lang="en-US"/>
          </a:p>
        </p:txBody>
      </p:sp>
    </p:spTree>
    <p:extLst>
      <p:ext uri="{BB962C8B-B14F-4D97-AF65-F5344CB8AC3E}">
        <p14:creationId xmlns:p14="http://schemas.microsoft.com/office/powerpoint/2010/main" val="3869413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1000</Words>
  <Application>Microsoft Office PowerPoint</Application>
  <PresentationFormat>Widescreen</PresentationFormat>
  <Paragraphs>133</Paragraphs>
  <Slides>16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Calibri Light</vt:lpstr>
      <vt:lpstr>Corbel</vt:lpstr>
      <vt:lpstr>Courier New</vt:lpstr>
      <vt:lpstr>Georgia</vt:lpstr>
      <vt:lpstr>Symbol</vt:lpstr>
      <vt:lpstr>Times New Roman</vt:lpstr>
      <vt:lpstr>Trebuchet MS</vt:lpstr>
      <vt:lpstr>Verdana</vt:lpstr>
      <vt:lpstr>Office Theme</vt:lpstr>
      <vt:lpstr>9th Meeting of the  Arctic Regional Hydrographic Commission  National Report by</vt:lpstr>
      <vt:lpstr>U.S. Hydrographic Leadership</vt:lpstr>
      <vt:lpstr>PowerPoint Presentation</vt:lpstr>
      <vt:lpstr>Rescheming U.S. ENCs (NOAA) </vt:lpstr>
      <vt:lpstr>RU-US ENC Overlaps</vt:lpstr>
      <vt:lpstr>Arctic Surveys since ARHC-8</vt:lpstr>
      <vt:lpstr>“Projection of Maritime Activity in the U.S. Arctic, 2020–2030”</vt:lpstr>
      <vt:lpstr>Where are we now?</vt:lpstr>
      <vt:lpstr>Where are we now? </vt:lpstr>
      <vt:lpstr>Building the Scenarios</vt:lpstr>
      <vt:lpstr>Projections compared with historic data for the region</vt:lpstr>
      <vt:lpstr>Alaska Temperatures</vt:lpstr>
      <vt:lpstr>Alaska Temperatures</vt:lpstr>
      <vt:lpstr>PowerPoint Presentation</vt:lpstr>
      <vt:lpstr>Southeast Alaska (Released 2019)</vt:lpstr>
      <vt:lpstr>PowerPoint Presentation</vt:lpstr>
    </vt:vector>
  </TitlesOfParts>
  <Company>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9th Meeting of the  Arctic Regional Hydrographic Commission  National Report by</dc:title>
  <dc:creator>Jonathan Justi</dc:creator>
  <cp:lastModifiedBy>YG</cp:lastModifiedBy>
  <cp:revision>28</cp:revision>
  <dcterms:created xsi:type="dcterms:W3CDTF">2019-09-10T16:30:15Z</dcterms:created>
  <dcterms:modified xsi:type="dcterms:W3CDTF">2019-09-15T16:42:30Z</dcterms:modified>
</cp:coreProperties>
</file>