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0"/>
  </p:notesMasterIdLst>
  <p:sldIdLst>
    <p:sldId id="257" r:id="rId3"/>
    <p:sldId id="259" r:id="rId4"/>
    <p:sldId id="274" r:id="rId5"/>
    <p:sldId id="275" r:id="rId6"/>
    <p:sldId id="276" r:id="rId7"/>
    <p:sldId id="277"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867" autoAdjust="0"/>
  </p:normalViewPr>
  <p:slideViewPr>
    <p:cSldViewPr snapToGrid="0">
      <p:cViewPr varScale="1">
        <p:scale>
          <a:sx n="81" d="100"/>
          <a:sy n="81"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1F9FE-9A4C-4CD5-8AD8-89373F03046D}"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6C5877-7885-48EB-A356-3B22B498DD0E}" type="slidenum">
              <a:rPr lang="en-US" smtClean="0"/>
              <a:t>‹#›</a:t>
            </a:fld>
            <a:endParaRPr lang="en-US"/>
          </a:p>
        </p:txBody>
      </p:sp>
    </p:spTree>
    <p:extLst>
      <p:ext uri="{BB962C8B-B14F-4D97-AF65-F5344CB8AC3E}">
        <p14:creationId xmlns:p14="http://schemas.microsoft.com/office/powerpoint/2010/main" val="880145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6C5877-7885-48EB-A356-3B22B498DD0E}" type="slidenum">
              <a:rPr lang="en-US" smtClean="0"/>
              <a:t>1</a:t>
            </a:fld>
            <a:endParaRPr lang="en-US"/>
          </a:p>
        </p:txBody>
      </p:sp>
    </p:spTree>
    <p:extLst>
      <p:ext uri="{BB962C8B-B14F-4D97-AF65-F5344CB8AC3E}">
        <p14:creationId xmlns:p14="http://schemas.microsoft.com/office/powerpoint/2010/main" val="256123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882AE5-FAC3-423A-B758-BBDC686AEF6F}"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6156706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2AE5-FAC3-423A-B758-BBDC686AEF6F}"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29979283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2AE5-FAC3-423A-B758-BBDC686AEF6F}"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4803820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2AE5-FAC3-423A-B758-BBDC686AEF6F}"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5904100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882AE5-FAC3-423A-B758-BBDC686AEF6F}"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4588628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882AE5-FAC3-423A-B758-BBDC686AEF6F}"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15383-AF90-4642-BF35-34EA9D262291}"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Tree>
    <p:extLst>
      <p:ext uri="{BB962C8B-B14F-4D97-AF65-F5344CB8AC3E}">
        <p14:creationId xmlns:p14="http://schemas.microsoft.com/office/powerpoint/2010/main" val="9353436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882AE5-FAC3-423A-B758-BBDC686AEF6F}"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29450481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882AE5-FAC3-423A-B758-BBDC686AEF6F}"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4975350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Date Placeholder 1"/>
          <p:cNvSpPr>
            <a:spLocks noGrp="1"/>
          </p:cNvSpPr>
          <p:nvPr>
            <p:ph type="dt" sz="half" idx="10"/>
          </p:nvPr>
        </p:nvSpPr>
        <p:spPr/>
        <p:txBody>
          <a:bodyPr/>
          <a:lstStyle/>
          <a:p>
            <a:fld id="{6D882AE5-FAC3-423A-B758-BBDC686AEF6F}"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31833307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882AE5-FAC3-423A-B758-BBDC686AEF6F}"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18462749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14023"/>
            <a:ext cx="994409" cy="132588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882AE5-FAC3-423A-B758-BBDC686AEF6F}"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15383-AF90-4642-BF35-34EA9D262291}" type="slidenum">
              <a:rPr lang="en-US" smtClean="0"/>
              <a:t>‹#›</a:t>
            </a:fld>
            <a:endParaRPr lang="en-US"/>
          </a:p>
        </p:txBody>
      </p:sp>
    </p:spTree>
    <p:extLst>
      <p:ext uri="{BB962C8B-B14F-4D97-AF65-F5344CB8AC3E}">
        <p14:creationId xmlns:p14="http://schemas.microsoft.com/office/powerpoint/2010/main" val="25934855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82AE5-FAC3-423A-B758-BBDC686AEF6F}"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15383-AF90-4642-BF35-34EA9D262291}" type="slidenum">
              <a:rPr lang="en-US" smtClean="0"/>
              <a:t>‹#›</a:t>
            </a:fld>
            <a:endParaRPr lang="en-US"/>
          </a:p>
        </p:txBody>
      </p:sp>
    </p:spTree>
    <p:extLst>
      <p:ext uri="{BB962C8B-B14F-4D97-AF65-F5344CB8AC3E}">
        <p14:creationId xmlns:p14="http://schemas.microsoft.com/office/powerpoint/2010/main" val="3732331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0070" y="1122363"/>
            <a:ext cx="7361196" cy="2387600"/>
          </a:xfrm>
        </p:spPr>
        <p:txBody>
          <a:bodyPr>
            <a:noAutofit/>
          </a:bodyPr>
          <a:lstStyle/>
          <a:p>
            <a:pPr algn="l"/>
            <a:r>
              <a:rPr lang="en-US" sz="2800" dirty="0"/>
              <a:t>ARHC Ambition Plan towards Effective Cooperation with Arctic SDI</a:t>
            </a:r>
          </a:p>
        </p:txBody>
      </p:sp>
      <p:sp>
        <p:nvSpPr>
          <p:cNvPr id="3" name="Subtitle 2"/>
          <p:cNvSpPr>
            <a:spLocks noGrp="1"/>
          </p:cNvSpPr>
          <p:nvPr>
            <p:ph type="subTitle" idx="1"/>
          </p:nvPr>
        </p:nvSpPr>
        <p:spPr>
          <a:xfrm>
            <a:off x="760070" y="3602038"/>
            <a:ext cx="6847009" cy="2112962"/>
          </a:xfrm>
        </p:spPr>
        <p:txBody>
          <a:bodyPr>
            <a:normAutofit fontScale="62500" lnSpcReduction="20000"/>
          </a:bodyPr>
          <a:lstStyle/>
          <a:p>
            <a:pPr algn="l">
              <a:lnSpc>
                <a:spcPct val="120000"/>
              </a:lnSpc>
              <a:spcAft>
                <a:spcPts val="1000"/>
              </a:spcAft>
            </a:pPr>
            <a:r>
              <a:rPr lang="en-US" sz="2900" i="1" dirty="0" smtClean="0"/>
              <a:t>Addressing personnel, resources, </a:t>
            </a:r>
            <a:r>
              <a:rPr lang="en-US" sz="2900" i="1" dirty="0"/>
              <a:t>and level of support </a:t>
            </a:r>
            <a:r>
              <a:rPr lang="en-US" sz="2900" i="1" dirty="0" smtClean="0"/>
              <a:t>needed </a:t>
            </a:r>
            <a:r>
              <a:rPr lang="en-US" sz="2900" i="1" dirty="0"/>
              <a:t>to continue effective collaboration towards an overall Spatial Data Infrastructure (SDI) for the Arctic </a:t>
            </a:r>
            <a:r>
              <a:rPr lang="en-US" sz="2900" i="1" dirty="0" smtClean="0"/>
              <a:t>Region.</a:t>
            </a:r>
            <a:endParaRPr lang="en-US" dirty="0" smtClean="0"/>
          </a:p>
          <a:p>
            <a:pPr algn="l"/>
            <a:endParaRPr lang="en-US" dirty="0" smtClean="0"/>
          </a:p>
          <a:p>
            <a:pPr algn="l"/>
            <a:r>
              <a:rPr lang="en-US" dirty="0" smtClean="0">
                <a:solidFill>
                  <a:schemeClr val="tx1">
                    <a:lumMod val="50000"/>
                    <a:lumOff val="50000"/>
                  </a:schemeClr>
                </a:solidFill>
              </a:rPr>
              <a:t>9</a:t>
            </a:r>
            <a:r>
              <a:rPr lang="en-US" baseline="30000" dirty="0" smtClean="0">
                <a:solidFill>
                  <a:schemeClr val="tx1">
                    <a:lumMod val="50000"/>
                    <a:lumOff val="50000"/>
                  </a:schemeClr>
                </a:solidFill>
              </a:rPr>
              <a:t>th</a:t>
            </a:r>
            <a:r>
              <a:rPr lang="en-US" dirty="0">
                <a:solidFill>
                  <a:schemeClr val="tx1">
                    <a:lumMod val="50000"/>
                    <a:lumOff val="50000"/>
                  </a:schemeClr>
                </a:solidFill>
              </a:rPr>
              <a:t> </a:t>
            </a:r>
            <a:r>
              <a:rPr lang="en-US" dirty="0" smtClean="0">
                <a:solidFill>
                  <a:schemeClr val="tx1">
                    <a:lumMod val="50000"/>
                    <a:lumOff val="50000"/>
                  </a:schemeClr>
                </a:solidFill>
              </a:rPr>
              <a:t>Arctic </a:t>
            </a:r>
            <a:r>
              <a:rPr lang="en-US" dirty="0">
                <a:solidFill>
                  <a:schemeClr val="tx1">
                    <a:lumMod val="50000"/>
                    <a:lumOff val="50000"/>
                  </a:schemeClr>
                </a:solidFill>
              </a:rPr>
              <a:t>Regional Hydrographic Commission Meeting</a:t>
            </a:r>
            <a:endParaRPr lang="en-US" dirty="0" smtClean="0">
              <a:solidFill>
                <a:schemeClr val="tx1">
                  <a:lumMod val="50000"/>
                  <a:lumOff val="50000"/>
                </a:schemeClr>
              </a:solidFill>
            </a:endParaRPr>
          </a:p>
          <a:p>
            <a:pPr algn="l"/>
            <a:r>
              <a:rPr lang="en-US" dirty="0" smtClean="0">
                <a:solidFill>
                  <a:schemeClr val="tx1">
                    <a:lumMod val="50000"/>
                    <a:lumOff val="50000"/>
                  </a:schemeClr>
                </a:solidFill>
              </a:rPr>
              <a:t>17-19 SEP 2019</a:t>
            </a:r>
            <a:endParaRPr lang="en-US" dirty="0">
              <a:solidFill>
                <a:schemeClr val="tx1">
                  <a:lumMod val="50000"/>
                  <a:lumOff val="50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1266" y="1143000"/>
            <a:ext cx="3428999" cy="4572000"/>
          </a:xfrm>
          <a:prstGeom prst="rect">
            <a:avLst/>
          </a:prstGeom>
        </p:spPr>
      </p:pic>
    </p:spTree>
    <p:extLst>
      <p:ext uri="{BB962C8B-B14F-4D97-AF65-F5344CB8AC3E}">
        <p14:creationId xmlns:p14="http://schemas.microsoft.com/office/powerpoint/2010/main" val="3337847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85652" y="1947554"/>
            <a:ext cx="9851295" cy="4108455"/>
          </a:xfrm>
          <a:prstGeom prst="rect">
            <a:avLst/>
          </a:prstGeom>
        </p:spPr>
      </p:pic>
      <p:pic>
        <p:nvPicPr>
          <p:cNvPr id="6" name="Picture 5">
            <a:extLst>
              <a:ext uri="{FF2B5EF4-FFF2-40B4-BE49-F238E27FC236}">
                <a16:creationId xmlns:a16="http://schemas.microsoft.com/office/drawing/2014/main" id="{1602EE08-3917-40D0-A10C-8758BC27E2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4093" y="2183308"/>
            <a:ext cx="1616696" cy="512903"/>
          </a:xfrm>
          <a:prstGeom prst="rect">
            <a:avLst/>
          </a:prstGeom>
        </p:spPr>
      </p:pic>
      <p:pic>
        <p:nvPicPr>
          <p:cNvPr id="7" name="Picture 6">
            <a:extLst>
              <a:ext uri="{FF2B5EF4-FFF2-40B4-BE49-F238E27FC236}">
                <a16:creationId xmlns:a16="http://schemas.microsoft.com/office/drawing/2014/main" id="{8E88C5F3-0D8E-49F1-BDC9-F2195F4745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0134" y="2183308"/>
            <a:ext cx="681924" cy="909232"/>
          </a:xfrm>
          <a:prstGeom prst="rect">
            <a:avLst/>
          </a:prstGeom>
        </p:spPr>
      </p:pic>
      <p:pic>
        <p:nvPicPr>
          <p:cNvPr id="8" name="Picture 7">
            <a:extLst>
              <a:ext uri="{FF2B5EF4-FFF2-40B4-BE49-F238E27FC236}">
                <a16:creationId xmlns:a16="http://schemas.microsoft.com/office/drawing/2014/main" id="{86B7F98D-279A-4B64-9EE7-99856C247FC3}"/>
              </a:ext>
            </a:extLst>
          </p:cNvPr>
          <p:cNvPicPr>
            <a:picLocks noChangeAspect="1"/>
          </p:cNvPicPr>
          <p:nvPr/>
        </p:nvPicPr>
        <p:blipFill>
          <a:blip r:embed="rId5"/>
          <a:stretch>
            <a:fillRect/>
          </a:stretch>
        </p:blipFill>
        <p:spPr>
          <a:xfrm>
            <a:off x="10932182" y="4507543"/>
            <a:ext cx="1166188" cy="387712"/>
          </a:xfrm>
          <a:prstGeom prst="rect">
            <a:avLst/>
          </a:prstGeom>
        </p:spPr>
      </p:pic>
      <p:pic>
        <p:nvPicPr>
          <p:cNvPr id="9" name="Picture 8" descr="Image result for ogc logo">
            <a:extLst>
              <a:ext uri="{FF2B5EF4-FFF2-40B4-BE49-F238E27FC236}">
                <a16:creationId xmlns:a16="http://schemas.microsoft.com/office/drawing/2014/main" id="{B2718E5E-5867-4E6A-9EAB-6149DC85A4E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45201" y="4973809"/>
            <a:ext cx="940151" cy="47387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Image result for GEBCO logo">
            <a:extLst>
              <a:ext uri="{FF2B5EF4-FFF2-40B4-BE49-F238E27FC236}">
                <a16:creationId xmlns:a16="http://schemas.microsoft.com/office/drawing/2014/main" id="{B6369D29-6F52-4660-920E-ABFB610C75E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256802" y="5531515"/>
            <a:ext cx="516949" cy="5169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Image result for EMODnet">
            <a:extLst>
              <a:ext uri="{FF2B5EF4-FFF2-40B4-BE49-F238E27FC236}">
                <a16:creationId xmlns:a16="http://schemas.microsoft.com/office/drawing/2014/main" id="{4C084ED2-0F1B-445B-A63B-26D4C5FF7F5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180779" y="6134942"/>
            <a:ext cx="668994" cy="5169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Image result for unggim logo">
            <a:extLst>
              <a:ext uri="{FF2B5EF4-FFF2-40B4-BE49-F238E27FC236}">
                <a16:creationId xmlns:a16="http://schemas.microsoft.com/office/drawing/2014/main" id="{1579A24E-9200-4528-AF89-565F15D0109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90561" y="5805836"/>
            <a:ext cx="697728" cy="69772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9">
            <a:extLst>
              <a:ext uri="{FF2B5EF4-FFF2-40B4-BE49-F238E27FC236}">
                <a16:creationId xmlns:a16="http://schemas.microsoft.com/office/drawing/2014/main" id="{4A2CABF5-77FB-48BB-A830-D3E7DFAEE48E}"/>
              </a:ext>
            </a:extLst>
          </p:cNvPr>
          <p:cNvSpPr txBox="1"/>
          <p:nvPr/>
        </p:nvSpPr>
        <p:spPr>
          <a:xfrm>
            <a:off x="8857234" y="6027742"/>
            <a:ext cx="784936" cy="253916"/>
          </a:xfrm>
          <a:prstGeom prst="rect">
            <a:avLst/>
          </a:prstGeom>
          <a:noFill/>
        </p:spPr>
        <p:txBody>
          <a:bodyPr wrap="square" rtlCol="0">
            <a:spAutoFit/>
          </a:bodyPr>
          <a:ls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rial" panose="020B0604020202020204"/>
                <a:ea typeface="+mn-ea"/>
                <a:cs typeface="+mn-cs"/>
              </a:rPr>
              <a:t>WG-MGI</a:t>
            </a: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 name="Title 1"/>
          <p:cNvSpPr>
            <a:spLocks noGrp="1"/>
          </p:cNvSpPr>
          <p:nvPr>
            <p:ph type="title"/>
          </p:nvPr>
        </p:nvSpPr>
        <p:spPr/>
        <p:txBody>
          <a:bodyPr>
            <a:normAutofit/>
          </a:bodyPr>
          <a:lstStyle/>
          <a:p>
            <a:r>
              <a:rPr lang="en-US" sz="3600" dirty="0"/>
              <a:t>Proposed Arctic SDI &amp; ARHC ARMSDIWG Cooperation Structure</a:t>
            </a:r>
          </a:p>
        </p:txBody>
      </p:sp>
    </p:spTree>
    <p:extLst>
      <p:ext uri="{BB962C8B-B14F-4D97-AF65-F5344CB8AC3E}">
        <p14:creationId xmlns:p14="http://schemas.microsoft.com/office/powerpoint/2010/main" val="798241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Text Placeholder 2"/>
          <p:cNvSpPr>
            <a:spLocks noGrp="1"/>
          </p:cNvSpPr>
          <p:nvPr>
            <p:ph type="body" idx="1"/>
          </p:nvPr>
        </p:nvSpPr>
        <p:spPr/>
        <p:txBody>
          <a:bodyPr/>
          <a:lstStyle/>
          <a:p>
            <a:r>
              <a:rPr lang="en-US" dirty="0"/>
              <a:t>Arctic </a:t>
            </a:r>
            <a:r>
              <a:rPr lang="en-US" dirty="0" smtClean="0"/>
              <a:t>SDI</a:t>
            </a:r>
            <a:endParaRPr lang="en-US" dirty="0"/>
          </a:p>
        </p:txBody>
      </p:sp>
      <p:sp>
        <p:nvSpPr>
          <p:cNvPr id="4" name="Content Placeholder 3"/>
          <p:cNvSpPr>
            <a:spLocks noGrp="1"/>
          </p:cNvSpPr>
          <p:nvPr>
            <p:ph sz="half" idx="2"/>
          </p:nvPr>
        </p:nvSpPr>
        <p:spPr/>
        <p:txBody>
          <a:bodyPr/>
          <a:lstStyle/>
          <a:p>
            <a:pPr lvl="0"/>
            <a:r>
              <a:rPr lang="en-US" sz="2200" dirty="0">
                <a:solidFill>
                  <a:prstClr val="black"/>
                </a:solidFill>
              </a:rPr>
              <a:t>The Arctic SDI is led by an executive-level board (i.e. Arctic SDI Board representing each National Mapping Agency) with subsidiary secretariat, national contact points, and working groups.</a:t>
            </a:r>
          </a:p>
          <a:p>
            <a:pPr lvl="0"/>
            <a:r>
              <a:rPr lang="en-US" sz="2200" dirty="0">
                <a:solidFill>
                  <a:prstClr val="black"/>
                </a:solidFill>
              </a:rPr>
              <a:t>Arctic SDI is an organization wholly devoted to SDI development/activities in the region</a:t>
            </a:r>
            <a:r>
              <a:rPr lang="en-US" sz="2200" dirty="0" smtClean="0">
                <a:solidFill>
                  <a:prstClr val="black"/>
                </a:solidFill>
              </a:rPr>
              <a:t>.</a:t>
            </a:r>
            <a:endParaRPr lang="en-US" sz="2200" dirty="0">
              <a:solidFill>
                <a:prstClr val="black"/>
              </a:solidFill>
            </a:endParaRPr>
          </a:p>
        </p:txBody>
      </p:sp>
      <p:sp>
        <p:nvSpPr>
          <p:cNvPr id="5" name="Text Placeholder 4"/>
          <p:cNvSpPr>
            <a:spLocks noGrp="1"/>
          </p:cNvSpPr>
          <p:nvPr>
            <p:ph type="body" sz="quarter" idx="3"/>
          </p:nvPr>
        </p:nvSpPr>
        <p:spPr/>
        <p:txBody>
          <a:bodyPr/>
          <a:lstStyle/>
          <a:p>
            <a:r>
              <a:rPr lang="en-US" dirty="0"/>
              <a:t>ARHC</a:t>
            </a:r>
          </a:p>
        </p:txBody>
      </p:sp>
      <p:sp>
        <p:nvSpPr>
          <p:cNvPr id="6" name="Content Placeholder 5"/>
          <p:cNvSpPr>
            <a:spLocks noGrp="1"/>
          </p:cNvSpPr>
          <p:nvPr>
            <p:ph sz="quarter" idx="4"/>
          </p:nvPr>
        </p:nvSpPr>
        <p:spPr/>
        <p:txBody>
          <a:bodyPr/>
          <a:lstStyle/>
          <a:p>
            <a:pPr lvl="0"/>
            <a:r>
              <a:rPr lang="en-US" sz="2200" dirty="0">
                <a:solidFill>
                  <a:prstClr val="black"/>
                </a:solidFill>
              </a:rPr>
              <a:t>ARMSDIWG is the key coordinating body for MSDI in the Arctic, as a subsidiary working group to the ARHC.</a:t>
            </a:r>
          </a:p>
          <a:p>
            <a:pPr lvl="0"/>
            <a:r>
              <a:rPr lang="en-US" sz="2200" dirty="0">
                <a:solidFill>
                  <a:prstClr val="black"/>
                </a:solidFill>
              </a:rPr>
              <a:t>The ARHC is led by the duly authorized representatives of hydrographic offices comprising membership of the commission.</a:t>
            </a:r>
          </a:p>
          <a:p>
            <a:pPr lvl="0"/>
            <a:r>
              <a:rPr lang="en-US" sz="2200" dirty="0">
                <a:solidFill>
                  <a:prstClr val="black"/>
                </a:solidFill>
              </a:rPr>
              <a:t>ARHC is an organization with several working group devoted to separate work plans.</a:t>
            </a:r>
          </a:p>
          <a:p>
            <a:endParaRPr lang="en-US" dirty="0"/>
          </a:p>
        </p:txBody>
      </p:sp>
      <p:pic>
        <p:nvPicPr>
          <p:cNvPr id="7" name="Picture 6">
            <a:extLst>
              <a:ext uri="{FF2B5EF4-FFF2-40B4-BE49-F238E27FC236}">
                <a16:creationId xmlns:a16="http://schemas.microsoft.com/office/drawing/2014/main" id="{1602EE08-3917-40D0-A10C-8758BC27E2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3224" y="1723346"/>
            <a:ext cx="2361109" cy="749071"/>
          </a:xfrm>
          <a:prstGeom prst="rect">
            <a:avLst/>
          </a:prstGeom>
        </p:spPr>
      </p:pic>
      <p:pic>
        <p:nvPicPr>
          <p:cNvPr id="8" name="Picture 7">
            <a:extLst>
              <a:ext uri="{FF2B5EF4-FFF2-40B4-BE49-F238E27FC236}">
                <a16:creationId xmlns:a16="http://schemas.microsoft.com/office/drawing/2014/main" id="{8E88C5F3-0D8E-49F1-BDC9-F2195F4745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3257" y="1476469"/>
            <a:ext cx="746961" cy="995948"/>
          </a:xfrm>
          <a:prstGeom prst="rect">
            <a:avLst/>
          </a:prstGeom>
        </p:spPr>
      </p:pic>
    </p:spTree>
    <p:extLst>
      <p:ext uri="{BB962C8B-B14F-4D97-AF65-F5344CB8AC3E}">
        <p14:creationId xmlns:p14="http://schemas.microsoft.com/office/powerpoint/2010/main" val="226237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Point</a:t>
            </a:r>
          </a:p>
        </p:txBody>
      </p:sp>
      <p:sp>
        <p:nvSpPr>
          <p:cNvPr id="3" name="Content Placeholder 2"/>
          <p:cNvSpPr>
            <a:spLocks noGrp="1"/>
          </p:cNvSpPr>
          <p:nvPr>
            <p:ph idx="1"/>
          </p:nvPr>
        </p:nvSpPr>
        <p:spPr/>
        <p:txBody>
          <a:bodyPr/>
          <a:lstStyle/>
          <a:p>
            <a:r>
              <a:rPr lang="en-US" dirty="0"/>
              <a:t>ARMSDIWG sees a potential increased allocation of personnel and technical resources from ARHC as mutually beneficial impact to both ARHC and Arctic SDI in creating a robust SDI for the Arctic.</a:t>
            </a:r>
            <a:endParaRPr lang="en-US" dirty="0" smtClean="0"/>
          </a:p>
          <a:p>
            <a:endParaRPr lang="en-US" dirty="0"/>
          </a:p>
          <a:p>
            <a:r>
              <a:rPr lang="en-US" dirty="0" smtClean="0"/>
              <a:t>Heading </a:t>
            </a:r>
            <a:r>
              <a:rPr lang="en-US" dirty="0"/>
              <a:t>in to 2020, with the majority or </a:t>
            </a:r>
            <a:r>
              <a:rPr lang="en-US" i="1" dirty="0"/>
              <a:t>ARMSDIWG Consolidated Work Plan 2017-2020</a:t>
            </a:r>
            <a:r>
              <a:rPr lang="en-US" dirty="0"/>
              <a:t> items in an “Ongoing” status, ARMDSIWG seeks to understand an ambition plan from ARHC with regards to collaborating with Arctic SDI and promoting the development of MSDI in the overall Arctic SDI</a:t>
            </a:r>
            <a:r>
              <a:rPr lang="en-US" dirty="0" smtClean="0"/>
              <a:t>.</a:t>
            </a:r>
            <a:endParaRPr lang="en-US" dirty="0"/>
          </a:p>
        </p:txBody>
      </p:sp>
    </p:spTree>
    <p:extLst>
      <p:ext uri="{BB962C8B-B14F-4D97-AF65-F5344CB8AC3E}">
        <p14:creationId xmlns:p14="http://schemas.microsoft.com/office/powerpoint/2010/main" val="1779172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Topics to Guide </a:t>
            </a:r>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sz="2400" b="1" i="1" dirty="0" smtClean="0"/>
              <a:t>Should </a:t>
            </a:r>
            <a:r>
              <a:rPr lang="en-US" sz="2400" b="1" i="1" dirty="0"/>
              <a:t>a formal ARHC strategic direction be created regarding SDI (and aligned with Arctic SDI strategic documents)?</a:t>
            </a:r>
          </a:p>
          <a:p>
            <a:r>
              <a:rPr lang="en-US" sz="2400" i="1" dirty="0" smtClean="0"/>
              <a:t>Should </a:t>
            </a:r>
            <a:r>
              <a:rPr lang="en-US" sz="2400" i="1" dirty="0"/>
              <a:t>ARHC and Arctic SDI Board more formally adopt a Joint Statement of Intent?</a:t>
            </a:r>
          </a:p>
          <a:p>
            <a:r>
              <a:rPr lang="en-US" sz="2400" i="1" dirty="0" smtClean="0"/>
              <a:t>Does </a:t>
            </a:r>
            <a:r>
              <a:rPr lang="en-US" sz="2400" i="1" dirty="0"/>
              <a:t>ARHC collectively have, and is willing to allocate the personnel resources to support greater engagement and participation in other working groups of Arctic SDI?</a:t>
            </a:r>
          </a:p>
          <a:p>
            <a:r>
              <a:rPr lang="en-US" sz="2400" i="1" dirty="0" smtClean="0"/>
              <a:t>Do </a:t>
            </a:r>
            <a:r>
              <a:rPr lang="en-US" sz="2400" i="1" dirty="0"/>
              <a:t>virtual options (e.g., web meetings, electronic voting, etc.) need to be more utilized to expedite approvals between ARMSDIWG and ARHC, on a more-than-annual basis, for updating of marine documents and resources posted to Arctic SDI website and geoportal under the “ARHC” moniker?</a:t>
            </a:r>
          </a:p>
          <a:p>
            <a:endParaRPr lang="en-US" dirty="0"/>
          </a:p>
        </p:txBody>
      </p:sp>
    </p:spTree>
    <p:extLst>
      <p:ext uri="{BB962C8B-B14F-4D97-AF65-F5344CB8AC3E}">
        <p14:creationId xmlns:p14="http://schemas.microsoft.com/office/powerpoint/2010/main" val="2075454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Topics to Guide </a:t>
            </a:r>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sz="2400" i="1" dirty="0" smtClean="0"/>
              <a:t>Areas </a:t>
            </a:r>
            <a:r>
              <a:rPr lang="en-US" sz="2400" i="1" dirty="0"/>
              <a:t>in need of support:</a:t>
            </a:r>
          </a:p>
          <a:p>
            <a:pPr lvl="1"/>
            <a:r>
              <a:rPr lang="en-US" sz="2000" i="1" dirty="0" smtClean="0"/>
              <a:t>Technical </a:t>
            </a:r>
            <a:r>
              <a:rPr lang="en-US" sz="2000" i="1" dirty="0"/>
              <a:t>Expertise</a:t>
            </a:r>
          </a:p>
          <a:p>
            <a:pPr lvl="1"/>
            <a:r>
              <a:rPr lang="en-US" sz="2000" i="1" dirty="0" smtClean="0"/>
              <a:t>Cloud </a:t>
            </a:r>
            <a:r>
              <a:rPr lang="en-US" sz="2000" i="1" dirty="0"/>
              <a:t>&amp; Cascading Service Expertise</a:t>
            </a:r>
          </a:p>
          <a:p>
            <a:pPr lvl="1"/>
            <a:r>
              <a:rPr lang="en-US" sz="2000" i="1" dirty="0" smtClean="0"/>
              <a:t>Standards </a:t>
            </a:r>
            <a:r>
              <a:rPr lang="en-US" sz="2000" i="1" dirty="0"/>
              <a:t>Expertise</a:t>
            </a:r>
          </a:p>
          <a:p>
            <a:pPr lvl="1"/>
            <a:r>
              <a:rPr lang="en-US" sz="2000" i="1" dirty="0" smtClean="0"/>
              <a:t>Geoportal </a:t>
            </a:r>
            <a:r>
              <a:rPr lang="en-US" sz="2000" i="1" dirty="0"/>
              <a:t>Expertise</a:t>
            </a:r>
          </a:p>
          <a:p>
            <a:pPr lvl="1"/>
            <a:r>
              <a:rPr lang="en-US" sz="2000" i="1" dirty="0" smtClean="0"/>
              <a:t>Data </a:t>
            </a:r>
            <a:r>
              <a:rPr lang="en-US" sz="2000" i="1" dirty="0"/>
              <a:t>Expertise</a:t>
            </a:r>
          </a:p>
          <a:p>
            <a:pPr lvl="1"/>
            <a:r>
              <a:rPr lang="en-US" sz="2000" i="1" dirty="0" smtClean="0"/>
              <a:t>Catalogue </a:t>
            </a:r>
            <a:r>
              <a:rPr lang="en-US" sz="2000" i="1" dirty="0"/>
              <a:t>Service Development</a:t>
            </a:r>
          </a:p>
          <a:p>
            <a:pPr lvl="1"/>
            <a:r>
              <a:rPr lang="en-US" sz="2000" i="1" dirty="0" smtClean="0"/>
              <a:t>Prototyping </a:t>
            </a:r>
            <a:r>
              <a:rPr lang="en-US" sz="2000" i="1" dirty="0"/>
              <a:t>and Testing</a:t>
            </a:r>
          </a:p>
          <a:p>
            <a:pPr lvl="1"/>
            <a:r>
              <a:rPr lang="en-US" sz="2000" i="1" dirty="0" smtClean="0"/>
              <a:t>Web </a:t>
            </a:r>
            <a:r>
              <a:rPr lang="en-US" sz="2000" i="1" dirty="0"/>
              <a:t>Development</a:t>
            </a:r>
          </a:p>
        </p:txBody>
      </p:sp>
    </p:spTree>
    <p:extLst>
      <p:ext uri="{BB962C8B-B14F-4D97-AF65-F5344CB8AC3E}">
        <p14:creationId xmlns:p14="http://schemas.microsoft.com/office/powerpoint/2010/main" val="677917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Invited Actions of ARHC</a:t>
            </a:r>
            <a:endParaRPr lang="en-US" dirty="0"/>
          </a:p>
        </p:txBody>
      </p:sp>
      <p:sp>
        <p:nvSpPr>
          <p:cNvPr id="3" name="Content Placeholder 2"/>
          <p:cNvSpPr>
            <a:spLocks noGrp="1"/>
          </p:cNvSpPr>
          <p:nvPr>
            <p:ph idx="1"/>
          </p:nvPr>
        </p:nvSpPr>
        <p:spPr>
          <a:xfrm>
            <a:off x="1316182" y="1825624"/>
            <a:ext cx="9559636" cy="4643755"/>
          </a:xfrm>
        </p:spPr>
        <p:txBody>
          <a:bodyPr>
            <a:normAutofit fontScale="92500" lnSpcReduction="10000"/>
          </a:bodyPr>
          <a:lstStyle/>
          <a:p>
            <a:pPr marL="0" indent="0">
              <a:buNone/>
            </a:pPr>
            <a:r>
              <a:rPr lang="en-US" dirty="0" smtClean="0"/>
              <a:t>The </a:t>
            </a:r>
            <a:r>
              <a:rPr lang="en-US" dirty="0"/>
              <a:t>ARHC members are invited to:</a:t>
            </a:r>
          </a:p>
          <a:p>
            <a:pPr lvl="1">
              <a:lnSpc>
                <a:spcPct val="120000"/>
              </a:lnSpc>
            </a:pPr>
            <a:r>
              <a:rPr lang="en-US" dirty="0" smtClean="0"/>
              <a:t>Take </a:t>
            </a:r>
            <a:r>
              <a:rPr lang="en-US" dirty="0"/>
              <a:t>note of the ARMSDIWG Consolidated Work Plan 2017-2020 provided under separate cover.</a:t>
            </a:r>
          </a:p>
          <a:p>
            <a:pPr lvl="1">
              <a:lnSpc>
                <a:spcPct val="120000"/>
              </a:lnSpc>
            </a:pPr>
            <a:r>
              <a:rPr lang="en-US" dirty="0" smtClean="0"/>
              <a:t>Take </a:t>
            </a:r>
            <a:r>
              <a:rPr lang="en-US" dirty="0"/>
              <a:t>note of the Possible Topics to Guide Discussion (below).</a:t>
            </a:r>
          </a:p>
          <a:p>
            <a:pPr lvl="1">
              <a:lnSpc>
                <a:spcPct val="120000"/>
              </a:lnSpc>
            </a:pPr>
            <a:r>
              <a:rPr lang="en-US" dirty="0" smtClean="0"/>
              <a:t>Discuss </a:t>
            </a:r>
            <a:r>
              <a:rPr lang="en-US" dirty="0"/>
              <a:t>an ambition plan for ARHC/ARMSDIWG, its collaboration with Arctic SDI, and facilitating the MSDI as a component of the overall SDI for the Arctic Region.</a:t>
            </a:r>
          </a:p>
          <a:p>
            <a:pPr lvl="1">
              <a:lnSpc>
                <a:spcPct val="120000"/>
              </a:lnSpc>
            </a:pPr>
            <a:r>
              <a:rPr lang="en-US" dirty="0" smtClean="0"/>
              <a:t>Discuss </a:t>
            </a:r>
            <a:r>
              <a:rPr lang="en-US" dirty="0"/>
              <a:t>level of contribution (people and resources), if mutual agreement exists, to provide greater support within ARHC towards MSDI development to the overall SDI for the Arctic Region.</a:t>
            </a:r>
          </a:p>
          <a:p>
            <a:pPr lvl="1">
              <a:lnSpc>
                <a:spcPct val="120000"/>
              </a:lnSpc>
            </a:pPr>
            <a:r>
              <a:rPr lang="en-US" dirty="0" smtClean="0"/>
              <a:t>Take </a:t>
            </a:r>
            <a:r>
              <a:rPr lang="en-US" dirty="0"/>
              <a:t>action as seen appropriate.</a:t>
            </a:r>
          </a:p>
          <a:p>
            <a:endParaRPr lang="en-US" dirty="0"/>
          </a:p>
        </p:txBody>
      </p:sp>
    </p:spTree>
    <p:extLst>
      <p:ext uri="{BB962C8B-B14F-4D97-AF65-F5344CB8AC3E}">
        <p14:creationId xmlns:p14="http://schemas.microsoft.com/office/powerpoint/2010/main" val="191329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19-07-26" portionMarking="false" caveat="false" tool="AACG" toolVersion="20182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B826E6F8-A648-43D2-A8E7-64F389011F55}">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otalTime>1025</TotalTime>
  <Words>499</Words>
  <Application>Microsoft Office PowerPoint</Application>
  <PresentationFormat>Widescreen</PresentationFormat>
  <Paragraphs>42</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ARHC Ambition Plan towards Effective Cooperation with Arctic SDI</vt:lpstr>
      <vt:lpstr>Proposed Arctic SDI &amp; ARHC ARMSDIWG Cooperation Structure</vt:lpstr>
      <vt:lpstr>Analysis</vt:lpstr>
      <vt:lpstr>Decision Point</vt:lpstr>
      <vt:lpstr>Possible Topics to Guide Discussion</vt:lpstr>
      <vt:lpstr>Possible Topics to Guide Discussion</vt:lpstr>
      <vt:lpstr>Invited Actions of ARHC</vt:lpstr>
    </vt:vector>
  </TitlesOfParts>
  <Company>U.S.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Carisio Sebastian P Mr NGA-SFHNA USA CIV</dc:creator>
  <cp:lastModifiedBy>Carisio Sebastian P Mr NGA-SFHNA USA CIV</cp:lastModifiedBy>
  <cp:revision>60</cp:revision>
  <dcterms:created xsi:type="dcterms:W3CDTF">2019-07-26T13:23:55Z</dcterms:created>
  <dcterms:modified xsi:type="dcterms:W3CDTF">2019-09-12T17:29:27Z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201820</vt:lpwstr>
  </property>
  <property fmtid="{D5CDD505-2E9C-101B-9397-08002B2CF9AE}" pid="20" name="AACG_CustomClassXMLPart">
    <vt:lpwstr>{B826E6F8-A648-43D2-A8E7-64F389011F55}</vt:lpwstr>
  </property>
</Properties>
</file>