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8"/>
  </p:notesMasterIdLst>
  <p:handoutMasterIdLst>
    <p:handoutMasterId r:id="rId9"/>
  </p:handoutMasterIdLst>
  <p:sldIdLst>
    <p:sldId id="256" r:id="rId2"/>
    <p:sldId id="267" r:id="rId3"/>
    <p:sldId id="262" r:id="rId4"/>
    <p:sldId id="270" r:id="rId5"/>
    <p:sldId id="259" r:id="rId6"/>
    <p:sldId id="268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99BD01-70D7-5F4D-BA49-6218BC8569A6}">
          <p14:sldIdLst>
            <p14:sldId id="256"/>
            <p14:sldId id="267"/>
            <p14:sldId id="262"/>
            <p14:sldId id="270"/>
            <p14:sldId id="25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7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340">
          <p15:clr>
            <a:srgbClr val="A4A3A4"/>
          </p15:clr>
        </p15:guide>
        <p15:guide id="4" orient="horz" pos="1192">
          <p15:clr>
            <a:srgbClr val="A4A3A4"/>
          </p15:clr>
        </p15:guide>
        <p15:guide id="5" pos="5354">
          <p15:clr>
            <a:srgbClr val="A4A3A4"/>
          </p15:clr>
        </p15:guide>
        <p15:guide id="6" pos="2033">
          <p15:clr>
            <a:srgbClr val="A4A3A4"/>
          </p15:clr>
        </p15:guide>
        <p15:guide id="7" pos="360">
          <p15:clr>
            <a:srgbClr val="A4A3A4"/>
          </p15:clr>
        </p15:guide>
        <p15:guide id="8" pos="1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035"/>
    <a:srgbClr val="EBEBEA"/>
    <a:srgbClr val="DADCE0"/>
    <a:srgbClr val="4B4E4B"/>
    <a:srgbClr val="676767"/>
    <a:srgbClr val="4A4A4A"/>
    <a:srgbClr val="D2CFC9"/>
    <a:srgbClr val="EDEBE8"/>
    <a:srgbClr val="F4F1F1"/>
    <a:srgbClr val="197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12" autoAdjust="0"/>
    <p:restoredTop sz="94621" autoAdjust="0"/>
  </p:normalViewPr>
  <p:slideViewPr>
    <p:cSldViewPr snapToGrid="0">
      <p:cViewPr varScale="1">
        <p:scale>
          <a:sx n="103" d="100"/>
          <a:sy n="103" d="100"/>
        </p:scale>
        <p:origin x="114" y="786"/>
      </p:cViewPr>
      <p:guideLst>
        <p:guide orient="horz" pos="1371"/>
        <p:guide orient="horz" pos="3929"/>
        <p:guide orient="horz" pos="340"/>
        <p:guide orient="horz" pos="1192"/>
        <p:guide pos="5354"/>
        <p:guide pos="2033"/>
        <p:guide pos="360"/>
        <p:guide pos="1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50" d="100"/>
          <a:sy n="50" d="100"/>
        </p:scale>
        <p:origin x="-2772" y="-25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74104-B49D-A24F-9FDC-6425A7533FCA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375A6-C67B-D94A-A4C8-98E66B1EC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39D95-AFFA-7244-A21B-AD38611FF297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449B-49F5-3C4D-8212-7213E250F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449B-49F5-3C4D-8212-7213E250F7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5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449B-49F5-3C4D-8212-7213E250F7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6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8" y="538163"/>
            <a:ext cx="1985433" cy="14997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236913" y="538163"/>
            <a:ext cx="5262562" cy="1485900"/>
          </a:xfrm>
          <a:prstGeom prst="rect">
            <a:avLst/>
          </a:prstGeom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>
            <a:normAutofit/>
          </a:bodyPr>
          <a:lstStyle>
            <a:lvl1pPr marL="0" indent="0">
              <a:buNone/>
              <a:defRPr sz="4800" b="1" baseline="0">
                <a:solidFill>
                  <a:srgbClr val="4B4E4B"/>
                </a:solidFill>
              </a:defRPr>
            </a:lvl1pPr>
          </a:lstStyle>
          <a:p>
            <a:pPr lvl="0"/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227389" y="2185988"/>
            <a:ext cx="5272086" cy="4581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600" i="1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678" y="538163"/>
            <a:ext cx="1985433" cy="14997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746377"/>
            <a:ext cx="9144000" cy="4017964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767999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bilde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" y="6345620"/>
            <a:ext cx="242929" cy="3504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8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ut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1499" y="539750"/>
            <a:ext cx="7927975" cy="5697538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er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47691"/>
            <a:ext cx="7924362" cy="134461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1499" y="2185988"/>
            <a:ext cx="7927975" cy="4051300"/>
          </a:xfrm>
          <a:prstGeom prst="rect">
            <a:avLst/>
          </a:prstGeom>
        </p:spPr>
        <p:txBody>
          <a:bodyPr vert="horz"/>
          <a:lstStyle/>
          <a:p>
            <a:r>
              <a:rPr lang="nb-NO" smtClean="0"/>
              <a:t>Klikk ikonet for å legge til et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" y="6345620"/>
            <a:ext cx="242929" cy="350456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7" y="6347066"/>
            <a:ext cx="252443" cy="35194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052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" y="6345620"/>
            <a:ext cx="242929" cy="350456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82" y="6347066"/>
            <a:ext cx="252443" cy="351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7" y="6347066"/>
            <a:ext cx="252443" cy="351946"/>
          </a:xfrm>
          <a:prstGeom prst="rect">
            <a:avLst/>
          </a:prstGeom>
        </p:spPr>
      </p:pic>
      <p:sp>
        <p:nvSpPr>
          <p:cNvPr id="13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4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D2CFC9">
                <a:alpha val="5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7" y="6347066"/>
            <a:ext cx="252443" cy="351946"/>
          </a:xfrm>
          <a:prstGeom prst="rect">
            <a:avLst/>
          </a:prstGeom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571500" y="539750"/>
            <a:ext cx="7927975" cy="5697538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 sz="7200" b="1">
                <a:solidFill>
                  <a:schemeClr val="bg1"/>
                </a:solidFill>
              </a:defRPr>
            </a:lvl2pPr>
            <a:lvl3pPr marL="914400" indent="0">
              <a:buNone/>
              <a:defRPr sz="7200" b="1">
                <a:solidFill>
                  <a:schemeClr val="bg1"/>
                </a:solidFill>
              </a:defRPr>
            </a:lvl3pPr>
            <a:lvl4pPr marL="1371600" indent="0">
              <a:buNone/>
              <a:defRPr sz="7200" b="1">
                <a:solidFill>
                  <a:schemeClr val="bg1"/>
                </a:solidFill>
              </a:defRPr>
            </a:lvl4pPr>
            <a:lvl5pPr marL="1828800" indent="0">
              <a:buNone/>
              <a:defRPr sz="7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240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g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678" y="550269"/>
            <a:ext cx="7924799" cy="134190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678" y="2209486"/>
            <a:ext cx="7924799" cy="40278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4A4A4A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plass til cus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8163"/>
            <a:ext cx="7918713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227389" y="2204864"/>
            <a:ext cx="5272086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1"/>
          </p:nvPr>
        </p:nvSpPr>
        <p:spPr>
          <a:xfrm>
            <a:off x="571500" y="2204864"/>
            <a:ext cx="2487613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2484438" cy="1352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388" y="539750"/>
            <a:ext cx="5277341" cy="56975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2400">
                <a:latin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185989"/>
            <a:ext cx="2487613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8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4675" y="538163"/>
            <a:ext cx="7918713" cy="1354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204864"/>
            <a:ext cx="7927975" cy="40324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27389" y="2185988"/>
            <a:ext cx="5272086" cy="4051299"/>
          </a:xfrm>
          <a:prstGeom prst="rect">
            <a:avLst/>
          </a:prstGeom>
          <a:ln w="88900" cap="flat">
            <a:gradFill flip="none" rotWithShape="1">
              <a:gsLst>
                <a:gs pos="0">
                  <a:srgbClr val="DADCE0"/>
                </a:gs>
                <a:gs pos="100000">
                  <a:srgbClr val="EBEBEA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71500" y="2185989"/>
            <a:ext cx="2487613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228916" y="2185988"/>
            <a:ext cx="5270559" cy="4051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168035"/>
              </a:buClr>
              <a:buSzPct val="150000"/>
              <a:buFont typeface="Arial"/>
              <a:buChar char="•"/>
              <a:defRPr sz="1800"/>
            </a:lvl1pPr>
            <a:lvl2pPr marL="742950" indent="-285750">
              <a:buClr>
                <a:srgbClr val="168035"/>
              </a:buClr>
              <a:buSzPct val="150000"/>
              <a:buFont typeface="Arial"/>
              <a:buChar char="•"/>
              <a:defRPr sz="1800"/>
            </a:lvl2pPr>
            <a:lvl3pPr marL="11430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3pPr>
            <a:lvl4pPr marL="16002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4pPr>
            <a:lvl5pPr marL="2057400" indent="-228600">
              <a:buClr>
                <a:srgbClr val="168035"/>
              </a:buClr>
              <a:buSzPct val="150000"/>
              <a:buFont typeface="Arial"/>
              <a:buChar char="•"/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1500" y="2185988"/>
            <a:ext cx="2487613" cy="4051299"/>
          </a:xfrm>
          <a:prstGeom prst="rect">
            <a:avLst/>
          </a:prstGeom>
          <a:ln w="88900" cap="flat">
            <a:gradFill flip="none" rotWithShape="1">
              <a:gsLst>
                <a:gs pos="0">
                  <a:srgbClr val="DADCE0"/>
                </a:gs>
                <a:gs pos="100000">
                  <a:srgbClr val="EBEBEA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4" y="6350001"/>
            <a:ext cx="1001120" cy="3410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4675" y="539750"/>
            <a:ext cx="79248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71500" y="2185988"/>
            <a:ext cx="7927975" cy="4051299"/>
          </a:xfrm>
          <a:prstGeom prst="rect">
            <a:avLst/>
          </a:prstGeom>
          <a:ln w="88900" cap="flat">
            <a:gradFill flip="none" rotWithShape="1">
              <a:gsLst>
                <a:gs pos="0">
                  <a:srgbClr val="DADCE0"/>
                </a:gs>
                <a:gs pos="100000">
                  <a:srgbClr val="EBEBEA"/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>
              <a:buNone/>
              <a:defRPr sz="3200">
                <a:ln>
                  <a:solidFill>
                    <a:srgbClr val="000000"/>
                  </a:solidFill>
                </a:ln>
                <a:latin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43136" y="1"/>
            <a:ext cx="5252726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1" y="6754821"/>
            <a:ext cx="9143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3243136" y="547690"/>
            <a:ext cx="5252726" cy="2027428"/>
          </a:xfrm>
          <a:prstGeom prst="rect">
            <a:avLst/>
          </a:prstGeom>
          <a:ln>
            <a:noFill/>
          </a:ln>
          <a:effectLst>
            <a:outerShdw blurRad="12700" dist="12700" dir="5400000" algn="tl" rotWithShape="0">
              <a:schemeClr val="bg1"/>
            </a:outerShdw>
          </a:effectLst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43136" y="1"/>
            <a:ext cx="5252726" cy="87585"/>
          </a:xfrm>
          <a:prstGeom prst="rect">
            <a:avLst/>
          </a:prstGeom>
          <a:gradFill flip="none" rotWithShape="1">
            <a:gsLst>
              <a:gs pos="100000">
                <a:srgbClr val="9CC52D"/>
              </a:gs>
              <a:gs pos="0">
                <a:srgbClr val="008B3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1" y="6754821"/>
            <a:ext cx="9143999" cy="103179"/>
          </a:xfrm>
          <a:prstGeom prst="rect">
            <a:avLst/>
          </a:prstGeom>
          <a:gradFill flip="none" rotWithShape="1">
            <a:gsLst>
              <a:gs pos="0">
                <a:srgbClr val="0092C9"/>
              </a:gs>
              <a:gs pos="100000">
                <a:srgbClr val="192243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6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3" r:id="rId3"/>
    <p:sldLayoutId id="2147483721" r:id="rId4"/>
    <p:sldLayoutId id="2147483724" r:id="rId5"/>
    <p:sldLayoutId id="2147483730" r:id="rId6"/>
    <p:sldLayoutId id="2147483725" r:id="rId7"/>
    <p:sldLayoutId id="2147483732" r:id="rId8"/>
    <p:sldLayoutId id="2147483731" r:id="rId9"/>
    <p:sldLayoutId id="2147483726" r:id="rId10"/>
    <p:sldLayoutId id="2147483729" r:id="rId11"/>
    <p:sldLayoutId id="2147483734" r:id="rId12"/>
    <p:sldLayoutId id="2147483727" r:id="rId13"/>
    <p:sldLayoutId id="2147483728" r:id="rId14"/>
    <p:sldLayoutId id="214748373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b="1" i="0" kern="1200" spc="-100">
          <a:solidFill>
            <a:srgbClr val="4C4D4A"/>
          </a:solidFill>
          <a:effectLst>
            <a:outerShdw blurRad="12700" dist="12700" dir="5400000" algn="tl" rotWithShape="0">
              <a:schemeClr val="bg1"/>
            </a:outerShdw>
          </a:effectLst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76767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76767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6767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6767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7676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132328" y="1184655"/>
            <a:ext cx="5623559" cy="758953"/>
          </a:xfrm>
        </p:spPr>
        <p:txBody>
          <a:bodyPr>
            <a:normAutofit/>
          </a:bodyPr>
          <a:lstStyle/>
          <a:p>
            <a:pPr algn="r"/>
            <a:r>
              <a:rPr lang="nb-NO" sz="4000" dirty="0" smtClean="0"/>
              <a:t>AICCWG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40089" y="736664"/>
            <a:ext cx="5272086" cy="458174"/>
          </a:xfrm>
        </p:spPr>
        <p:txBody>
          <a:bodyPr/>
          <a:lstStyle/>
          <a:p>
            <a:r>
              <a:rPr lang="nb-NO" dirty="0" smtClean="0"/>
              <a:t>Status</a:t>
            </a:r>
            <a:endParaRPr lang="en-US" dirty="0"/>
          </a:p>
        </p:txBody>
      </p:sp>
      <p:pic>
        <p:nvPicPr>
          <p:cNvPr id="8" name="Plassholder for bilde 7" descr="Svalbard Heløysundet_ klipp.jpg"/>
          <p:cNvPicPr>
            <a:picLocks noChangeAspect="1"/>
          </p:cNvPicPr>
          <p:nvPr/>
        </p:nvPicPr>
        <p:blipFill>
          <a:blip r:embed="rId3"/>
          <a:srcRect l="11057" r="11057"/>
          <a:stretch>
            <a:fillRect/>
          </a:stretch>
        </p:blipFill>
        <p:spPr>
          <a:xfrm>
            <a:off x="0" y="2841625"/>
            <a:ext cx="9144000" cy="4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 txBox="1">
            <a:spLocks/>
          </p:cNvSpPr>
          <p:nvPr/>
        </p:nvSpPr>
        <p:spPr>
          <a:xfrm>
            <a:off x="574678" y="1575276"/>
            <a:ext cx="7924799" cy="4189034"/>
          </a:xfrm>
          <a:prstGeom prst="rect">
            <a:avLst/>
          </a:prstGeom>
        </p:spPr>
        <p:txBody>
          <a:bodyPr lIns="0" tIns="0" rIns="0" bIns="0"/>
          <a:lstStyle/>
          <a:p>
            <a:pPr marL="5040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AICCWG fully manned</a:t>
            </a:r>
          </a:p>
          <a:p>
            <a:pPr marL="5040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Slow progress of INT Charts</a:t>
            </a:r>
          </a:p>
          <a:p>
            <a:pPr marL="5040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INT coordinator workshop Monaco</a:t>
            </a:r>
          </a:p>
          <a:p>
            <a:pPr marL="5040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Awaiting plans from each country for INT charts the next 5 years.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4678" y="550269"/>
            <a:ext cx="7924799" cy="79333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Since ARHC-5</a:t>
            </a:r>
            <a:endParaRPr lang="en-US" sz="4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 txBox="1">
            <a:spLocks/>
          </p:cNvSpPr>
          <p:nvPr/>
        </p:nvSpPr>
        <p:spPr>
          <a:xfrm>
            <a:off x="574678" y="2146300"/>
            <a:ext cx="7924799" cy="4090990"/>
          </a:xfrm>
          <a:prstGeom prst="rect">
            <a:avLst/>
          </a:prstGeom>
        </p:spPr>
        <p:txBody>
          <a:bodyPr lIns="0" tIns="0" rIns="0" bIns="0"/>
          <a:lstStyle/>
          <a:p>
            <a:pPr marL="5040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”</a:t>
            </a:r>
            <a:r>
              <a:rPr lang="en-US" sz="2800" b="1" dirty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Suitable for the navigational require-</a:t>
            </a:r>
            <a:r>
              <a:rPr lang="en-US" sz="2800" b="1" dirty="0" err="1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ments</a:t>
            </a:r>
            <a:r>
              <a:rPr lang="en-US" sz="2800" b="1" dirty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 of international shipping”</a:t>
            </a:r>
          </a:p>
          <a:p>
            <a:pPr marL="5040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Each </a:t>
            </a:r>
            <a:r>
              <a:rPr lang="en-US" sz="2800" b="1" dirty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country charts its own waters!!</a:t>
            </a:r>
          </a:p>
          <a:p>
            <a:pPr marL="864000" lvl="3" indent="-4320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In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conformity with an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international agreed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scheme.</a:t>
            </a:r>
          </a:p>
          <a:p>
            <a:pPr marL="864000" lvl="3" indent="-4320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Carries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INT number</a:t>
            </a:r>
          </a:p>
          <a:p>
            <a:pPr marL="864000" lvl="3" indent="-4320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Conforms </a:t>
            </a:r>
            <a:r>
              <a:rPr lang="en-US" sz="2400" b="1" dirty="0" smtClean="0">
                <a:solidFill>
                  <a:schemeClr val="tx1">
                    <a:tint val="75000"/>
                  </a:schemeClr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to S-4 Chart spec.</a:t>
            </a: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srgbClr val="197BAB"/>
              </a:solidFill>
              <a:effectLst>
                <a:outerShdw blurRad="12700" dist="12700" dir="5400000" algn="tl" rotWithShape="0">
                  <a:schemeClr val="bg1"/>
                </a:outerShdw>
              </a:effectLst>
              <a:uLnTx/>
              <a:uFillTx/>
              <a:latin typeface="Verdana"/>
              <a:ea typeface="+mn-ea"/>
              <a:cs typeface="Verdana"/>
            </a:endParaRPr>
          </a:p>
          <a:p>
            <a:pPr>
              <a:spcBef>
                <a:spcPct val="20000"/>
              </a:spcBef>
              <a:defRPr/>
            </a:pPr>
            <a:endParaRPr lang="en-US" sz="2800" b="1" dirty="0" smtClean="0">
              <a:solidFill>
                <a:srgbClr val="197BAB"/>
              </a:solidFill>
              <a:effectLst>
                <a:outerShdw blurRad="12700" dist="12700" dir="5400000" algn="tl" rotWithShape="0">
                  <a:schemeClr val="bg1"/>
                </a:outerShdw>
              </a:effectLst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97BAB"/>
              </a:solidFill>
              <a:effectLst>
                <a:outerShdw blurRad="12700" dist="12700" dir="5400000" algn="tl" rotWithShape="0">
                  <a:schemeClr val="bg1"/>
                </a:outerShdw>
              </a:effectLst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4678" y="550269"/>
            <a:ext cx="7924799" cy="15528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5300" dirty="0" smtClean="0"/>
              <a:t>INT </a:t>
            </a:r>
            <a:r>
              <a:rPr lang="nb-NO" sz="5300" dirty="0" err="1" smtClean="0"/>
              <a:t>charts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en-US" sz="2700" dirty="0" smtClean="0"/>
              <a:t>Defined in S-4 </a:t>
            </a:r>
            <a:endParaRPr lang="en-US" sz="27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 txBox="1">
            <a:spLocks/>
          </p:cNvSpPr>
          <p:nvPr/>
        </p:nvSpPr>
        <p:spPr>
          <a:xfrm>
            <a:off x="574678" y="1295400"/>
            <a:ext cx="7924799" cy="4941890"/>
          </a:xfrm>
          <a:prstGeom prst="rect">
            <a:avLst/>
          </a:prstGeom>
        </p:spPr>
        <p:txBody>
          <a:bodyPr lIns="0" tIns="0" rIns="0" bIns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nb-N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Successful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 </a:t>
            </a:r>
            <a:r>
              <a:rPr kumimoji="0" lang="nb-N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launch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 of </a:t>
            </a:r>
            <a:r>
              <a:rPr kumimoji="0" lang="nb-N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the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 </a:t>
            </a:r>
            <a:r>
              <a:rPr kumimoji="0" lang="nb-N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new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 web </a:t>
            </a:r>
            <a:r>
              <a:rPr kumimoji="0" lang="nb-N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based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 </a:t>
            </a:r>
            <a:r>
              <a:rPr kumimoji="0" lang="nb-N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Catalogue</a:t>
            </a:r>
            <a:endParaRPr kumimoji="0" lang="nb-NO" sz="2800" b="1" i="0" u="none" strike="noStrike" kern="1200" cap="none" spc="0" normalizeH="0" baseline="0" noProof="0" dirty="0" smtClean="0">
              <a:ln>
                <a:noFill/>
              </a:ln>
              <a:solidFill>
                <a:srgbClr val="197BAB"/>
              </a:solidFill>
              <a:effectLst>
                <a:outerShdw blurRad="12700" dist="12700" dir="5400000" algn="tl" rotWithShape="0">
                  <a:schemeClr val="bg1"/>
                </a:outerShdw>
              </a:effectLst>
              <a:uLnTx/>
              <a:uFillTx/>
              <a:latin typeface="Arial Narrow" panose="020B0606020202030204" pitchFamily="34" charset="0"/>
              <a:cs typeface="Verda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err="1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latin typeface="Arial Narrow" panose="020B0606020202030204" pitchFamily="34" charset="0"/>
                <a:cs typeface="Verdana"/>
              </a:rPr>
              <a:t>Easy</a:t>
            </a:r>
            <a:r>
              <a:rPr lang="nb-NO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latin typeface="Arial Narrow" panose="020B0606020202030204" pitchFamily="34" charset="0"/>
                <a:cs typeface="Verdana"/>
              </a:rPr>
              <a:t> to </a:t>
            </a:r>
            <a:r>
              <a:rPr lang="nb-NO" sz="2800" b="1" dirty="0" err="1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latin typeface="Arial Narrow" panose="020B0606020202030204" pitchFamily="34" charset="0"/>
                <a:cs typeface="Verdana"/>
              </a:rPr>
              <a:t>use</a:t>
            </a:r>
            <a:r>
              <a:rPr lang="nb-NO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latin typeface="Arial Narrow" panose="020B0606020202030204" pitchFamily="34" charset="0"/>
                <a:cs typeface="Verdana"/>
              </a:rPr>
              <a:t> and </a:t>
            </a:r>
            <a:r>
              <a:rPr lang="nb-NO" sz="2800" b="1" dirty="0" err="1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latin typeface="Arial Narrow" panose="020B0606020202030204" pitchFamily="34" charset="0"/>
                <a:cs typeface="Verdana"/>
              </a:rPr>
              <a:t>very</a:t>
            </a:r>
            <a:r>
              <a:rPr lang="nb-NO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latin typeface="Arial Narrow" panose="020B0606020202030204" pitchFamily="34" charset="0"/>
                <a:cs typeface="Verdana"/>
              </a:rPr>
              <a:t> intuitive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INT </a:t>
            </a:r>
            <a:r>
              <a:rPr kumimoji="0" lang="nb-N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coordinator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 Region N </a:t>
            </a:r>
            <a:r>
              <a:rPr kumimoji="0" lang="nb-NO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attendance</a:t>
            </a:r>
            <a:r>
              <a:rPr kumimoji="0" lang="nb-N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uLnTx/>
                <a:uFillTx/>
                <a:latin typeface="Arial Narrow" panose="020B0606020202030204" pitchFamily="34" charset="0"/>
                <a:cs typeface="Verdana"/>
              </a:rPr>
              <a:t> at IHB workshop in Monaco</a:t>
            </a:r>
            <a:endParaRPr lang="en-US" sz="2800" b="1" dirty="0" smtClean="0">
              <a:solidFill>
                <a:srgbClr val="197BAB"/>
              </a:solidFill>
              <a:effectLst>
                <a:outerShdw blurRad="12700" dist="12700" dir="5400000" algn="tl" rotWithShape="0">
                  <a:schemeClr val="bg1"/>
                </a:outerShdw>
              </a:effectLst>
              <a:latin typeface="Arial Narrow" panose="020B0606020202030204" pitchFamily="34" charset="0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97BAB"/>
              </a:solidFill>
              <a:effectLst>
                <a:outerShdw blurRad="12700" dist="12700" dir="5400000" algn="tl" rotWithShape="0">
                  <a:schemeClr val="bg1"/>
                </a:outerShdw>
              </a:effectLst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4678" y="550269"/>
            <a:ext cx="7924799" cy="745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3200" dirty="0" err="1" smtClean="0"/>
              <a:t>INTernational</a:t>
            </a:r>
            <a:r>
              <a:rPr lang="nb-NO" sz="3200" dirty="0" smtClean="0"/>
              <a:t> Chart Web </a:t>
            </a:r>
            <a:r>
              <a:rPr lang="nb-NO" sz="3200" dirty="0" err="1" smtClean="0"/>
              <a:t>Catalogue</a:t>
            </a:r>
            <a:endParaRPr lang="en-US" sz="32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2975571"/>
            <a:ext cx="7099300" cy="38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86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1106986"/>
            <a:ext cx="8041005" cy="519572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Current</a:t>
            </a:r>
            <a:r>
              <a:rPr lang="nb-NO" dirty="0" smtClean="0"/>
              <a:t> INT-Charts</a:t>
            </a:r>
            <a:br>
              <a:rPr lang="nb-NO" dirty="0" smtClean="0"/>
            </a:br>
            <a:r>
              <a:rPr lang="nb-NO" sz="2700" dirty="0" smtClean="0"/>
              <a:t/>
            </a:r>
            <a:br>
              <a:rPr lang="nb-NO" sz="2700" dirty="0" smtClean="0"/>
            </a:br>
            <a:endParaRPr lang="en-US" sz="27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7800" y="2200342"/>
            <a:ext cx="1924050" cy="3609908"/>
          </a:xfrm>
          <a:solidFill>
            <a:schemeClr val="bg1"/>
          </a:solidFill>
        </p:spPr>
        <p:txBody>
          <a:bodyPr/>
          <a:lstStyle/>
          <a:p>
            <a:r>
              <a:rPr lang="nb-NO" dirty="0" smtClean="0">
                <a:solidFill>
                  <a:srgbClr val="168035"/>
                </a:solidFill>
              </a:rPr>
              <a:t>930, 931, 932, 933, 9301, 9311, 9312, 9313.</a:t>
            </a:r>
          </a:p>
          <a:p>
            <a:endParaRPr lang="nb-NO" dirty="0"/>
          </a:p>
          <a:p>
            <a:r>
              <a:rPr lang="nb-NO" dirty="0" err="1" smtClean="0"/>
              <a:t>Planned</a:t>
            </a:r>
            <a:r>
              <a:rPr lang="nb-NO" dirty="0" smtClean="0"/>
              <a:t>: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9314, 9315, 9316, 9317.</a:t>
            </a:r>
          </a:p>
          <a:p>
            <a:endParaRPr lang="nb-NO" dirty="0" smtClean="0"/>
          </a:p>
          <a:p>
            <a:endParaRPr lang="en-US" dirty="0"/>
          </a:p>
        </p:txBody>
      </p:sp>
      <p:sp>
        <p:nvSpPr>
          <p:cNvPr id="5" name="TekstSylinder 4"/>
          <p:cNvSpPr txBox="1"/>
          <p:nvPr/>
        </p:nvSpPr>
        <p:spPr>
          <a:xfrm>
            <a:off x="7145287" y="221091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168035"/>
                </a:solidFill>
              </a:rPr>
              <a:t>933</a:t>
            </a:r>
            <a:endParaRPr lang="en-US" dirty="0">
              <a:solidFill>
                <a:srgbClr val="168035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105578" y="218888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168035"/>
                </a:solidFill>
              </a:rPr>
              <a:t>932</a:t>
            </a:r>
            <a:endParaRPr lang="en-US" dirty="0">
              <a:solidFill>
                <a:srgbClr val="168035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792030" y="4309872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168035"/>
                </a:solidFill>
              </a:rPr>
              <a:t>930</a:t>
            </a:r>
            <a:endParaRPr lang="en-US" dirty="0">
              <a:solidFill>
                <a:srgbClr val="168035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581637" y="437440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168035"/>
                </a:solidFill>
              </a:rPr>
              <a:t>931</a:t>
            </a:r>
            <a:endParaRPr lang="en-US" dirty="0">
              <a:solidFill>
                <a:srgbClr val="168035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261484" y="352018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168035"/>
                </a:solidFill>
              </a:rPr>
              <a:t>9312</a:t>
            </a:r>
            <a:endParaRPr lang="en-US" dirty="0">
              <a:solidFill>
                <a:srgbClr val="168035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5052698" y="352018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168035"/>
                </a:solidFill>
              </a:rPr>
              <a:t>9311</a:t>
            </a:r>
            <a:endParaRPr lang="en-US" dirty="0">
              <a:solidFill>
                <a:srgbClr val="168035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5015232" y="263076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168035"/>
                </a:solidFill>
              </a:rPr>
              <a:t>9313</a:t>
            </a:r>
            <a:endParaRPr lang="en-US" dirty="0">
              <a:solidFill>
                <a:srgbClr val="168035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3630741" y="538581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168035"/>
                </a:solidFill>
              </a:rPr>
              <a:t>9301</a:t>
            </a:r>
            <a:endParaRPr lang="en-US" dirty="0">
              <a:solidFill>
                <a:srgbClr val="168035"/>
              </a:solidFill>
            </a:endParaRPr>
          </a:p>
        </p:txBody>
      </p:sp>
      <p:cxnSp>
        <p:nvCxnSpPr>
          <p:cNvPr id="15" name="Rett pil 14"/>
          <p:cNvCxnSpPr/>
          <p:nvPr/>
        </p:nvCxnSpPr>
        <p:spPr>
          <a:xfrm flipH="1" flipV="1">
            <a:off x="3803650" y="4883150"/>
            <a:ext cx="214376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4578221" y="5134492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rgbClr val="FF0000"/>
                </a:solidFill>
              </a:rPr>
              <a:t>9314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4812359" y="4793114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rgbClr val="FF0000"/>
                </a:solidFill>
              </a:rPr>
              <a:t>9315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5163210" y="4517580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rgbClr val="FF0000"/>
                </a:solidFill>
              </a:rPr>
              <a:t>9316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515229" y="4856134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solidFill>
                  <a:srgbClr val="FF0000"/>
                </a:solidFill>
              </a:rPr>
              <a:t>9317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 txBox="1">
            <a:spLocks/>
          </p:cNvSpPr>
          <p:nvPr/>
        </p:nvSpPr>
        <p:spPr>
          <a:xfrm>
            <a:off x="574678" y="2414016"/>
            <a:ext cx="7924799" cy="3823274"/>
          </a:xfrm>
          <a:prstGeom prst="rect">
            <a:avLst/>
          </a:prstGeom>
        </p:spPr>
        <p:txBody>
          <a:bodyPr lIns="0" tIns="0" rIns="0" bIns="0"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Note the report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197BAB"/>
              </a:solidFill>
              <a:effectLst>
                <a:outerShdw blurRad="12700" dist="12700" dir="5400000" algn="tl" rotWithShape="0">
                  <a:schemeClr val="bg1"/>
                </a:outerShdw>
              </a:effectLst>
              <a:cs typeface="Verdan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Await plans from each ARHC MS for INT charts next 5 years</a:t>
            </a:r>
            <a:r>
              <a:rPr lang="en-US" sz="2800" b="1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.</a:t>
            </a:r>
            <a:r>
              <a:rPr lang="en-US" sz="2800" b="1" noProof="0" dirty="0" smtClean="0">
                <a:solidFill>
                  <a:srgbClr val="197BAB"/>
                </a:solidFill>
                <a:effectLst>
                  <a:outerShdw blurRad="12700" dist="12700" dir="5400000" algn="tl" rotWithShape="0">
                    <a:schemeClr val="bg1"/>
                  </a:outerShdw>
                </a:effectLst>
                <a:cs typeface="Verdana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97BAB"/>
              </a:solidFill>
              <a:effectLst>
                <a:outerShdw blurRad="12700" dist="12700" dir="5400000" algn="tl" rotWithShape="0">
                  <a:schemeClr val="bg1"/>
                </a:outerShdw>
              </a:effectLst>
              <a:uLnTx/>
              <a:uFillTx/>
              <a:latin typeface="Verdana"/>
              <a:cs typeface="Verdan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97BAB"/>
              </a:solidFill>
              <a:effectLst>
                <a:outerShdw blurRad="12700" dist="12700" dir="5400000" algn="tl" rotWithShape="0">
                  <a:schemeClr val="bg1"/>
                </a:outerShdw>
              </a:effectLst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4678" y="550269"/>
            <a:ext cx="7924799" cy="15528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300" dirty="0" smtClean="0"/>
              <a:t>Action required</a:t>
            </a:r>
            <a:endParaRPr lang="en-US" sz="27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verket blank">
  <a:themeElements>
    <a:clrScheme name="Kartverk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00736"/>
      </a:accent1>
      <a:accent2>
        <a:srgbClr val="DD5D26"/>
      </a:accent2>
      <a:accent3>
        <a:srgbClr val="EC9E25"/>
      </a:accent3>
      <a:accent4>
        <a:srgbClr val="6D3B7D"/>
      </a:accent4>
      <a:accent5>
        <a:srgbClr val="6F7371"/>
      </a:accent5>
      <a:accent6>
        <a:srgbClr val="5781A8"/>
      </a:accent6>
      <a:hlink>
        <a:srgbClr val="9CC52D"/>
      </a:hlink>
      <a:folHlink>
        <a:srgbClr val="0092C9"/>
      </a:folHlink>
    </a:clrScheme>
    <a:fontScheme name="Kartverket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Verdan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96000">
              <a:srgbClr val="F4F1F1"/>
            </a:gs>
            <a:gs pos="100000">
              <a:srgbClr val="EDEBE8"/>
            </a:gs>
          </a:gsLst>
          <a:path path="rect">
            <a:fillToRect r="100000" b="100000"/>
          </a:path>
          <a:tileRect l="-100000" t="-100000"/>
        </a:gradFill>
        <a:ln>
          <a:solidFill>
            <a:srgbClr val="D2CFC9">
              <a:alpha val="52000"/>
            </a:srgbClr>
          </a:solidFill>
        </a:ln>
        <a:effectLst/>
      </a:spPr>
      <a:bodyPr rtlCol="0" anchor="ctr"/>
      <a:lstStyle>
        <a:defPPr algn="ctr">
          <a:defRPr dirty="0">
            <a:solidFill>
              <a:schemeClr val="tx1"/>
            </a:solidFill>
            <a:latin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Kartverket blank</Template>
  <TotalTime>593</TotalTime>
  <Words>153</Words>
  <Application>Microsoft Office PowerPoint</Application>
  <PresentationFormat>Skjermfremvisning (4:3)</PresentationFormat>
  <Paragraphs>40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Verdana</vt:lpstr>
      <vt:lpstr>Kartverket blank</vt:lpstr>
      <vt:lpstr>PowerPoint-presentasjon</vt:lpstr>
      <vt:lpstr>Since ARHC-5</vt:lpstr>
      <vt:lpstr>INT charts Defined in S-4 </vt:lpstr>
      <vt:lpstr>INTernational Chart Web Catalogue</vt:lpstr>
      <vt:lpstr>Current INT-Charts  </vt:lpstr>
      <vt:lpstr>Action required</vt:lpstr>
    </vt:vector>
  </TitlesOfParts>
  <Company>Statens Kartverk, Stavanger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wirkje</dc:creator>
  <cp:lastModifiedBy>Kjetil Wirak</cp:lastModifiedBy>
  <cp:revision>25</cp:revision>
  <cp:lastPrinted>2012-03-27T09:08:06Z</cp:lastPrinted>
  <dcterms:created xsi:type="dcterms:W3CDTF">2012-10-02T11:26:00Z</dcterms:created>
  <dcterms:modified xsi:type="dcterms:W3CDTF">2016-09-01T13:48:50Z</dcterms:modified>
</cp:coreProperties>
</file>