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21"/>
  </p:handoutMasterIdLst>
  <p:sldIdLst>
    <p:sldId id="636" r:id="rId4"/>
    <p:sldId id="742" r:id="rId6"/>
    <p:sldId id="743" r:id="rId7"/>
    <p:sldId id="728" r:id="rId8"/>
    <p:sldId id="726" r:id="rId9"/>
    <p:sldId id="727" r:id="rId10"/>
    <p:sldId id="744" r:id="rId11"/>
    <p:sldId id="745" r:id="rId12"/>
    <p:sldId id="730" r:id="rId13"/>
    <p:sldId id="749" r:id="rId14"/>
    <p:sldId id="750" r:id="rId15"/>
    <p:sldId id="751" r:id="rId16"/>
    <p:sldId id="746" r:id="rId17"/>
    <p:sldId id="733" r:id="rId18"/>
    <p:sldId id="740" r:id="rId19"/>
    <p:sldId id="716" r:id="rId20"/>
  </p:sldIdLst>
  <p:sldSz cx="9144000" cy="6858000" type="screen4x3"/>
  <p:notesSz cx="6864350" cy="999617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3399"/>
    <a:srgbClr val="005091"/>
    <a:srgbClr val="FF6600"/>
    <a:srgbClr val="FF5050"/>
    <a:srgbClr val="CCECFF"/>
    <a:srgbClr val="CCFFCC"/>
    <a:srgbClr val="FFFFCC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76015" autoAdjust="0"/>
  </p:normalViewPr>
  <p:slideViewPr>
    <p:cSldViewPr snapToGrid="0">
      <p:cViewPr varScale="1">
        <p:scale>
          <a:sx n="69" d="100"/>
          <a:sy n="69" d="100"/>
        </p:scale>
        <p:origin x="-1854" y="-102"/>
      </p:cViewPr>
      <p:guideLst>
        <p:guide orient="horz" pos="845"/>
        <p:guide orient="horz" pos="2478"/>
        <p:guide orient="horz" pos="4247"/>
        <p:guide orient="horz" pos="300"/>
        <p:guide pos="2880"/>
        <p:guide pos="204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46" y="-120"/>
      </p:cViewPr>
      <p:guideLst>
        <p:guide orient="horz" pos="3150"/>
        <p:guide pos="2163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2862" tIns="46431" rIns="92862" bIns="464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3388" cy="500063"/>
          </a:xfrm>
          <a:prstGeom prst="rect">
            <a:avLst/>
          </a:prstGeom>
        </p:spPr>
        <p:txBody>
          <a:bodyPr vert="horz" lIns="92862" tIns="46431" rIns="92862" bIns="464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C5A31C7-4FD0-42B5-856C-C6505262F951}" type="datetimeFigureOut">
              <a:rPr lang="fr-FR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2862" tIns="46431" rIns="92862" bIns="464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375" y="9494838"/>
            <a:ext cx="2973388" cy="500062"/>
          </a:xfrm>
          <a:prstGeom prst="rect">
            <a:avLst/>
          </a:prstGeom>
        </p:spPr>
        <p:txBody>
          <a:bodyPr vert="horz" wrap="square" lIns="92862" tIns="46431" rIns="92862" bIns="46431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DCFC60-3285-4775-8E46-11821B985B81}" type="slidenum">
              <a:rPr lang="fr-FR" altLang="en-US"/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2862" tIns="46431" rIns="92862" bIns="464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3388" cy="500063"/>
          </a:xfrm>
          <a:prstGeom prst="rect">
            <a:avLst/>
          </a:prstGeom>
        </p:spPr>
        <p:txBody>
          <a:bodyPr vert="horz" lIns="92862" tIns="46431" rIns="92862" bIns="464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16263D6-4520-4FFC-A9C9-B4CCEE3287CE}" type="datetimeFigureOut">
              <a:rPr lang="fr-FR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62" tIns="46431" rIns="92862" bIns="4643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2862" tIns="46431" rIns="92862" bIns="46431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  <a:endParaRPr lang="fr-FR" noProof="0" dirty="0"/>
          </a:p>
          <a:p>
            <a:pPr lvl="1"/>
            <a:r>
              <a:rPr lang="fr-FR" noProof="0" dirty="0"/>
              <a:t>Deuxième niveau</a:t>
            </a:r>
            <a:endParaRPr lang="fr-FR" noProof="0" dirty="0"/>
          </a:p>
          <a:p>
            <a:pPr lvl="2"/>
            <a:r>
              <a:rPr lang="fr-FR" noProof="0" dirty="0"/>
              <a:t>Troisième niveau</a:t>
            </a:r>
            <a:endParaRPr lang="fr-FR" noProof="0" dirty="0"/>
          </a:p>
          <a:p>
            <a:pPr lvl="3"/>
            <a:r>
              <a:rPr lang="fr-FR" noProof="0" dirty="0"/>
              <a:t>Quatrième niveau</a:t>
            </a:r>
            <a:endParaRPr lang="fr-FR" noProof="0" dirty="0"/>
          </a:p>
          <a:p>
            <a:pPr lvl="4"/>
            <a:r>
              <a:rPr lang="fr-FR" noProof="0" dirty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2862" tIns="46431" rIns="92862" bIns="464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375" y="9494838"/>
            <a:ext cx="2973388" cy="500062"/>
          </a:xfrm>
          <a:prstGeom prst="rect">
            <a:avLst/>
          </a:prstGeom>
        </p:spPr>
        <p:txBody>
          <a:bodyPr vert="horz" wrap="square" lIns="92862" tIns="46431" rIns="92862" bIns="46431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DD35A36-87B3-4CA0-9837-3C2FA7AB6BAB}" type="slidenum">
              <a:rPr lang="fr-FR" altLang="en-US"/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wootton@iho.int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GB" dirty="0"/>
              <a:t>I'd like to introduce the hydrographic dictionary and Chinese version on behalf of the Chair of IHO Hydrographic Dictionary Working Group.</a:t>
            </a:r>
            <a:endParaRPr lang="en-US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  <a:defRPr/>
            </a:pPr>
            <a:r>
              <a:rPr lang="en-GB" altLang="zh-CN" dirty="0"/>
              <a:t>China MSA translated and published IHO English-Chinese Hydrographic Dictionary </a:t>
            </a:r>
            <a:r>
              <a:rPr lang="en-US" altLang="zh-CN" dirty="0"/>
              <a:t>in December 2015, </a:t>
            </a:r>
            <a:r>
              <a:rPr lang="en-GB" altLang="zh-CN" dirty="0"/>
              <a:t>in order to standardize the use of hydrographic</a:t>
            </a:r>
            <a:r>
              <a:rPr lang="en-GB" altLang="zh-CN" sz="1100" b="1" dirty="0"/>
              <a:t> </a:t>
            </a:r>
            <a:r>
              <a:rPr lang="en-GB" altLang="zh-CN" dirty="0"/>
              <a:t>terms.</a:t>
            </a:r>
            <a:endParaRPr lang="en-GB" altLang="zh-CN" dirty="0"/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en-GB" altLang="zh-CN" sz="1100" dirty="0"/>
              <a:t>In the Dictionary, China has already translated 5315 terms from  the IHO official Excel file.</a:t>
            </a:r>
            <a:endParaRPr lang="en-GB" altLang="zh-CN" sz="1100" dirty="0"/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lang="en-GB" altLang="zh-CN" sz="1100" dirty="0"/>
          </a:p>
          <a:p>
            <a:pPr marL="228600" indent="-228600" algn="just">
              <a:buAutoNum type="arabicPeriod"/>
              <a:defRPr/>
            </a:pPr>
            <a:endParaRPr lang="en-GB" altLang="zh-CN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China also generated the Chinese version in a Wiki format.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30" marR="0" lvl="0" indent="-17653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zh-CN" sz="1200" dirty="0"/>
              <a:t>As noted at the last HDWG2 meeting in Monaco, integration of these terms into the IHO database should be very easy.</a:t>
            </a:r>
            <a:endParaRPr lang="en-GB" altLang="zh-CN" sz="1200" dirty="0"/>
          </a:p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altLang="zh-CN" dirty="0"/>
          </a:p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dirty="0"/>
              <a:t>In addition to the traditional English / French /Spanish dictionaries,</a:t>
            </a:r>
            <a:r>
              <a:rPr lang="en-US" altLang="zh-CN" dirty="0"/>
              <a:t> the Chinese HD </a:t>
            </a:r>
            <a:r>
              <a:rPr lang="en-US" altLang="zh-CN" dirty="0" smtClean="0"/>
              <a:t>should </a:t>
            </a:r>
            <a:r>
              <a:rPr lang="en-US" altLang="zh-CN" dirty="0"/>
              <a:t>be </a:t>
            </a:r>
            <a:r>
              <a:rPr lang="en-US" altLang="zh-CN" dirty="0" smtClean="0"/>
              <a:t>available on the IHO Website </a:t>
            </a:r>
            <a:r>
              <a:rPr lang="en-US" altLang="zh-CN" dirty="0"/>
              <a:t>in time for the 11th HSSC (6 – 9 May 2019).</a:t>
            </a:r>
            <a:endParaRPr lang="en-US" altLang="zh-CN" dirty="0"/>
          </a:p>
          <a:p>
            <a:pPr marL="176530" marR="0" lvl="0" indent="-17653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marL="176530" marR="0" lvl="0" indent="-17653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 smtClean="0"/>
              <a:t>In </a:t>
            </a:r>
            <a:r>
              <a:rPr lang="en-US" altLang="zh-CN" dirty="0"/>
              <a:t>the future</a:t>
            </a:r>
            <a:r>
              <a:rPr lang="zh-CN" altLang="en-US" dirty="0"/>
              <a:t>，</a:t>
            </a:r>
            <a:r>
              <a:rPr lang="en-US" altLang="zh-CN" dirty="0"/>
              <a:t>the Chinese HD  would be updated under normal maintenance. </a:t>
            </a:r>
            <a:endParaRPr lang="en-US" altLang="zh-CN" dirty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dirty="0"/>
              <a:t>Indonesia has further decided to develop its National HD version</a:t>
            </a:r>
            <a:endParaRPr lang="en-GB" altLang="zh-CN" dirty="0"/>
          </a:p>
          <a:p>
            <a:pPr marL="176530" indent="-176530">
              <a:buFont typeface="Arial" panose="020B0604020202020204" pitchFamily="34" charset="0"/>
              <a:buChar char="•"/>
            </a:pPr>
            <a:r>
              <a:rPr lang="en-GB" altLang="zh-CN" dirty="0"/>
              <a:t>In NIOHC and RSAHC, Oman is in the process of developing its national HD, available to all Arabic users</a:t>
            </a:r>
            <a:endParaRPr lang="en-GB" altLang="zh-CN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This is the HDWG work </a:t>
            </a:r>
            <a:r>
              <a:rPr lang="en-US" altLang="zh-CN" dirty="0" err="1" smtClean="0"/>
              <a:t>programme</a:t>
            </a:r>
            <a:r>
              <a:rPr lang="en-US" altLang="zh-CN" dirty="0" smtClean="0"/>
              <a:t>.</a:t>
            </a:r>
            <a:r>
              <a:rPr lang="en-US" altLang="zh-CN" baseline="0" dirty="0" smtClean="0"/>
              <a:t> The work items include Review of terms currently included in S-32,to implement structure and database application to support the on-line </a:t>
            </a:r>
            <a:r>
              <a:rPr lang="en-US" altLang="zh-CN" baseline="0" dirty="0" err="1" smtClean="0"/>
              <a:t>dictionary,to</a:t>
            </a:r>
            <a:r>
              <a:rPr lang="en-US" altLang="zh-CN" baseline="0" dirty="0" smtClean="0"/>
              <a:t> add </a:t>
            </a:r>
            <a:r>
              <a:rPr lang="en-GB" altLang="zh-CN" sz="12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the  HSPT New Terms and the TALOS New Terms, to Start translating Arabic Terms, to add </a:t>
            </a:r>
            <a:r>
              <a:rPr lang="en-US" altLang="zh-CN" sz="12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the Chinese version to the database along with the English, Spanish and French versions,</a:t>
            </a:r>
            <a:r>
              <a:rPr lang="en-US" altLang="zh-CN" sz="1200" baseline="0" dirty="0" smtClean="0">
                <a:solidFill>
                  <a:schemeClr val="bg2"/>
                </a:solidFill>
                <a:latin typeface="Garamond" panose="02020404030301010803" pitchFamily="18" charset="0"/>
              </a:rPr>
              <a:t> and </a:t>
            </a:r>
            <a:r>
              <a:rPr lang="en-US" altLang="zh-CN" sz="12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to </a:t>
            </a:r>
            <a:r>
              <a:rPr lang="en-GB" altLang="zh-CN" sz="12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submit new terms and HD update mechanism to HSSC</a:t>
            </a:r>
            <a:endParaRPr lang="en-GB" altLang="zh-CN" sz="120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endParaRPr lang="en-GB" altLang="zh-CN" sz="120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zh-CN" sz="120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zh-CN" sz="120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is the HDWG calendar.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dirty="0" smtClean="0">
                <a:cs typeface="Arial" panose="020B0604020202020204" pitchFamily="34" charset="0"/>
              </a:rPr>
              <a:t>The</a:t>
            </a:r>
            <a:r>
              <a:rPr lang="en-GB" altLang="en-US" baseline="0" dirty="0" smtClean="0">
                <a:cs typeface="Arial" panose="020B0604020202020204" pitchFamily="34" charset="0"/>
              </a:rPr>
              <a:t> presentation </a:t>
            </a:r>
            <a:r>
              <a:rPr lang="en-GB" altLang="en-US" dirty="0" smtClean="0">
                <a:cs typeface="Arial" panose="020B0604020202020204" pitchFamily="34" charset="0"/>
              </a:rPr>
              <a:t>consists of four parts:</a:t>
            </a:r>
            <a:r>
              <a:rPr lang="en-GB" altLang="en-US" sz="1200" b="1" dirty="0" smtClean="0">
                <a:solidFill>
                  <a:srgbClr val="FFFF00"/>
                </a:solidFill>
              </a:rPr>
              <a:t> Basic principles, HD updating procedure, National Hydrographic Dictionaries, Work programme.</a:t>
            </a:r>
            <a:endParaRPr lang="fr-FR" altLang="en-US" sz="1200" b="1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en-US" sz="1200" b="1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en-US" sz="1200" b="1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en-US" sz="1200" b="1" dirty="0" smtClean="0">
              <a:solidFill>
                <a:srgbClr val="FFFF00"/>
              </a:solidFill>
            </a:endParaRPr>
          </a:p>
          <a:p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9375" y="9494838"/>
            <a:ext cx="2973388" cy="500062"/>
          </a:xfrm>
          <a:prstGeom prst="rect">
            <a:avLst/>
          </a:prstGeom>
          <a:noFill/>
        </p:spPr>
        <p:txBody>
          <a:bodyPr lIns="92862" tIns="46431" rIns="92862" bIns="46431" anchor="b"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00F68D-2D3E-458D-9BF7-1746400D985B}" type="slidenum">
              <a:rPr lang="fr-FR" altLang="en-US" sz="1200">
                <a:latin typeface="Calibri" panose="020F0502020204030204" pitchFamily="34" charset="0"/>
              </a:rPr>
            </a:fld>
            <a:endParaRPr lang="fr-F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50888"/>
            <a:ext cx="4997450" cy="37480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748213"/>
            <a:ext cx="5492750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4" tIns="48172" rIns="96344" bIns="48172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000" b="1" dirty="0">
                <a:solidFill>
                  <a:schemeClr val="tx2"/>
                </a:solidFill>
              </a:rPr>
              <a:t>The HD new </a:t>
            </a:r>
            <a:r>
              <a:rPr lang="en-GB" altLang="en-US" sz="1000" b="1" dirty="0" err="1">
                <a:solidFill>
                  <a:schemeClr val="tx2"/>
                </a:solidFill>
              </a:rPr>
              <a:t>polic</a:t>
            </a:r>
            <a:r>
              <a:rPr lang="en-US" altLang="zh-CN" sz="1000" b="1" dirty="0" err="1">
                <a:solidFill>
                  <a:schemeClr val="tx2"/>
                </a:solidFill>
              </a:rPr>
              <a:t>ies</a:t>
            </a:r>
            <a:r>
              <a:rPr lang="en-GB" altLang="en-US" sz="1000" b="1" dirty="0">
                <a:solidFill>
                  <a:schemeClr val="tx2"/>
                </a:solidFill>
              </a:rPr>
              <a:t> include:</a:t>
            </a:r>
            <a:endParaRPr lang="en-GB" altLang="en-US" sz="1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 sz="1000" dirty="0"/>
              <a:t>The HD will provide to all users a unique definition of hydrographic terms with a unique identifier and will</a:t>
            </a:r>
            <a:r>
              <a:rPr lang="en-US" altLang="zh-CN" sz="1000" baseline="0" dirty="0"/>
              <a:t> be database format.</a:t>
            </a:r>
            <a:endParaRPr lang="en-US" altLang="zh-CN" sz="1000" baseline="0" dirty="0"/>
          </a:p>
          <a:p>
            <a:pPr>
              <a:spcBef>
                <a:spcPct val="0"/>
              </a:spcBef>
            </a:pPr>
            <a:r>
              <a:rPr lang="en-US" altLang="zh-CN" sz="1000" dirty="0"/>
              <a:t>A</a:t>
            </a:r>
            <a:r>
              <a:rPr lang="en-US" altLang="en-US" sz="1000" dirty="0"/>
              <a:t>ll proposals </a:t>
            </a:r>
            <a:r>
              <a:rPr lang="en-US" altLang="zh-CN" sz="1000" dirty="0"/>
              <a:t>can</a:t>
            </a:r>
            <a:r>
              <a:rPr lang="en-US" altLang="en-US" sz="1000" dirty="0"/>
              <a:t> be submitted to the Registry Manager </a:t>
            </a:r>
            <a:r>
              <a:rPr lang="en-US" altLang="zh-CN" sz="1000" dirty="0"/>
              <a:t>with change forms </a:t>
            </a:r>
            <a:r>
              <a:rPr lang="en-US" altLang="en-US" sz="1000" dirty="0"/>
              <a:t>for content and completeness checks.</a:t>
            </a:r>
            <a:endParaRPr lang="en-US" altLang="en-US" sz="1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000" baseline="0" dirty="0"/>
              <a:t>The terms will be </a:t>
            </a:r>
            <a:r>
              <a:rPr lang="en-US" altLang="zh-CN" sz="1000" baseline="0" dirty="0"/>
              <a:t>evaluated and </a:t>
            </a:r>
            <a:r>
              <a:rPr lang="en-US" altLang="en-US" sz="1000" baseline="0" dirty="0"/>
              <a:t>selected by DCB </a:t>
            </a:r>
            <a:r>
              <a:rPr lang="en-US" altLang="zh-CN" sz="1000" baseline="0" dirty="0"/>
              <a:t>which</a:t>
            </a:r>
            <a:r>
              <a:rPr lang="en-US" altLang="en-US" sz="1000" baseline="0" dirty="0"/>
              <a:t> consists of representatives of IHO W</a:t>
            </a:r>
            <a:r>
              <a:rPr lang="en-US" altLang="zh-CN" sz="1000" baseline="0" dirty="0"/>
              <a:t>orking Groups.</a:t>
            </a:r>
            <a:endParaRPr lang="en-US" altLang="zh-CN" sz="100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baseline="0" dirty="0"/>
              <a:t>The updating mechanism for accepting, reviewing and submitting revisions and new terms </a:t>
            </a:r>
            <a:r>
              <a:rPr lang="en-GB" altLang="zh-CN" sz="1000" dirty="0"/>
              <a:t>will be submitted to HSSC for approval</a:t>
            </a:r>
            <a:r>
              <a:rPr lang="en-US" altLang="zh-CN" sz="1000" baseline="0" dirty="0"/>
              <a:t>.</a:t>
            </a:r>
            <a:endParaRPr lang="en-US" altLang="zh-CN" sz="100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baseline="0" dirty="0"/>
              <a:t>All national dictionaries could be accessible on the IHO website.</a:t>
            </a:r>
            <a:endParaRPr lang="en-US" altLang="zh-CN" sz="100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1000" dirty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7788" y="9496425"/>
            <a:ext cx="29749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4" tIns="48172" rIns="96344" bIns="48172" anchor="b"/>
          <a:lstStyle>
            <a:lvl1pPr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F00717-08E8-4017-8CF7-10C9B825C19A}" type="slidenum">
              <a:rPr lang="en-AU" altLang="en-US" sz="1300"/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50888"/>
            <a:ext cx="4997450" cy="37480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748213"/>
            <a:ext cx="5492750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44" tIns="48172" rIns="96344" bIns="48172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 sz="1000" dirty="0"/>
              <a:t>The possible future HD layout include </a:t>
            </a:r>
            <a:r>
              <a:rPr lang="en-US" altLang="zh-CN" sz="1000" dirty="0" err="1"/>
              <a:t>ID,Term,Specialisation,Subcategory</a:t>
            </a:r>
            <a:r>
              <a:rPr lang="en-US" altLang="zh-CN" sz="1000" dirty="0"/>
              <a:t> and</a:t>
            </a:r>
            <a:r>
              <a:rPr lang="en-US" altLang="zh-CN" sz="1000" baseline="0" dirty="0"/>
              <a:t> Definition. </a:t>
            </a:r>
            <a:endParaRPr lang="en-US" altLang="zh-CN" sz="1000" baseline="0" dirty="0"/>
          </a:p>
          <a:p>
            <a:pPr>
              <a:spcBef>
                <a:spcPct val="0"/>
              </a:spcBef>
            </a:pPr>
            <a:r>
              <a:rPr lang="en-US" altLang="zh-CN" sz="1000" dirty="0"/>
              <a:t>T</a:t>
            </a:r>
            <a:r>
              <a:rPr lang="en-US" altLang="en-US" sz="1000" dirty="0"/>
              <a:t>he division of terms would be divided between other scientific terms </a:t>
            </a:r>
            <a:r>
              <a:rPr lang="en-US" altLang="zh-CN" sz="1000" dirty="0"/>
              <a:t>and </a:t>
            </a:r>
            <a:r>
              <a:rPr lang="en-US" altLang="en-US" sz="1000" dirty="0"/>
              <a:t>IHO terms. </a:t>
            </a:r>
            <a:r>
              <a:rPr lang="en-US" altLang="zh-CN" sz="1000" dirty="0"/>
              <a:t>T</a:t>
            </a:r>
            <a:r>
              <a:rPr lang="en-US" altLang="en-US" sz="1000" dirty="0"/>
              <a:t>he list of </a:t>
            </a:r>
            <a:r>
              <a:rPr lang="en-US" altLang="en-US" sz="1000" dirty="0" err="1"/>
              <a:t>specialisations</a:t>
            </a:r>
            <a:r>
              <a:rPr lang="en-US" altLang="en-US" sz="1000" dirty="0"/>
              <a:t> </a:t>
            </a:r>
            <a:r>
              <a:rPr lang="en-US" altLang="zh-CN" sz="1000" dirty="0"/>
              <a:t>and</a:t>
            </a:r>
            <a:r>
              <a:rPr lang="en-US" altLang="en-US" sz="1000" dirty="0"/>
              <a:t> Hydrography have the proposed sub-category as an additional attribute.</a:t>
            </a:r>
            <a:endParaRPr lang="en-US" altLang="en-US" sz="1000" dirty="0"/>
          </a:p>
          <a:p>
            <a:pPr>
              <a:spcBef>
                <a:spcPct val="0"/>
              </a:spcBef>
            </a:pPr>
            <a:r>
              <a:rPr lang="en-US" altLang="en-US" sz="1000" dirty="0"/>
              <a:t>Other scientific terms would be taken directly from the appropriate origin and not maintained by the HDWG. </a:t>
            </a:r>
            <a:endParaRPr lang="en-US" altLang="en-US" sz="1000" dirty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7788" y="9496425"/>
            <a:ext cx="29749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4" tIns="48172" rIns="96344" bIns="48172" anchor="b"/>
          <a:lstStyle>
            <a:lvl1pPr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F00717-08E8-4017-8CF7-10C9B825C19A}" type="slidenum">
              <a:rPr lang="en-AU" altLang="en-US" sz="1300"/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HD and GI Registry management are going to be identical.</a:t>
            </a:r>
            <a:endParaRPr lang="en-GB" dirty="0"/>
          </a:p>
          <a:p>
            <a:r>
              <a:rPr lang="en-GB" dirty="0"/>
              <a:t>The job of HDWG will be to select amongst the terms those who are pertinent to the Hydrographic Dictionary. Conversely, the S-100 GI Registry Manager will select the terms pertinent to the S-100 Registry.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This is the </a:t>
            </a:r>
            <a:r>
              <a:rPr lang="en-GB" altLang="en-US" sz="1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HD updating procedure</a:t>
            </a:r>
            <a:r>
              <a:rPr lang="zh-CN" altLang="en-US" sz="1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：</a:t>
            </a:r>
            <a:endParaRPr lang="en-GB" altLang="en-US" sz="1200" b="1" kern="0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endParaRPr lang="en-US" altLang="zh-CN" dirty="0"/>
          </a:p>
          <a:p>
            <a:r>
              <a:rPr lang="en-US" altLang="zh-CN" dirty="0"/>
              <a:t>Submitting Organization submits a proposal to the Register via the IHO GI Registry interface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Proposal is assessed by the Register Manager for completeness and possible duplication with items already registered.  If suitable, the proposal is forwarded to the Concept Register Domain Control Body. </a:t>
            </a:r>
            <a:endParaRPr lang="en-US" altLang="zh-CN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Before inclusion in the Feature Data Dictionary, all changes and amendments must be approved by DCB  </a:t>
            </a:r>
            <a:r>
              <a:rPr lang="en-US" altLang="zh-CN" sz="1200" baseline="0" dirty="0"/>
              <a:t>which</a:t>
            </a:r>
            <a:r>
              <a:rPr lang="en-US" altLang="en-US" sz="1200" baseline="0" dirty="0"/>
              <a:t> consists of representatives of IHO W</a:t>
            </a:r>
            <a:r>
              <a:rPr lang="en-US" altLang="zh-CN" sz="1200" baseline="0" dirty="0"/>
              <a:t>orking Groups.</a:t>
            </a:r>
            <a:endParaRPr lang="en-US" altLang="zh-CN" sz="120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/>
              <a:t> </a:t>
            </a:r>
            <a:r>
              <a:rPr lang="en-US" altLang="zh-CN" dirty="0"/>
              <a:t>If approved, the proposal is forwarded to the Register Manager for incorporation in the Register.</a:t>
            </a:r>
            <a:endParaRPr lang="en-US" altLang="zh-CN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Then</a:t>
            </a:r>
            <a:r>
              <a:rPr lang="zh-CN" altLang="en-US" dirty="0"/>
              <a:t>，</a:t>
            </a:r>
            <a:r>
              <a:rPr lang="en-US" altLang="zh-CN" dirty="0"/>
              <a:t>HDWG assesses whether the changes should be included in the HD.</a:t>
            </a:r>
            <a:endParaRPr lang="en-US" altLang="zh-CN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en-US" altLang="zh-CN" baseline="0" dirty="0"/>
              <a:t> form is intended to be used as an interim</a:t>
            </a:r>
            <a:r>
              <a:rPr lang="zh-CN" altLang="en-US" baseline="0" dirty="0"/>
              <a:t> </a:t>
            </a:r>
            <a:r>
              <a:rPr lang="en-US" altLang="zh-CN" baseline="0" dirty="0"/>
              <a:t>IHO HD  change proposal  from .</a:t>
            </a:r>
            <a:endParaRPr lang="en-US" altLang="zh-CN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zh-CN" dirty="0"/>
              <a:t>Straightforward forms are to be filled for each new term or change. These forms will ultimately be replaced by an online mechanism.</a:t>
            </a:r>
            <a:endParaRPr lang="en-GB" altLang="zh-CN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zh-CN" dirty="0"/>
              <a:t>Forms to be sent to Jeff Wootton</a:t>
            </a:r>
            <a:r>
              <a:rPr lang="zh-CN" altLang="en-GB" dirty="0"/>
              <a:t>，</a:t>
            </a:r>
            <a:r>
              <a:rPr lang="en-US" altLang="zh-CN" dirty="0"/>
              <a:t>the IHO </a:t>
            </a:r>
            <a:r>
              <a:rPr lang="en-GB" altLang="zh-CN" dirty="0"/>
              <a:t>Technical Standards Support Officer: </a:t>
            </a:r>
            <a:r>
              <a:rPr lang="en-GB" altLang="zh-CN" dirty="0">
                <a:solidFill>
                  <a:srgbClr val="FFCCCC"/>
                </a:solidFill>
                <a:hlinkClick r:id="rId3"/>
              </a:rPr>
              <a:t>jeff.wootton@iho.int</a:t>
            </a:r>
            <a:r>
              <a:rPr lang="en-GB" altLang="zh-CN" dirty="0">
                <a:solidFill>
                  <a:srgbClr val="FFCCCC"/>
                </a:solidFill>
              </a:rPr>
              <a:t> </a:t>
            </a:r>
            <a:endParaRPr lang="en-GB" altLang="zh-CN" dirty="0">
              <a:solidFill>
                <a:srgbClr val="FFCCCC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zh-CN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zh-CN" dirty="0"/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Until now, new terms had to be approved by HSSC, then translated into French and Spanish.</a:t>
            </a:r>
            <a:endParaRPr lang="en-US" altLang="zh-CN" dirty="0"/>
          </a:p>
          <a:p>
            <a:r>
              <a:rPr lang="en-US" altLang="zh-CN" dirty="0"/>
              <a:t>In future, the IHO reference will be language neutral. Each country shall be responsible of its own translation (Arabic, Chinese, English, English US, French, Indonesian, Spanish, Argentine Spanish, etc.).</a:t>
            </a:r>
            <a:endParaRPr lang="en-US" altLang="zh-CN" dirty="0"/>
          </a:p>
          <a:p>
            <a:r>
              <a:rPr lang="en-US" altLang="zh-CN" dirty="0"/>
              <a:t>New terms will be selected by the IHO Working Groups, based on their technical relevance (non-IHO </a:t>
            </a:r>
            <a:r>
              <a:rPr lang="en-US" altLang="zh-CN" dirty="0" err="1"/>
              <a:t>Specialisation</a:t>
            </a:r>
            <a:r>
              <a:rPr lang="en-US" altLang="zh-CN" dirty="0"/>
              <a:t> or Hydrography  Subcategories).</a:t>
            </a:r>
            <a:endParaRPr lang="en-US" altLang="zh-CN" dirty="0"/>
          </a:p>
          <a:p>
            <a:r>
              <a:rPr lang="en-US" altLang="zh-CN" dirty="0"/>
              <a:t>The HD new principles and change mechanism will be submitted to HSSC for approval, but no longer the new terms.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/>
              <a:t> </a:t>
            </a:r>
            <a:r>
              <a:rPr lang="en-US" altLang="zh-CN" dirty="0"/>
              <a:t>This table lists some world most spoken languages</a:t>
            </a:r>
            <a:r>
              <a:rPr lang="zh-CN" altLang="en-US" dirty="0"/>
              <a:t>，</a:t>
            </a:r>
            <a:r>
              <a:rPr lang="en-US" altLang="zh-CN" dirty="0"/>
              <a:t>As</a:t>
            </a:r>
            <a:r>
              <a:rPr lang="en-US" altLang="zh-CN" baseline="0" dirty="0"/>
              <a:t> we all know</a:t>
            </a:r>
            <a:r>
              <a:rPr lang="en-US" altLang="zh-CN" dirty="0"/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 is a language spoken all round the world.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Chinese i</a:t>
            </a:r>
            <a:r>
              <a:rPr lang="en-US" dirty="0"/>
              <a:t>s the most spoken language in the world.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/>
              <a:t> </a:t>
            </a:r>
            <a:r>
              <a:rPr lang="en-GB" altLang="zh-CN" sz="1200" spc="-100" dirty="0">
                <a:solidFill>
                  <a:schemeClr val="tx2"/>
                </a:solidFill>
              </a:rPr>
              <a:t>Member States are invited to develop their national variants that will be made available on the IHO Website</a:t>
            </a:r>
            <a:endParaRPr lang="en-GB" altLang="zh-CN" sz="1200" spc="-100" dirty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5A36-87B3-4CA0-9837-3C2FA7AB6BAB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40" y="84083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4" y="97478"/>
            <a:ext cx="637586" cy="8372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Ã©sultat de recherche d'images pour &quot;monaco blason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40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/>
            </a:lvl1pPr>
          </a:lstStyle>
          <a:p>
            <a:r>
              <a:rPr lang="fr-FR"/>
              <a:t>Cliquez pour modifier le style des sous-titres du masque</a:t>
            </a:r>
            <a:endParaRPr lang="en-AU" dirty="0"/>
          </a:p>
        </p:txBody>
      </p:sp>
      <p:sp>
        <p:nvSpPr>
          <p:cNvPr id="4" name="Freeform 42"/>
          <p:cNvSpPr/>
          <p:nvPr/>
        </p:nvSpPr>
        <p:spPr bwMode="hidden">
          <a:xfrm>
            <a:off x="8007350" y="4189413"/>
            <a:ext cx="1141413" cy="2682875"/>
          </a:xfrm>
          <a:custGeom>
            <a:avLst/>
            <a:gdLst/>
            <a:ahLst/>
            <a:cxnLst>
              <a:cxn ang="0">
                <a:pos x="717" y="72"/>
              </a:cxn>
              <a:cxn ang="0">
                <a:pos x="717" y="0"/>
              </a:cxn>
              <a:cxn ang="0">
                <a:pos x="699" y="101"/>
              </a:cxn>
              <a:cxn ang="0">
                <a:pos x="675" y="209"/>
              </a:cxn>
              <a:cxn ang="0">
                <a:pos x="627" y="389"/>
              </a:cxn>
              <a:cxn ang="0">
                <a:pos x="574" y="569"/>
              </a:cxn>
              <a:cxn ang="0">
                <a:pos x="502" y="749"/>
              </a:cxn>
              <a:cxn ang="0">
                <a:pos x="424" y="935"/>
              </a:cxn>
              <a:cxn ang="0">
                <a:pos x="334" y="1121"/>
              </a:cxn>
              <a:cxn ang="0">
                <a:pos x="233" y="1312"/>
              </a:cxn>
              <a:cxn ang="0">
                <a:pos x="125" y="1498"/>
              </a:cxn>
              <a:cxn ang="0">
                <a:pos x="0" y="1690"/>
              </a:cxn>
              <a:cxn ang="0">
                <a:pos x="11" y="1690"/>
              </a:cxn>
              <a:cxn ang="0">
                <a:pos x="137" y="1498"/>
              </a:cxn>
              <a:cxn ang="0">
                <a:pos x="245" y="1312"/>
              </a:cxn>
              <a:cxn ang="0">
                <a:pos x="346" y="1121"/>
              </a:cxn>
              <a:cxn ang="0">
                <a:pos x="436" y="935"/>
              </a:cxn>
              <a:cxn ang="0">
                <a:pos x="514" y="749"/>
              </a:cxn>
              <a:cxn ang="0">
                <a:pos x="585" y="569"/>
              </a:cxn>
              <a:cxn ang="0">
                <a:pos x="639" y="389"/>
              </a:cxn>
              <a:cxn ang="0">
                <a:pos x="687" y="209"/>
              </a:cxn>
              <a:cxn ang="0">
                <a:pos x="705" y="143"/>
              </a:cxn>
              <a:cxn ang="0">
                <a:pos x="717" y="72"/>
              </a:cxn>
              <a:cxn ang="0">
                <a:pos x="717" y="72"/>
              </a:cxn>
            </a:cxnLst>
            <a:rect l="0" t="0" r="r" b="b"/>
            <a:pathLst>
              <a:path w="717" h="1690">
                <a:moveTo>
                  <a:pt x="717" y="72"/>
                </a:moveTo>
                <a:lnTo>
                  <a:pt x="717" y="0"/>
                </a:lnTo>
                <a:lnTo>
                  <a:pt x="699" y="101"/>
                </a:lnTo>
                <a:lnTo>
                  <a:pt x="675" y="209"/>
                </a:lnTo>
                <a:lnTo>
                  <a:pt x="627" y="389"/>
                </a:lnTo>
                <a:lnTo>
                  <a:pt x="574" y="569"/>
                </a:lnTo>
                <a:lnTo>
                  <a:pt x="502" y="749"/>
                </a:lnTo>
                <a:lnTo>
                  <a:pt x="424" y="935"/>
                </a:lnTo>
                <a:lnTo>
                  <a:pt x="334" y="1121"/>
                </a:lnTo>
                <a:lnTo>
                  <a:pt x="233" y="1312"/>
                </a:lnTo>
                <a:lnTo>
                  <a:pt x="125" y="1498"/>
                </a:lnTo>
                <a:lnTo>
                  <a:pt x="0" y="1690"/>
                </a:lnTo>
                <a:lnTo>
                  <a:pt x="11" y="1690"/>
                </a:lnTo>
                <a:lnTo>
                  <a:pt x="137" y="1498"/>
                </a:lnTo>
                <a:lnTo>
                  <a:pt x="245" y="1312"/>
                </a:lnTo>
                <a:lnTo>
                  <a:pt x="346" y="1121"/>
                </a:lnTo>
                <a:lnTo>
                  <a:pt x="436" y="935"/>
                </a:lnTo>
                <a:lnTo>
                  <a:pt x="514" y="749"/>
                </a:lnTo>
                <a:lnTo>
                  <a:pt x="585" y="569"/>
                </a:lnTo>
                <a:lnTo>
                  <a:pt x="639" y="389"/>
                </a:lnTo>
                <a:lnTo>
                  <a:pt x="687" y="209"/>
                </a:lnTo>
                <a:lnTo>
                  <a:pt x="705" y="143"/>
                </a:lnTo>
                <a:lnTo>
                  <a:pt x="717" y="72"/>
                </a:lnTo>
                <a:lnTo>
                  <a:pt x="717" y="7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6" name="Freeform 44"/>
          <p:cNvSpPr/>
          <p:nvPr/>
        </p:nvSpPr>
        <p:spPr bwMode="hidden">
          <a:xfrm>
            <a:off x="9015413" y="6710363"/>
            <a:ext cx="133350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8" y="102"/>
              </a:cxn>
              <a:cxn ang="0">
                <a:pos x="48" y="60"/>
              </a:cxn>
              <a:cxn ang="0">
                <a:pos x="84" y="24"/>
              </a:cxn>
              <a:cxn ang="0">
                <a:pos x="84" y="0"/>
              </a:cxn>
              <a:cxn ang="0">
                <a:pos x="42" y="54"/>
              </a:cxn>
              <a:cxn ang="0">
                <a:pos x="0" y="102"/>
              </a:cxn>
              <a:cxn ang="0">
                <a:pos x="0" y="102"/>
              </a:cxn>
            </a:cxnLst>
            <a:rect l="0" t="0" r="r" b="b"/>
            <a:pathLst>
              <a:path w="84" h="102">
                <a:moveTo>
                  <a:pt x="0" y="102"/>
                </a:moveTo>
                <a:lnTo>
                  <a:pt x="18" y="102"/>
                </a:lnTo>
                <a:lnTo>
                  <a:pt x="48" y="60"/>
                </a:lnTo>
                <a:lnTo>
                  <a:pt x="84" y="24"/>
                </a:lnTo>
                <a:lnTo>
                  <a:pt x="84" y="0"/>
                </a:lnTo>
                <a:lnTo>
                  <a:pt x="42" y="54"/>
                </a:lnTo>
                <a:lnTo>
                  <a:pt x="0" y="102"/>
                </a:lnTo>
                <a:lnTo>
                  <a:pt x="0" y="10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8" name="Freeform 20"/>
          <p:cNvSpPr/>
          <p:nvPr/>
        </p:nvSpPr>
        <p:spPr bwMode="hidden">
          <a:xfrm>
            <a:off x="7938" y="4625976"/>
            <a:ext cx="962025" cy="224631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42" y="228"/>
              </a:cxn>
              <a:cxn ang="0">
                <a:pos x="96" y="402"/>
              </a:cxn>
              <a:cxn ang="0">
                <a:pos x="161" y="576"/>
              </a:cxn>
              <a:cxn ang="0">
                <a:pos x="227" y="744"/>
              </a:cxn>
              <a:cxn ang="0">
                <a:pos x="305" y="917"/>
              </a:cxn>
              <a:cxn ang="0">
                <a:pos x="389" y="1085"/>
              </a:cxn>
              <a:cxn ang="0">
                <a:pos x="484" y="1253"/>
              </a:cxn>
              <a:cxn ang="0">
                <a:pos x="586" y="1415"/>
              </a:cxn>
              <a:cxn ang="0">
                <a:pos x="604" y="1415"/>
              </a:cxn>
              <a:cxn ang="0">
                <a:pos x="496" y="1247"/>
              </a:cxn>
              <a:cxn ang="0">
                <a:pos x="401" y="1073"/>
              </a:cxn>
              <a:cxn ang="0">
                <a:pos x="311" y="899"/>
              </a:cxn>
              <a:cxn ang="0">
                <a:pos x="233" y="720"/>
              </a:cxn>
              <a:cxn ang="0">
                <a:pos x="161" y="546"/>
              </a:cxn>
              <a:cxn ang="0">
                <a:pos x="102" y="366"/>
              </a:cxn>
              <a:cxn ang="0">
                <a:pos x="48" y="180"/>
              </a:cxn>
              <a:cxn ang="0">
                <a:pos x="0" y="0"/>
              </a:cxn>
              <a:cxn ang="0">
                <a:pos x="0" y="54"/>
              </a:cxn>
              <a:cxn ang="0">
                <a:pos x="0" y="54"/>
              </a:cxn>
            </a:cxnLst>
            <a:rect l="0" t="0" r="r" b="b"/>
            <a:pathLst>
              <a:path w="604" h="1415">
                <a:moveTo>
                  <a:pt x="0" y="54"/>
                </a:moveTo>
                <a:lnTo>
                  <a:pt x="42" y="228"/>
                </a:lnTo>
                <a:lnTo>
                  <a:pt x="96" y="402"/>
                </a:lnTo>
                <a:lnTo>
                  <a:pt x="161" y="576"/>
                </a:lnTo>
                <a:lnTo>
                  <a:pt x="227" y="744"/>
                </a:lnTo>
                <a:lnTo>
                  <a:pt x="305" y="917"/>
                </a:lnTo>
                <a:lnTo>
                  <a:pt x="389" y="1085"/>
                </a:lnTo>
                <a:lnTo>
                  <a:pt x="484" y="1253"/>
                </a:lnTo>
                <a:lnTo>
                  <a:pt x="586" y="1415"/>
                </a:lnTo>
                <a:lnTo>
                  <a:pt x="604" y="1415"/>
                </a:lnTo>
                <a:lnTo>
                  <a:pt x="496" y="1247"/>
                </a:lnTo>
                <a:lnTo>
                  <a:pt x="401" y="1073"/>
                </a:lnTo>
                <a:lnTo>
                  <a:pt x="311" y="899"/>
                </a:lnTo>
                <a:lnTo>
                  <a:pt x="233" y="720"/>
                </a:lnTo>
                <a:lnTo>
                  <a:pt x="161" y="546"/>
                </a:lnTo>
                <a:lnTo>
                  <a:pt x="102" y="366"/>
                </a:lnTo>
                <a:lnTo>
                  <a:pt x="48" y="180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9" name="Freeform 21"/>
          <p:cNvSpPr/>
          <p:nvPr/>
        </p:nvSpPr>
        <p:spPr bwMode="hidden">
          <a:xfrm>
            <a:off x="7938" y="6196013"/>
            <a:ext cx="361950" cy="6762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8" y="240"/>
              </a:cxn>
              <a:cxn ang="0">
                <a:pos x="215" y="426"/>
              </a:cxn>
              <a:cxn ang="0">
                <a:pos x="227" y="426"/>
              </a:cxn>
              <a:cxn ang="0">
                <a:pos x="167" y="330"/>
              </a:cxn>
              <a:cxn ang="0">
                <a:pos x="114" y="222"/>
              </a:cxn>
              <a:cxn ang="0">
                <a:pos x="0" y="0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227" h="426">
                <a:moveTo>
                  <a:pt x="0" y="30"/>
                </a:moveTo>
                <a:lnTo>
                  <a:pt x="108" y="240"/>
                </a:lnTo>
                <a:lnTo>
                  <a:pt x="215" y="426"/>
                </a:lnTo>
                <a:lnTo>
                  <a:pt x="227" y="426"/>
                </a:lnTo>
                <a:lnTo>
                  <a:pt x="167" y="330"/>
                </a:lnTo>
                <a:lnTo>
                  <a:pt x="114" y="222"/>
                </a:lnTo>
                <a:lnTo>
                  <a:pt x="0" y="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0" name="Freeform 22"/>
          <p:cNvSpPr/>
          <p:nvPr/>
        </p:nvSpPr>
        <p:spPr bwMode="hidden">
          <a:xfrm>
            <a:off x="7580313" y="20638"/>
            <a:ext cx="1562100" cy="2835275"/>
          </a:xfrm>
          <a:custGeom>
            <a:avLst/>
            <a:gdLst/>
            <a:ahLst/>
            <a:cxnLst>
              <a:cxn ang="0">
                <a:pos x="981" y="1786"/>
              </a:cxn>
              <a:cxn ang="0">
                <a:pos x="981" y="1720"/>
              </a:cxn>
              <a:cxn ang="0">
                <a:pos x="969" y="1666"/>
              </a:cxn>
              <a:cxn ang="0">
                <a:pos x="957" y="1613"/>
              </a:cxn>
              <a:cxn ang="0">
                <a:pos x="921" y="1487"/>
              </a:cxn>
              <a:cxn ang="0">
                <a:pos x="885" y="1361"/>
              </a:cxn>
              <a:cxn ang="0">
                <a:pos x="796" y="1121"/>
              </a:cxn>
              <a:cxn ang="0">
                <a:pos x="682" y="899"/>
              </a:cxn>
              <a:cxn ang="0">
                <a:pos x="562" y="689"/>
              </a:cxn>
              <a:cxn ang="0">
                <a:pos x="431" y="498"/>
              </a:cxn>
              <a:cxn ang="0">
                <a:pos x="293" y="318"/>
              </a:cxn>
              <a:cxn ang="0">
                <a:pos x="150" y="150"/>
              </a:cxn>
              <a:cxn ang="0">
                <a:pos x="12" y="0"/>
              </a:cxn>
              <a:cxn ang="0">
                <a:pos x="0" y="0"/>
              </a:cxn>
              <a:cxn ang="0">
                <a:pos x="138" y="150"/>
              </a:cxn>
              <a:cxn ang="0">
                <a:pos x="275" y="318"/>
              </a:cxn>
              <a:cxn ang="0">
                <a:pos x="413" y="498"/>
              </a:cxn>
              <a:cxn ang="0">
                <a:pos x="545" y="689"/>
              </a:cxn>
              <a:cxn ang="0">
                <a:pos x="670" y="899"/>
              </a:cxn>
              <a:cxn ang="0">
                <a:pos x="778" y="1121"/>
              </a:cxn>
              <a:cxn ang="0">
                <a:pos x="873" y="1361"/>
              </a:cxn>
              <a:cxn ang="0">
                <a:pos x="909" y="1487"/>
              </a:cxn>
              <a:cxn ang="0">
                <a:pos x="945" y="1619"/>
              </a:cxn>
              <a:cxn ang="0">
                <a:pos x="963" y="1702"/>
              </a:cxn>
              <a:cxn ang="0">
                <a:pos x="981" y="1786"/>
              </a:cxn>
              <a:cxn ang="0">
                <a:pos x="981" y="1786"/>
              </a:cxn>
            </a:cxnLst>
            <a:rect l="0" t="0" r="r" b="b"/>
            <a:pathLst>
              <a:path w="981" h="1786">
                <a:moveTo>
                  <a:pt x="981" y="1786"/>
                </a:moveTo>
                <a:lnTo>
                  <a:pt x="981" y="1720"/>
                </a:lnTo>
                <a:lnTo>
                  <a:pt x="969" y="1666"/>
                </a:lnTo>
                <a:lnTo>
                  <a:pt x="957" y="1613"/>
                </a:lnTo>
                <a:lnTo>
                  <a:pt x="921" y="1487"/>
                </a:lnTo>
                <a:lnTo>
                  <a:pt x="885" y="1361"/>
                </a:lnTo>
                <a:lnTo>
                  <a:pt x="796" y="1121"/>
                </a:lnTo>
                <a:lnTo>
                  <a:pt x="682" y="899"/>
                </a:lnTo>
                <a:lnTo>
                  <a:pt x="562" y="689"/>
                </a:lnTo>
                <a:lnTo>
                  <a:pt x="431" y="498"/>
                </a:lnTo>
                <a:lnTo>
                  <a:pt x="293" y="318"/>
                </a:lnTo>
                <a:lnTo>
                  <a:pt x="150" y="150"/>
                </a:lnTo>
                <a:lnTo>
                  <a:pt x="12" y="0"/>
                </a:lnTo>
                <a:lnTo>
                  <a:pt x="0" y="0"/>
                </a:lnTo>
                <a:lnTo>
                  <a:pt x="138" y="150"/>
                </a:lnTo>
                <a:lnTo>
                  <a:pt x="275" y="318"/>
                </a:lnTo>
                <a:lnTo>
                  <a:pt x="413" y="498"/>
                </a:lnTo>
                <a:lnTo>
                  <a:pt x="545" y="689"/>
                </a:lnTo>
                <a:lnTo>
                  <a:pt x="670" y="899"/>
                </a:lnTo>
                <a:lnTo>
                  <a:pt x="778" y="1121"/>
                </a:lnTo>
                <a:lnTo>
                  <a:pt x="873" y="1361"/>
                </a:lnTo>
                <a:lnTo>
                  <a:pt x="909" y="1487"/>
                </a:lnTo>
                <a:lnTo>
                  <a:pt x="945" y="1619"/>
                </a:lnTo>
                <a:lnTo>
                  <a:pt x="963" y="1702"/>
                </a:lnTo>
                <a:lnTo>
                  <a:pt x="981" y="1786"/>
                </a:lnTo>
                <a:lnTo>
                  <a:pt x="981" y="178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94118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1" name="Freeform 23"/>
          <p:cNvSpPr/>
          <p:nvPr/>
        </p:nvSpPr>
        <p:spPr bwMode="hidden">
          <a:xfrm>
            <a:off x="8001000" y="20638"/>
            <a:ext cx="1141413" cy="1341438"/>
          </a:xfrm>
          <a:custGeom>
            <a:avLst/>
            <a:gdLst/>
            <a:ahLst/>
            <a:cxnLst>
              <a:cxn ang="0">
                <a:pos x="717" y="845"/>
              </a:cxn>
              <a:cxn ang="0">
                <a:pos x="717" y="821"/>
              </a:cxn>
              <a:cxn ang="0">
                <a:pos x="574" y="605"/>
              </a:cxn>
              <a:cxn ang="0">
                <a:pos x="406" y="396"/>
              </a:cxn>
              <a:cxn ang="0">
                <a:pos x="221" y="192"/>
              </a:cxn>
              <a:cxn ang="0">
                <a:pos x="17" y="0"/>
              </a:cxn>
              <a:cxn ang="0">
                <a:pos x="0" y="0"/>
              </a:cxn>
              <a:cxn ang="0">
                <a:pos x="209" y="198"/>
              </a:cxn>
              <a:cxn ang="0">
                <a:pos x="400" y="408"/>
              </a:cxn>
              <a:cxn ang="0">
                <a:pos x="568" y="623"/>
              </a:cxn>
              <a:cxn ang="0">
                <a:pos x="717" y="845"/>
              </a:cxn>
              <a:cxn ang="0">
                <a:pos x="717" y="845"/>
              </a:cxn>
            </a:cxnLst>
            <a:rect l="0" t="0" r="r" b="b"/>
            <a:pathLst>
              <a:path w="717" h="845">
                <a:moveTo>
                  <a:pt x="717" y="845"/>
                </a:moveTo>
                <a:lnTo>
                  <a:pt x="717" y="821"/>
                </a:lnTo>
                <a:lnTo>
                  <a:pt x="574" y="605"/>
                </a:lnTo>
                <a:lnTo>
                  <a:pt x="406" y="396"/>
                </a:lnTo>
                <a:lnTo>
                  <a:pt x="221" y="192"/>
                </a:lnTo>
                <a:lnTo>
                  <a:pt x="17" y="0"/>
                </a:lnTo>
                <a:lnTo>
                  <a:pt x="0" y="0"/>
                </a:lnTo>
                <a:lnTo>
                  <a:pt x="209" y="198"/>
                </a:lnTo>
                <a:lnTo>
                  <a:pt x="400" y="408"/>
                </a:lnTo>
                <a:lnTo>
                  <a:pt x="568" y="623"/>
                </a:lnTo>
                <a:lnTo>
                  <a:pt x="717" y="845"/>
                </a:lnTo>
                <a:lnTo>
                  <a:pt x="717" y="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2" name="Freeform 24"/>
          <p:cNvSpPr/>
          <p:nvPr/>
        </p:nvSpPr>
        <p:spPr bwMode="hidden">
          <a:xfrm>
            <a:off x="8494713" y="20638"/>
            <a:ext cx="647700" cy="657225"/>
          </a:xfrm>
          <a:custGeom>
            <a:avLst/>
            <a:gdLst/>
            <a:ahLst/>
            <a:cxnLst>
              <a:cxn ang="0">
                <a:pos x="407" y="414"/>
              </a:cxn>
              <a:cxn ang="0">
                <a:pos x="407" y="396"/>
              </a:cxn>
              <a:cxn ang="0">
                <a:pos x="222" y="192"/>
              </a:cxn>
              <a:cxn ang="0">
                <a:pos x="12" y="0"/>
              </a:cxn>
              <a:cxn ang="0">
                <a:pos x="0" y="0"/>
              </a:cxn>
              <a:cxn ang="0">
                <a:pos x="108" y="102"/>
              </a:cxn>
              <a:cxn ang="0">
                <a:pos x="216" y="204"/>
              </a:cxn>
              <a:cxn ang="0">
                <a:pos x="407" y="414"/>
              </a:cxn>
              <a:cxn ang="0">
                <a:pos x="407" y="414"/>
              </a:cxn>
            </a:cxnLst>
            <a:rect l="0" t="0" r="r" b="b"/>
            <a:pathLst>
              <a:path w="407" h="414">
                <a:moveTo>
                  <a:pt x="407" y="414"/>
                </a:moveTo>
                <a:lnTo>
                  <a:pt x="407" y="396"/>
                </a:lnTo>
                <a:lnTo>
                  <a:pt x="222" y="192"/>
                </a:lnTo>
                <a:lnTo>
                  <a:pt x="12" y="0"/>
                </a:lnTo>
                <a:lnTo>
                  <a:pt x="0" y="0"/>
                </a:lnTo>
                <a:lnTo>
                  <a:pt x="108" y="102"/>
                </a:lnTo>
                <a:lnTo>
                  <a:pt x="216" y="204"/>
                </a:lnTo>
                <a:lnTo>
                  <a:pt x="407" y="414"/>
                </a:lnTo>
                <a:lnTo>
                  <a:pt x="407" y="4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3" name="Freeform 25"/>
          <p:cNvSpPr/>
          <p:nvPr/>
        </p:nvSpPr>
        <p:spPr bwMode="hidden">
          <a:xfrm>
            <a:off x="7938" y="20638"/>
            <a:ext cx="1362075" cy="2236788"/>
          </a:xfrm>
          <a:custGeom>
            <a:avLst/>
            <a:gdLst/>
            <a:ahLst/>
            <a:cxnLst>
              <a:cxn ang="0">
                <a:pos x="0" y="1361"/>
              </a:cxn>
              <a:cxn ang="0">
                <a:pos x="0" y="1409"/>
              </a:cxn>
              <a:cxn ang="0">
                <a:pos x="54" y="1211"/>
              </a:cxn>
              <a:cxn ang="0">
                <a:pos x="126" y="1013"/>
              </a:cxn>
              <a:cxn ang="0">
                <a:pos x="215" y="827"/>
              </a:cxn>
              <a:cxn ang="0">
                <a:pos x="311" y="647"/>
              </a:cxn>
              <a:cxn ang="0">
                <a:pos x="431" y="474"/>
              </a:cxn>
              <a:cxn ang="0">
                <a:pos x="556" y="312"/>
              </a:cxn>
              <a:cxn ang="0">
                <a:pos x="700" y="150"/>
              </a:cxn>
              <a:cxn ang="0">
                <a:pos x="855" y="0"/>
              </a:cxn>
              <a:cxn ang="0">
                <a:pos x="837" y="0"/>
              </a:cxn>
              <a:cxn ang="0">
                <a:pos x="688" y="144"/>
              </a:cxn>
              <a:cxn ang="0">
                <a:pos x="550" y="300"/>
              </a:cxn>
              <a:cxn ang="0">
                <a:pos x="425" y="462"/>
              </a:cxn>
              <a:cxn ang="0">
                <a:pos x="311" y="629"/>
              </a:cxn>
              <a:cxn ang="0">
                <a:pos x="215" y="803"/>
              </a:cxn>
              <a:cxn ang="0">
                <a:pos x="132" y="983"/>
              </a:cxn>
              <a:cxn ang="0">
                <a:pos x="60" y="1169"/>
              </a:cxn>
              <a:cxn ang="0">
                <a:pos x="0" y="1361"/>
              </a:cxn>
              <a:cxn ang="0">
                <a:pos x="0" y="1361"/>
              </a:cxn>
            </a:cxnLst>
            <a:rect l="0" t="0" r="r" b="b"/>
            <a:pathLst>
              <a:path w="855" h="1409">
                <a:moveTo>
                  <a:pt x="0" y="1361"/>
                </a:moveTo>
                <a:lnTo>
                  <a:pt x="0" y="1409"/>
                </a:lnTo>
                <a:lnTo>
                  <a:pt x="54" y="1211"/>
                </a:lnTo>
                <a:lnTo>
                  <a:pt x="126" y="1013"/>
                </a:lnTo>
                <a:lnTo>
                  <a:pt x="215" y="827"/>
                </a:lnTo>
                <a:lnTo>
                  <a:pt x="311" y="647"/>
                </a:lnTo>
                <a:lnTo>
                  <a:pt x="431" y="474"/>
                </a:lnTo>
                <a:lnTo>
                  <a:pt x="556" y="312"/>
                </a:lnTo>
                <a:lnTo>
                  <a:pt x="700" y="150"/>
                </a:lnTo>
                <a:lnTo>
                  <a:pt x="855" y="0"/>
                </a:lnTo>
                <a:lnTo>
                  <a:pt x="837" y="0"/>
                </a:lnTo>
                <a:lnTo>
                  <a:pt x="688" y="144"/>
                </a:lnTo>
                <a:lnTo>
                  <a:pt x="550" y="300"/>
                </a:lnTo>
                <a:lnTo>
                  <a:pt x="425" y="462"/>
                </a:lnTo>
                <a:lnTo>
                  <a:pt x="311" y="629"/>
                </a:lnTo>
                <a:lnTo>
                  <a:pt x="215" y="803"/>
                </a:lnTo>
                <a:lnTo>
                  <a:pt x="132" y="983"/>
                </a:lnTo>
                <a:lnTo>
                  <a:pt x="60" y="1169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94118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4" name="Freeform 26"/>
          <p:cNvSpPr/>
          <p:nvPr/>
        </p:nvSpPr>
        <p:spPr bwMode="hidden">
          <a:xfrm>
            <a:off x="7938" y="20638"/>
            <a:ext cx="933450" cy="950913"/>
          </a:xfrm>
          <a:custGeom>
            <a:avLst/>
            <a:gdLst/>
            <a:ahLst/>
            <a:cxnLst>
              <a:cxn ang="0">
                <a:pos x="586" y="0"/>
              </a:cxn>
              <a:cxn ang="0">
                <a:pos x="568" y="0"/>
              </a:cxn>
              <a:cxn ang="0">
                <a:pos x="407" y="132"/>
              </a:cxn>
              <a:cxn ang="0">
                <a:pos x="257" y="270"/>
              </a:cxn>
              <a:cxn ang="0">
                <a:pos x="120" y="420"/>
              </a:cxn>
              <a:cxn ang="0">
                <a:pos x="0" y="575"/>
              </a:cxn>
              <a:cxn ang="0">
                <a:pos x="0" y="599"/>
              </a:cxn>
              <a:cxn ang="0">
                <a:pos x="120" y="432"/>
              </a:cxn>
              <a:cxn ang="0">
                <a:pos x="257" y="282"/>
              </a:cxn>
              <a:cxn ang="0">
                <a:pos x="413" y="138"/>
              </a:cxn>
              <a:cxn ang="0">
                <a:pos x="586" y="0"/>
              </a:cxn>
              <a:cxn ang="0">
                <a:pos x="586" y="0"/>
              </a:cxn>
            </a:cxnLst>
            <a:rect l="0" t="0" r="r" b="b"/>
            <a:pathLst>
              <a:path w="586" h="599">
                <a:moveTo>
                  <a:pt x="586" y="0"/>
                </a:moveTo>
                <a:lnTo>
                  <a:pt x="568" y="0"/>
                </a:lnTo>
                <a:lnTo>
                  <a:pt x="407" y="132"/>
                </a:lnTo>
                <a:lnTo>
                  <a:pt x="257" y="270"/>
                </a:lnTo>
                <a:lnTo>
                  <a:pt x="120" y="420"/>
                </a:lnTo>
                <a:lnTo>
                  <a:pt x="0" y="575"/>
                </a:lnTo>
                <a:lnTo>
                  <a:pt x="0" y="599"/>
                </a:lnTo>
                <a:lnTo>
                  <a:pt x="120" y="432"/>
                </a:lnTo>
                <a:lnTo>
                  <a:pt x="257" y="282"/>
                </a:lnTo>
                <a:lnTo>
                  <a:pt x="413" y="138"/>
                </a:lnTo>
                <a:lnTo>
                  <a:pt x="586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5" name="Freeform 27"/>
          <p:cNvSpPr/>
          <p:nvPr/>
        </p:nvSpPr>
        <p:spPr bwMode="hidden">
          <a:xfrm>
            <a:off x="7938" y="20638"/>
            <a:ext cx="428625" cy="400050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251" y="0"/>
              </a:cxn>
              <a:cxn ang="0">
                <a:pos x="120" y="114"/>
              </a:cxn>
              <a:cxn ang="0">
                <a:pos x="60" y="174"/>
              </a:cxn>
              <a:cxn ang="0">
                <a:pos x="0" y="234"/>
              </a:cxn>
              <a:cxn ang="0">
                <a:pos x="0" y="252"/>
              </a:cxn>
              <a:cxn ang="0">
                <a:pos x="126" y="120"/>
              </a:cxn>
              <a:cxn ang="0">
                <a:pos x="269" y="0"/>
              </a:cxn>
              <a:cxn ang="0">
                <a:pos x="269" y="0"/>
              </a:cxn>
            </a:cxnLst>
            <a:rect l="0" t="0" r="r" b="b"/>
            <a:pathLst>
              <a:path w="269" h="252">
                <a:moveTo>
                  <a:pt x="269" y="0"/>
                </a:moveTo>
                <a:lnTo>
                  <a:pt x="251" y="0"/>
                </a:lnTo>
                <a:lnTo>
                  <a:pt x="120" y="114"/>
                </a:lnTo>
                <a:lnTo>
                  <a:pt x="60" y="174"/>
                </a:lnTo>
                <a:lnTo>
                  <a:pt x="0" y="234"/>
                </a:lnTo>
                <a:lnTo>
                  <a:pt x="0" y="252"/>
                </a:lnTo>
                <a:lnTo>
                  <a:pt x="126" y="120"/>
                </a:lnTo>
                <a:lnTo>
                  <a:pt x="269" y="0"/>
                </a:lnTo>
                <a:lnTo>
                  <a:pt x="26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hidden">
          <a:xfrm>
            <a:off x="0" y="5008563"/>
            <a:ext cx="9140825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4803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/>
                <a:cs typeface="+mn-cs"/>
              </a:rPr>
              <a:t>Hydrographic Services and Standards Committee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19455">
              <a:defRPr/>
            </a:lvl1pPr>
          </a:lstStyle>
          <a:p>
            <a:r>
              <a:rPr lang="fr-FR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855" indent="-363855">
              <a:defRPr/>
            </a:lvl1pPr>
            <a:lvl2pPr marL="538480" indent="-174625">
              <a:defRPr/>
            </a:lvl2pPr>
            <a:lvl3pPr marL="901700" indent="-186055">
              <a:defRPr/>
            </a:lvl3pPr>
            <a:lvl4pPr marL="1078230" indent="-176530">
              <a:defRPr/>
            </a:lvl4pPr>
            <a:lvl5pPr marL="1252855" indent="-174625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8" descr="IHO Colour-transparent-smal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041525" y="1490663"/>
            <a:ext cx="4803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/>
                <a:cs typeface="+mn-cs"/>
              </a:rPr>
              <a:t>Hydrographic Services and Standards Committee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/>
              <a:cs typeface="+mn-cs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751946" y="5965097"/>
            <a:ext cx="2229431" cy="814161"/>
            <a:chOff x="4751946" y="5965097"/>
            <a:chExt cx="2229431" cy="8141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67" y="6031724"/>
              <a:ext cx="956814" cy="6809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946" y="5965097"/>
              <a:ext cx="560283" cy="814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718" y="6038348"/>
              <a:ext cx="667659" cy="66765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dirty="0">
              <a:solidFill>
                <a:srgbClr val="FFFFFF"/>
              </a:solidFill>
              <a:latin typeface="Arial Narrow" panose="020B0606020202030204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F24AB1-61A3-4743-BAF4-DC479DBC4E95}" type="slidenum">
              <a:rPr lang="en-AU" sz="1800">
                <a:solidFill>
                  <a:srgbClr val="FFFFFF"/>
                </a:solidFill>
                <a:latin typeface="Arial Narrow" panose="020B0606020202030204"/>
              </a:rPr>
            </a:fld>
            <a:endParaRPr lang="en-AU" sz="1800">
              <a:solidFill>
                <a:srgbClr val="FFFFFF"/>
              </a:solidFill>
              <a:latin typeface="Arial Narrow" panose="020B0606020202030204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A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AU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5110400" y="6154061"/>
            <a:ext cx="1692000" cy="617897"/>
            <a:chOff x="4751946" y="5965097"/>
            <a:chExt cx="2229431" cy="8141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67" y="6031724"/>
              <a:ext cx="956814" cy="680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946" y="5965097"/>
              <a:ext cx="560283" cy="8141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718" y="6038348"/>
              <a:ext cx="667659" cy="66765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GIF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03A"/>
            </a:gs>
            <a:gs pos="100000">
              <a:srgbClr val="0168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Straight Connector 10"/>
          <p:cNvCxnSpPr>
            <a:cxnSpLocks noChangeShapeType="1"/>
          </p:cNvCxnSpPr>
          <p:nvPr userDrawn="1"/>
        </p:nvCxnSpPr>
        <p:spPr bwMode="auto">
          <a:xfrm>
            <a:off x="0" y="6462713"/>
            <a:ext cx="9107488" cy="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AutoShape 2" descr="RÃ©sultat de recherche d'images pour &quot;monaco crest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" name="AutoShape 4" descr="RÃ©sultat de recherche d'images pour &quot;monaco crest&quot;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6493794"/>
            <a:ext cx="9144000" cy="360000"/>
          </a:xfrm>
          <a:prstGeom prst="rect">
            <a:avLst/>
          </a:prstGeom>
          <a:solidFill>
            <a:srgbClr val="00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utoShape 6" descr="RÃ©sultat de recherche d'images pour &quot;monaco crest&quot;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" name="AutoShape 10" descr="RÃ©sultat de recherche d'images pour &quot;monaco blason&quot;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9" name="AutoShape 12" descr="RÃ©sultat de recherche d'images pour &quot;monaco blason&quot;"/>
          <p:cNvSpPr>
            <a:spLocks noChangeAspect="1" noChangeArrowheads="1"/>
          </p:cNvSpPr>
          <p:nvPr userDrawn="1"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8258175" y="6505575"/>
            <a:ext cx="790575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5780E00-F58B-40F8-A9EF-7997B68B7D6F}" type="slidenum">
              <a:rPr lang="en-GB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</a:fld>
            <a:r>
              <a:rPr lang="en-GB" alt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/15</a:t>
            </a:r>
            <a:endParaRPr lang="en-GB" alt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6" name="TextBox 7"/>
          <p:cNvSpPr txBox="1">
            <a:spLocks noChangeArrowheads="1"/>
          </p:cNvSpPr>
          <p:nvPr userDrawn="1"/>
        </p:nvSpPr>
        <p:spPr bwMode="auto">
          <a:xfrm>
            <a:off x="120650" y="6521450"/>
            <a:ext cx="2925763" cy="276999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200" b="0" i="0" kern="12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6th EAHC Steering Committee Meeting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sp>
        <p:nvSpPr>
          <p:cNvPr id="1037" name="TextBox 7"/>
          <p:cNvSpPr txBox="1">
            <a:spLocks noChangeArrowheads="1"/>
          </p:cNvSpPr>
          <p:nvPr userDrawn="1"/>
        </p:nvSpPr>
        <p:spPr bwMode="auto">
          <a:xfrm>
            <a:off x="5831078" y="6521450"/>
            <a:ext cx="2371090" cy="276999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rgbClr val="000066"/>
                </a:solidFill>
              </a:rPr>
              <a:t>Sun Bing</a:t>
            </a:r>
            <a:r>
              <a:rPr lang="en-US" altLang="zh-CN" sz="1200" baseline="0" dirty="0">
                <a:solidFill>
                  <a:srgbClr val="000066"/>
                </a:solidFill>
              </a:rPr>
              <a:t> </a:t>
            </a:r>
            <a:r>
              <a:rPr lang="ja-JP" altLang="en-US" sz="1200" dirty="0">
                <a:solidFill>
                  <a:srgbClr val="000066"/>
                </a:solidFill>
              </a:rPr>
              <a:t> </a:t>
            </a:r>
            <a:r>
              <a:rPr lang="en-GB" altLang="en-US" sz="1200" dirty="0">
                <a:solidFill>
                  <a:srgbClr val="000066"/>
                </a:solidFill>
              </a:rPr>
              <a:t>– February 2019</a:t>
            </a:r>
            <a:endParaRPr lang="en-GB" altLang="en-US" sz="1200" dirty="0">
              <a:solidFill>
                <a:srgbClr val="000066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02157" y="6469080"/>
            <a:ext cx="873176" cy="396000"/>
            <a:chOff x="4019623" y="6469080"/>
            <a:chExt cx="873176" cy="396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799" y="6469080"/>
              <a:ext cx="396000" cy="396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623" y="6469080"/>
              <a:ext cx="301580" cy="396000"/>
            </a:xfrm>
            <a:prstGeom prst="rect">
              <a:avLst/>
            </a:prstGeom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anose="020B0606020202030204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anose="05000000000000000000" pitchFamily="2" charset="2"/>
        <a:buChar char="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800">
          <a:solidFill>
            <a:srgbClr val="FFFF00"/>
          </a:solidFill>
          <a:latin typeface="+mn-lt"/>
        </a:defRPr>
      </a:lvl2pPr>
      <a:lvl3pPr marL="901700" indent="-186055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400">
          <a:solidFill>
            <a:srgbClr val="FFFF00"/>
          </a:solidFill>
          <a:latin typeface="+mn-lt"/>
        </a:defRPr>
      </a:lvl3pPr>
      <a:lvl4pPr marL="1167130" indent="-186055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latin typeface="+mn-lt"/>
        </a:defRPr>
      </a:lvl4pPr>
      <a:lvl5pPr marL="133858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latin typeface="+mn-lt"/>
        </a:defRPr>
      </a:lvl5pPr>
      <a:lvl6pPr marL="1795780" indent="-171450" algn="l" rtl="0" fontAlgn="base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latin typeface="+mn-lt"/>
        </a:defRPr>
      </a:lvl6pPr>
      <a:lvl7pPr marL="2252980" indent="-171450" algn="l" rtl="0" fontAlgn="base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latin typeface="+mn-lt"/>
        </a:defRPr>
      </a:lvl7pPr>
      <a:lvl8pPr marL="2710180" indent="-171450" algn="l" rtl="0" fontAlgn="base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latin typeface="+mn-lt"/>
        </a:defRPr>
      </a:lvl8pPr>
      <a:lvl9pPr marL="3167380" indent="-171450" algn="l" rtl="0" fontAlgn="base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6"/>
          <p:cNvGrpSpPr/>
          <p:nvPr/>
        </p:nvGrpSpPr>
        <p:grpSpPr bwMode="auto">
          <a:xfrm>
            <a:off x="450850" y="0"/>
            <a:ext cx="8093075" cy="6851650"/>
            <a:chOff x="288" y="0"/>
            <a:chExt cx="5098" cy="4316"/>
          </a:xfrm>
        </p:grpSpPr>
        <p:sp>
          <p:nvSpPr>
            <p:cNvPr id="587783" name="Freeform 7"/>
            <p:cNvSpPr/>
            <p:nvPr/>
          </p:nvSpPr>
          <p:spPr bwMode="hidden">
            <a:xfrm>
              <a:off x="2789" y="0"/>
              <a:ext cx="72" cy="4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4316"/>
                </a:cxn>
                <a:cxn ang="0">
                  <a:pos x="72" y="431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4316">
                  <a:moveTo>
                    <a:pt x="0" y="0"/>
                  </a:moveTo>
                  <a:lnTo>
                    <a:pt x="60" y="4316"/>
                  </a:lnTo>
                  <a:lnTo>
                    <a:pt x="72" y="431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90" name="Freeform 14"/>
            <p:cNvSpPr/>
            <p:nvPr/>
          </p:nvSpPr>
          <p:spPr bwMode="hidden">
            <a:xfrm>
              <a:off x="2399" y="0"/>
              <a:ext cx="150" cy="4316"/>
            </a:xfrm>
            <a:custGeom>
              <a:avLst/>
              <a:gdLst/>
              <a:ahLst/>
              <a:cxnLst>
                <a:cxn ang="0">
                  <a:pos x="18" y="1942"/>
                </a:cxn>
                <a:cxn ang="0">
                  <a:pos x="30" y="1630"/>
                </a:cxn>
                <a:cxn ang="0">
                  <a:pos x="42" y="1331"/>
                </a:cxn>
                <a:cxn ang="0">
                  <a:pos x="59" y="1055"/>
                </a:cxn>
                <a:cxn ang="0">
                  <a:pos x="77" y="791"/>
                </a:cxn>
                <a:cxn ang="0">
                  <a:pos x="83" y="671"/>
                </a:cxn>
                <a:cxn ang="0">
                  <a:pos x="95" y="557"/>
                </a:cxn>
                <a:cxn ang="0">
                  <a:pos x="107" y="444"/>
                </a:cxn>
                <a:cxn ang="0">
                  <a:pos x="113" y="342"/>
                </a:cxn>
                <a:cxn ang="0">
                  <a:pos x="125" y="246"/>
                </a:cxn>
                <a:cxn ang="0">
                  <a:pos x="131" y="156"/>
                </a:cxn>
                <a:cxn ang="0">
                  <a:pos x="143" y="72"/>
                </a:cxn>
                <a:cxn ang="0">
                  <a:pos x="149" y="0"/>
                </a:cxn>
                <a:cxn ang="0">
                  <a:pos x="137" y="0"/>
                </a:cxn>
                <a:cxn ang="0">
                  <a:pos x="131" y="72"/>
                </a:cxn>
                <a:cxn ang="0">
                  <a:pos x="119" y="156"/>
                </a:cxn>
                <a:cxn ang="0">
                  <a:pos x="113" y="246"/>
                </a:cxn>
                <a:cxn ang="0">
                  <a:pos x="101" y="342"/>
                </a:cxn>
                <a:cxn ang="0">
                  <a:pos x="95" y="444"/>
                </a:cxn>
                <a:cxn ang="0">
                  <a:pos x="83" y="557"/>
                </a:cxn>
                <a:cxn ang="0">
                  <a:pos x="71" y="671"/>
                </a:cxn>
                <a:cxn ang="0">
                  <a:pos x="65" y="791"/>
                </a:cxn>
                <a:cxn ang="0">
                  <a:pos x="48" y="1055"/>
                </a:cxn>
                <a:cxn ang="0">
                  <a:pos x="30" y="1331"/>
                </a:cxn>
                <a:cxn ang="0">
                  <a:pos x="18" y="1630"/>
                </a:cxn>
                <a:cxn ang="0">
                  <a:pos x="6" y="1942"/>
                </a:cxn>
                <a:cxn ang="0">
                  <a:pos x="0" y="2278"/>
                </a:cxn>
                <a:cxn ang="0">
                  <a:pos x="6" y="2602"/>
                </a:cxn>
                <a:cxn ang="0">
                  <a:pos x="12" y="2919"/>
                </a:cxn>
                <a:cxn ang="0">
                  <a:pos x="24" y="3219"/>
                </a:cxn>
                <a:cxn ang="0">
                  <a:pos x="36" y="3513"/>
                </a:cxn>
                <a:cxn ang="0">
                  <a:pos x="59" y="3794"/>
                </a:cxn>
                <a:cxn ang="0">
                  <a:pos x="89" y="4058"/>
                </a:cxn>
                <a:cxn ang="0">
                  <a:pos x="125" y="4316"/>
                </a:cxn>
                <a:cxn ang="0">
                  <a:pos x="137" y="4316"/>
                </a:cxn>
                <a:cxn ang="0">
                  <a:pos x="101" y="4058"/>
                </a:cxn>
                <a:cxn ang="0">
                  <a:pos x="71" y="3794"/>
                </a:cxn>
                <a:cxn ang="0">
                  <a:pos x="48" y="3513"/>
                </a:cxn>
                <a:cxn ang="0">
                  <a:pos x="36" y="3225"/>
                </a:cxn>
                <a:cxn ang="0">
                  <a:pos x="24" y="2919"/>
                </a:cxn>
                <a:cxn ang="0">
                  <a:pos x="18" y="2608"/>
                </a:cxn>
                <a:cxn ang="0">
                  <a:pos x="12" y="2278"/>
                </a:cxn>
                <a:cxn ang="0">
                  <a:pos x="18" y="1942"/>
                </a:cxn>
                <a:cxn ang="0">
                  <a:pos x="18" y="1942"/>
                </a:cxn>
              </a:cxnLst>
              <a:rect l="0" t="0" r="r" b="b"/>
              <a:pathLst>
                <a:path w="149" h="4316">
                  <a:moveTo>
                    <a:pt x="18" y="1942"/>
                  </a:moveTo>
                  <a:lnTo>
                    <a:pt x="30" y="1630"/>
                  </a:lnTo>
                  <a:lnTo>
                    <a:pt x="42" y="1331"/>
                  </a:lnTo>
                  <a:lnTo>
                    <a:pt x="59" y="1055"/>
                  </a:lnTo>
                  <a:lnTo>
                    <a:pt x="77" y="791"/>
                  </a:lnTo>
                  <a:lnTo>
                    <a:pt x="83" y="671"/>
                  </a:lnTo>
                  <a:lnTo>
                    <a:pt x="95" y="557"/>
                  </a:lnTo>
                  <a:lnTo>
                    <a:pt x="107" y="444"/>
                  </a:lnTo>
                  <a:lnTo>
                    <a:pt x="113" y="342"/>
                  </a:lnTo>
                  <a:lnTo>
                    <a:pt x="125" y="246"/>
                  </a:lnTo>
                  <a:lnTo>
                    <a:pt x="131" y="156"/>
                  </a:lnTo>
                  <a:lnTo>
                    <a:pt x="143" y="72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31" y="72"/>
                  </a:lnTo>
                  <a:lnTo>
                    <a:pt x="119" y="156"/>
                  </a:lnTo>
                  <a:lnTo>
                    <a:pt x="113" y="246"/>
                  </a:lnTo>
                  <a:lnTo>
                    <a:pt x="101" y="342"/>
                  </a:lnTo>
                  <a:lnTo>
                    <a:pt x="95" y="444"/>
                  </a:lnTo>
                  <a:lnTo>
                    <a:pt x="83" y="557"/>
                  </a:lnTo>
                  <a:lnTo>
                    <a:pt x="71" y="671"/>
                  </a:lnTo>
                  <a:lnTo>
                    <a:pt x="65" y="791"/>
                  </a:lnTo>
                  <a:lnTo>
                    <a:pt x="48" y="1055"/>
                  </a:lnTo>
                  <a:lnTo>
                    <a:pt x="30" y="1331"/>
                  </a:lnTo>
                  <a:lnTo>
                    <a:pt x="18" y="1630"/>
                  </a:lnTo>
                  <a:lnTo>
                    <a:pt x="6" y="1942"/>
                  </a:lnTo>
                  <a:lnTo>
                    <a:pt x="0" y="2278"/>
                  </a:lnTo>
                  <a:lnTo>
                    <a:pt x="6" y="2602"/>
                  </a:lnTo>
                  <a:lnTo>
                    <a:pt x="12" y="2919"/>
                  </a:lnTo>
                  <a:lnTo>
                    <a:pt x="24" y="3219"/>
                  </a:lnTo>
                  <a:lnTo>
                    <a:pt x="36" y="3513"/>
                  </a:lnTo>
                  <a:lnTo>
                    <a:pt x="59" y="3794"/>
                  </a:lnTo>
                  <a:lnTo>
                    <a:pt x="89" y="4058"/>
                  </a:lnTo>
                  <a:lnTo>
                    <a:pt x="125" y="4316"/>
                  </a:lnTo>
                  <a:lnTo>
                    <a:pt x="137" y="4316"/>
                  </a:lnTo>
                  <a:lnTo>
                    <a:pt x="101" y="4058"/>
                  </a:lnTo>
                  <a:lnTo>
                    <a:pt x="71" y="3794"/>
                  </a:lnTo>
                  <a:lnTo>
                    <a:pt x="48" y="3513"/>
                  </a:lnTo>
                  <a:lnTo>
                    <a:pt x="36" y="3225"/>
                  </a:lnTo>
                  <a:lnTo>
                    <a:pt x="24" y="2919"/>
                  </a:lnTo>
                  <a:lnTo>
                    <a:pt x="18" y="2608"/>
                  </a:lnTo>
                  <a:lnTo>
                    <a:pt x="12" y="2278"/>
                  </a:lnTo>
                  <a:lnTo>
                    <a:pt x="18" y="1942"/>
                  </a:lnTo>
                  <a:lnTo>
                    <a:pt x="18" y="194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91" name="Freeform 15"/>
            <p:cNvSpPr/>
            <p:nvPr/>
          </p:nvSpPr>
          <p:spPr bwMode="hidden">
            <a:xfrm>
              <a:off x="1967" y="0"/>
              <a:ext cx="300" cy="4316"/>
            </a:xfrm>
            <a:custGeom>
              <a:avLst/>
              <a:gdLst/>
              <a:ahLst/>
              <a:cxnLst>
                <a:cxn ang="0">
                  <a:pos x="18" y="2062"/>
                </a:cxn>
                <a:cxn ang="0">
                  <a:pos x="30" y="1750"/>
                </a:cxn>
                <a:cxn ang="0">
                  <a:pos x="54" y="1451"/>
                </a:cxn>
                <a:cxn ang="0">
                  <a:pos x="84" y="1169"/>
                </a:cxn>
                <a:cxn ang="0">
                  <a:pos x="126" y="899"/>
                </a:cxn>
                <a:cxn ang="0">
                  <a:pos x="162" y="641"/>
                </a:cxn>
                <a:cxn ang="0">
                  <a:pos x="209" y="408"/>
                </a:cxn>
                <a:cxn ang="0">
                  <a:pos x="251" y="192"/>
                </a:cxn>
                <a:cxn ang="0">
                  <a:pos x="299" y="0"/>
                </a:cxn>
                <a:cxn ang="0">
                  <a:pos x="287" y="0"/>
                </a:cxn>
                <a:cxn ang="0">
                  <a:pos x="239" y="192"/>
                </a:cxn>
                <a:cxn ang="0">
                  <a:pos x="198" y="408"/>
                </a:cxn>
                <a:cxn ang="0">
                  <a:pos x="156" y="641"/>
                </a:cxn>
                <a:cxn ang="0">
                  <a:pos x="114" y="899"/>
                </a:cxn>
                <a:cxn ang="0">
                  <a:pos x="78" y="1169"/>
                </a:cxn>
                <a:cxn ang="0">
                  <a:pos x="48" y="1451"/>
                </a:cxn>
                <a:cxn ang="0">
                  <a:pos x="24" y="1750"/>
                </a:cxn>
                <a:cxn ang="0">
                  <a:pos x="6" y="2062"/>
                </a:cxn>
                <a:cxn ang="0">
                  <a:pos x="0" y="2374"/>
                </a:cxn>
                <a:cxn ang="0">
                  <a:pos x="12" y="2674"/>
                </a:cxn>
                <a:cxn ang="0">
                  <a:pos x="30" y="2973"/>
                </a:cxn>
                <a:cxn ang="0">
                  <a:pos x="54" y="3255"/>
                </a:cxn>
                <a:cxn ang="0">
                  <a:pos x="96" y="3537"/>
                </a:cxn>
                <a:cxn ang="0">
                  <a:pos x="144" y="3806"/>
                </a:cxn>
                <a:cxn ang="0">
                  <a:pos x="203" y="4064"/>
                </a:cxn>
                <a:cxn ang="0">
                  <a:pos x="275" y="4316"/>
                </a:cxn>
                <a:cxn ang="0">
                  <a:pos x="287" y="4316"/>
                </a:cxn>
                <a:cxn ang="0">
                  <a:pos x="215" y="4064"/>
                </a:cxn>
                <a:cxn ang="0">
                  <a:pos x="156" y="3806"/>
                </a:cxn>
                <a:cxn ang="0">
                  <a:pos x="108" y="3537"/>
                </a:cxn>
                <a:cxn ang="0">
                  <a:pos x="66" y="3261"/>
                </a:cxn>
                <a:cxn ang="0">
                  <a:pos x="42" y="2973"/>
                </a:cxn>
                <a:cxn ang="0">
                  <a:pos x="24" y="2680"/>
                </a:cxn>
                <a:cxn ang="0">
                  <a:pos x="12" y="2374"/>
                </a:cxn>
                <a:cxn ang="0">
                  <a:pos x="18" y="2062"/>
                </a:cxn>
                <a:cxn ang="0">
                  <a:pos x="18" y="2062"/>
                </a:cxn>
              </a:cxnLst>
              <a:rect l="0" t="0" r="r" b="b"/>
              <a:pathLst>
                <a:path w="299" h="4316">
                  <a:moveTo>
                    <a:pt x="18" y="2062"/>
                  </a:moveTo>
                  <a:lnTo>
                    <a:pt x="30" y="1750"/>
                  </a:lnTo>
                  <a:lnTo>
                    <a:pt x="54" y="1451"/>
                  </a:lnTo>
                  <a:lnTo>
                    <a:pt x="84" y="1169"/>
                  </a:lnTo>
                  <a:lnTo>
                    <a:pt x="126" y="899"/>
                  </a:lnTo>
                  <a:lnTo>
                    <a:pt x="162" y="641"/>
                  </a:lnTo>
                  <a:lnTo>
                    <a:pt x="209" y="408"/>
                  </a:lnTo>
                  <a:lnTo>
                    <a:pt x="251" y="192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39" y="192"/>
                  </a:lnTo>
                  <a:lnTo>
                    <a:pt x="198" y="408"/>
                  </a:lnTo>
                  <a:lnTo>
                    <a:pt x="156" y="641"/>
                  </a:lnTo>
                  <a:lnTo>
                    <a:pt x="114" y="899"/>
                  </a:lnTo>
                  <a:lnTo>
                    <a:pt x="78" y="1169"/>
                  </a:lnTo>
                  <a:lnTo>
                    <a:pt x="48" y="1451"/>
                  </a:lnTo>
                  <a:lnTo>
                    <a:pt x="24" y="1750"/>
                  </a:lnTo>
                  <a:lnTo>
                    <a:pt x="6" y="2062"/>
                  </a:lnTo>
                  <a:lnTo>
                    <a:pt x="0" y="2374"/>
                  </a:lnTo>
                  <a:lnTo>
                    <a:pt x="12" y="2674"/>
                  </a:lnTo>
                  <a:lnTo>
                    <a:pt x="30" y="2973"/>
                  </a:lnTo>
                  <a:lnTo>
                    <a:pt x="54" y="3255"/>
                  </a:lnTo>
                  <a:lnTo>
                    <a:pt x="96" y="3537"/>
                  </a:lnTo>
                  <a:lnTo>
                    <a:pt x="144" y="3806"/>
                  </a:lnTo>
                  <a:lnTo>
                    <a:pt x="203" y="4064"/>
                  </a:lnTo>
                  <a:lnTo>
                    <a:pt x="275" y="4316"/>
                  </a:lnTo>
                  <a:lnTo>
                    <a:pt x="287" y="4316"/>
                  </a:lnTo>
                  <a:lnTo>
                    <a:pt x="215" y="4064"/>
                  </a:lnTo>
                  <a:lnTo>
                    <a:pt x="156" y="3806"/>
                  </a:lnTo>
                  <a:lnTo>
                    <a:pt x="108" y="3537"/>
                  </a:lnTo>
                  <a:lnTo>
                    <a:pt x="66" y="3261"/>
                  </a:lnTo>
                  <a:lnTo>
                    <a:pt x="42" y="2973"/>
                  </a:lnTo>
                  <a:lnTo>
                    <a:pt x="24" y="2680"/>
                  </a:lnTo>
                  <a:lnTo>
                    <a:pt x="12" y="2374"/>
                  </a:lnTo>
                  <a:lnTo>
                    <a:pt x="18" y="2062"/>
                  </a:lnTo>
                  <a:lnTo>
                    <a:pt x="18" y="206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92" name="Freeform 16"/>
            <p:cNvSpPr/>
            <p:nvPr/>
          </p:nvSpPr>
          <p:spPr bwMode="hidden">
            <a:xfrm>
              <a:off x="1566" y="0"/>
              <a:ext cx="425" cy="4316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12" y="0"/>
                </a:cxn>
                <a:cxn ang="0">
                  <a:pos x="316" y="222"/>
                </a:cxn>
                <a:cxn ang="0">
                  <a:pos x="239" y="462"/>
                </a:cxn>
                <a:cxn ang="0">
                  <a:pos x="167" y="707"/>
                </a:cxn>
                <a:cxn ang="0">
                  <a:pos x="107" y="971"/>
                </a:cxn>
                <a:cxn ang="0">
                  <a:pos x="65" y="1247"/>
                </a:cxn>
                <a:cxn ang="0">
                  <a:pos x="29" y="1529"/>
                </a:cxn>
                <a:cxn ang="0">
                  <a:pos x="6" y="1822"/>
                </a:cxn>
                <a:cxn ang="0">
                  <a:pos x="0" y="2122"/>
                </a:cxn>
                <a:cxn ang="0">
                  <a:pos x="6" y="2404"/>
                </a:cxn>
                <a:cxn ang="0">
                  <a:pos x="24" y="2686"/>
                </a:cxn>
                <a:cxn ang="0">
                  <a:pos x="47" y="2961"/>
                </a:cxn>
                <a:cxn ang="0">
                  <a:pos x="89" y="3243"/>
                </a:cxn>
                <a:cxn ang="0">
                  <a:pos x="137" y="3519"/>
                </a:cxn>
                <a:cxn ang="0">
                  <a:pos x="197" y="3788"/>
                </a:cxn>
                <a:cxn ang="0">
                  <a:pos x="269" y="4058"/>
                </a:cxn>
                <a:cxn ang="0">
                  <a:pos x="346" y="4316"/>
                </a:cxn>
                <a:cxn ang="0">
                  <a:pos x="358" y="4316"/>
                </a:cxn>
                <a:cxn ang="0">
                  <a:pos x="281" y="4058"/>
                </a:cxn>
                <a:cxn ang="0">
                  <a:pos x="209" y="3788"/>
                </a:cxn>
                <a:cxn ang="0">
                  <a:pos x="149" y="3519"/>
                </a:cxn>
                <a:cxn ang="0">
                  <a:pos x="101" y="3243"/>
                </a:cxn>
                <a:cxn ang="0">
                  <a:pos x="59" y="2961"/>
                </a:cxn>
                <a:cxn ang="0">
                  <a:pos x="35" y="2686"/>
                </a:cxn>
                <a:cxn ang="0">
                  <a:pos x="18" y="2404"/>
                </a:cxn>
                <a:cxn ang="0">
                  <a:pos x="12" y="2122"/>
                </a:cxn>
                <a:cxn ang="0">
                  <a:pos x="18" y="1822"/>
                </a:cxn>
                <a:cxn ang="0">
                  <a:pos x="41" y="1529"/>
                </a:cxn>
                <a:cxn ang="0">
                  <a:pos x="71" y="1247"/>
                </a:cxn>
                <a:cxn ang="0">
                  <a:pos x="119" y="971"/>
                </a:cxn>
                <a:cxn ang="0">
                  <a:pos x="179" y="707"/>
                </a:cxn>
                <a:cxn ang="0">
                  <a:pos x="245" y="462"/>
                </a:cxn>
                <a:cxn ang="0">
                  <a:pos x="328" y="222"/>
                </a:cxn>
                <a:cxn ang="0">
                  <a:pos x="424" y="0"/>
                </a:cxn>
                <a:cxn ang="0">
                  <a:pos x="424" y="0"/>
                </a:cxn>
              </a:cxnLst>
              <a:rect l="0" t="0" r="r" b="b"/>
              <a:pathLst>
                <a:path w="424" h="4316">
                  <a:moveTo>
                    <a:pt x="424" y="0"/>
                  </a:moveTo>
                  <a:lnTo>
                    <a:pt x="412" y="0"/>
                  </a:lnTo>
                  <a:lnTo>
                    <a:pt x="316" y="222"/>
                  </a:lnTo>
                  <a:lnTo>
                    <a:pt x="239" y="462"/>
                  </a:lnTo>
                  <a:lnTo>
                    <a:pt x="167" y="707"/>
                  </a:lnTo>
                  <a:lnTo>
                    <a:pt x="107" y="971"/>
                  </a:lnTo>
                  <a:lnTo>
                    <a:pt x="65" y="1247"/>
                  </a:lnTo>
                  <a:lnTo>
                    <a:pt x="29" y="1529"/>
                  </a:lnTo>
                  <a:lnTo>
                    <a:pt x="6" y="1822"/>
                  </a:lnTo>
                  <a:lnTo>
                    <a:pt x="0" y="2122"/>
                  </a:lnTo>
                  <a:lnTo>
                    <a:pt x="6" y="2404"/>
                  </a:lnTo>
                  <a:lnTo>
                    <a:pt x="24" y="2686"/>
                  </a:lnTo>
                  <a:lnTo>
                    <a:pt x="47" y="2961"/>
                  </a:lnTo>
                  <a:lnTo>
                    <a:pt x="89" y="3243"/>
                  </a:lnTo>
                  <a:lnTo>
                    <a:pt x="137" y="3519"/>
                  </a:lnTo>
                  <a:lnTo>
                    <a:pt x="197" y="3788"/>
                  </a:lnTo>
                  <a:lnTo>
                    <a:pt x="269" y="4058"/>
                  </a:lnTo>
                  <a:lnTo>
                    <a:pt x="346" y="4316"/>
                  </a:lnTo>
                  <a:lnTo>
                    <a:pt x="358" y="4316"/>
                  </a:lnTo>
                  <a:lnTo>
                    <a:pt x="281" y="4058"/>
                  </a:lnTo>
                  <a:lnTo>
                    <a:pt x="209" y="3788"/>
                  </a:lnTo>
                  <a:lnTo>
                    <a:pt x="149" y="3519"/>
                  </a:lnTo>
                  <a:lnTo>
                    <a:pt x="101" y="3243"/>
                  </a:lnTo>
                  <a:lnTo>
                    <a:pt x="59" y="2961"/>
                  </a:lnTo>
                  <a:lnTo>
                    <a:pt x="35" y="2686"/>
                  </a:lnTo>
                  <a:lnTo>
                    <a:pt x="18" y="2404"/>
                  </a:lnTo>
                  <a:lnTo>
                    <a:pt x="12" y="2122"/>
                  </a:lnTo>
                  <a:lnTo>
                    <a:pt x="18" y="1822"/>
                  </a:lnTo>
                  <a:lnTo>
                    <a:pt x="41" y="1529"/>
                  </a:lnTo>
                  <a:lnTo>
                    <a:pt x="71" y="1247"/>
                  </a:lnTo>
                  <a:lnTo>
                    <a:pt x="119" y="971"/>
                  </a:lnTo>
                  <a:lnTo>
                    <a:pt x="179" y="707"/>
                  </a:lnTo>
                  <a:lnTo>
                    <a:pt x="245" y="462"/>
                  </a:lnTo>
                  <a:lnTo>
                    <a:pt x="328" y="222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94" name="Freeform 18"/>
            <p:cNvSpPr/>
            <p:nvPr/>
          </p:nvSpPr>
          <p:spPr bwMode="hidden">
            <a:xfrm>
              <a:off x="702" y="0"/>
              <a:ext cx="737" cy="4316"/>
            </a:xfrm>
            <a:custGeom>
              <a:avLst/>
              <a:gdLst/>
              <a:ahLst/>
              <a:cxnLst>
                <a:cxn ang="0">
                  <a:pos x="12" y="2098"/>
                </a:cxn>
                <a:cxn ang="0">
                  <a:pos x="29" y="1798"/>
                </a:cxn>
                <a:cxn ang="0">
                  <a:pos x="71" y="1505"/>
                </a:cxn>
                <a:cxn ang="0">
                  <a:pos x="131" y="1223"/>
                </a:cxn>
                <a:cxn ang="0">
                  <a:pos x="215" y="941"/>
                </a:cxn>
                <a:cxn ang="0">
                  <a:pos x="316" y="689"/>
                </a:cxn>
                <a:cxn ang="0">
                  <a:pos x="442" y="444"/>
                </a:cxn>
                <a:cxn ang="0">
                  <a:pos x="580" y="216"/>
                </a:cxn>
                <a:cxn ang="0">
                  <a:pos x="735" y="0"/>
                </a:cxn>
                <a:cxn ang="0">
                  <a:pos x="723" y="0"/>
                </a:cxn>
                <a:cxn ang="0">
                  <a:pos x="568" y="210"/>
                </a:cxn>
                <a:cxn ang="0">
                  <a:pos x="430" y="438"/>
                </a:cxn>
                <a:cxn ang="0">
                  <a:pos x="311" y="683"/>
                </a:cxn>
                <a:cxn ang="0">
                  <a:pos x="209" y="941"/>
                </a:cxn>
                <a:cxn ang="0">
                  <a:pos x="125" y="1217"/>
                </a:cxn>
                <a:cxn ang="0">
                  <a:pos x="59" y="1505"/>
                </a:cxn>
                <a:cxn ang="0">
                  <a:pos x="18" y="1798"/>
                </a:cxn>
                <a:cxn ang="0">
                  <a:pos x="0" y="2098"/>
                </a:cxn>
                <a:cxn ang="0">
                  <a:pos x="6" y="2404"/>
                </a:cxn>
                <a:cxn ang="0">
                  <a:pos x="29" y="2709"/>
                </a:cxn>
                <a:cxn ang="0">
                  <a:pos x="77" y="3015"/>
                </a:cxn>
                <a:cxn ang="0">
                  <a:pos x="149" y="3315"/>
                </a:cxn>
                <a:cxn ang="0">
                  <a:pos x="227" y="3573"/>
                </a:cxn>
                <a:cxn ang="0">
                  <a:pos x="316" y="3824"/>
                </a:cxn>
                <a:cxn ang="0">
                  <a:pos x="424" y="4076"/>
                </a:cxn>
                <a:cxn ang="0">
                  <a:pos x="544" y="4316"/>
                </a:cxn>
                <a:cxn ang="0">
                  <a:pos x="556" y="4316"/>
                </a:cxn>
                <a:cxn ang="0">
                  <a:pos x="436" y="4076"/>
                </a:cxn>
                <a:cxn ang="0">
                  <a:pos x="328" y="3824"/>
                </a:cxn>
                <a:cxn ang="0">
                  <a:pos x="239" y="3573"/>
                </a:cxn>
                <a:cxn ang="0">
                  <a:pos x="161" y="3315"/>
                </a:cxn>
                <a:cxn ang="0">
                  <a:pos x="89" y="3015"/>
                </a:cxn>
                <a:cxn ang="0">
                  <a:pos x="41" y="2709"/>
                </a:cxn>
                <a:cxn ang="0">
                  <a:pos x="18" y="2404"/>
                </a:cxn>
                <a:cxn ang="0">
                  <a:pos x="12" y="2098"/>
                </a:cxn>
                <a:cxn ang="0">
                  <a:pos x="12" y="2098"/>
                </a:cxn>
              </a:cxnLst>
              <a:rect l="0" t="0" r="r" b="b"/>
              <a:pathLst>
                <a:path w="735" h="4316">
                  <a:moveTo>
                    <a:pt x="12" y="2098"/>
                  </a:moveTo>
                  <a:lnTo>
                    <a:pt x="29" y="1798"/>
                  </a:lnTo>
                  <a:lnTo>
                    <a:pt x="71" y="1505"/>
                  </a:lnTo>
                  <a:lnTo>
                    <a:pt x="131" y="1223"/>
                  </a:lnTo>
                  <a:lnTo>
                    <a:pt x="215" y="941"/>
                  </a:lnTo>
                  <a:lnTo>
                    <a:pt x="316" y="689"/>
                  </a:lnTo>
                  <a:lnTo>
                    <a:pt x="442" y="444"/>
                  </a:lnTo>
                  <a:lnTo>
                    <a:pt x="580" y="216"/>
                  </a:lnTo>
                  <a:lnTo>
                    <a:pt x="735" y="0"/>
                  </a:lnTo>
                  <a:lnTo>
                    <a:pt x="723" y="0"/>
                  </a:lnTo>
                  <a:lnTo>
                    <a:pt x="568" y="210"/>
                  </a:lnTo>
                  <a:lnTo>
                    <a:pt x="430" y="438"/>
                  </a:lnTo>
                  <a:lnTo>
                    <a:pt x="311" y="683"/>
                  </a:lnTo>
                  <a:lnTo>
                    <a:pt x="209" y="941"/>
                  </a:lnTo>
                  <a:lnTo>
                    <a:pt x="125" y="1217"/>
                  </a:lnTo>
                  <a:lnTo>
                    <a:pt x="59" y="1505"/>
                  </a:lnTo>
                  <a:lnTo>
                    <a:pt x="18" y="1798"/>
                  </a:lnTo>
                  <a:lnTo>
                    <a:pt x="0" y="2098"/>
                  </a:lnTo>
                  <a:lnTo>
                    <a:pt x="6" y="2404"/>
                  </a:lnTo>
                  <a:lnTo>
                    <a:pt x="29" y="2709"/>
                  </a:lnTo>
                  <a:lnTo>
                    <a:pt x="77" y="3015"/>
                  </a:lnTo>
                  <a:lnTo>
                    <a:pt x="149" y="3315"/>
                  </a:lnTo>
                  <a:lnTo>
                    <a:pt x="227" y="3573"/>
                  </a:lnTo>
                  <a:lnTo>
                    <a:pt x="316" y="3824"/>
                  </a:lnTo>
                  <a:lnTo>
                    <a:pt x="424" y="4076"/>
                  </a:lnTo>
                  <a:lnTo>
                    <a:pt x="544" y="4316"/>
                  </a:lnTo>
                  <a:lnTo>
                    <a:pt x="556" y="4316"/>
                  </a:lnTo>
                  <a:lnTo>
                    <a:pt x="436" y="4076"/>
                  </a:lnTo>
                  <a:lnTo>
                    <a:pt x="328" y="3824"/>
                  </a:lnTo>
                  <a:lnTo>
                    <a:pt x="239" y="3573"/>
                  </a:lnTo>
                  <a:lnTo>
                    <a:pt x="161" y="3315"/>
                  </a:lnTo>
                  <a:lnTo>
                    <a:pt x="89" y="3015"/>
                  </a:lnTo>
                  <a:lnTo>
                    <a:pt x="41" y="2709"/>
                  </a:lnTo>
                  <a:lnTo>
                    <a:pt x="18" y="2404"/>
                  </a:lnTo>
                  <a:lnTo>
                    <a:pt x="12" y="2098"/>
                  </a:lnTo>
                  <a:lnTo>
                    <a:pt x="12" y="209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84" name="Freeform 8"/>
            <p:cNvSpPr/>
            <p:nvPr/>
          </p:nvSpPr>
          <p:spPr bwMode="hidden">
            <a:xfrm>
              <a:off x="3089" y="0"/>
              <a:ext cx="174" cy="431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0"/>
                </a:cxn>
                <a:cxn ang="0">
                  <a:pos x="42" y="216"/>
                </a:cxn>
                <a:cxn ang="0">
                  <a:pos x="72" y="444"/>
                </a:cxn>
                <a:cxn ang="0">
                  <a:pos x="96" y="689"/>
                </a:cxn>
                <a:cxn ang="0">
                  <a:pos x="120" y="947"/>
                </a:cxn>
                <a:cxn ang="0">
                  <a:pos x="132" y="1211"/>
                </a:cxn>
                <a:cxn ang="0">
                  <a:pos x="150" y="1487"/>
                </a:cxn>
                <a:cxn ang="0">
                  <a:pos x="156" y="1768"/>
                </a:cxn>
                <a:cxn ang="0">
                  <a:pos x="162" y="2062"/>
                </a:cxn>
                <a:cxn ang="0">
                  <a:pos x="156" y="2644"/>
                </a:cxn>
                <a:cxn ang="0">
                  <a:pos x="126" y="3225"/>
                </a:cxn>
                <a:cxn ang="0">
                  <a:pos x="108" y="3507"/>
                </a:cxn>
                <a:cxn ang="0">
                  <a:pos x="78" y="3788"/>
                </a:cxn>
                <a:cxn ang="0">
                  <a:pos x="42" y="4058"/>
                </a:cxn>
                <a:cxn ang="0">
                  <a:pos x="0" y="4316"/>
                </a:cxn>
                <a:cxn ang="0">
                  <a:pos x="12" y="4316"/>
                </a:cxn>
                <a:cxn ang="0">
                  <a:pos x="54" y="4058"/>
                </a:cxn>
                <a:cxn ang="0">
                  <a:pos x="90" y="3782"/>
                </a:cxn>
                <a:cxn ang="0">
                  <a:pos x="120" y="3507"/>
                </a:cxn>
                <a:cxn ang="0">
                  <a:pos x="138" y="3219"/>
                </a:cxn>
                <a:cxn ang="0">
                  <a:pos x="168" y="2638"/>
                </a:cxn>
                <a:cxn ang="0">
                  <a:pos x="174" y="2056"/>
                </a:cxn>
                <a:cxn ang="0">
                  <a:pos x="168" y="1768"/>
                </a:cxn>
                <a:cxn ang="0">
                  <a:pos x="162" y="1487"/>
                </a:cxn>
                <a:cxn ang="0">
                  <a:pos x="144" y="1211"/>
                </a:cxn>
                <a:cxn ang="0">
                  <a:pos x="132" y="941"/>
                </a:cxn>
                <a:cxn ang="0">
                  <a:pos x="108" y="689"/>
                </a:cxn>
                <a:cxn ang="0">
                  <a:pos x="84" y="444"/>
                </a:cxn>
                <a:cxn ang="0">
                  <a:pos x="54" y="2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174" h="4316">
                  <a:moveTo>
                    <a:pt x="24" y="0"/>
                  </a:moveTo>
                  <a:lnTo>
                    <a:pt x="12" y="0"/>
                  </a:lnTo>
                  <a:lnTo>
                    <a:pt x="42" y="216"/>
                  </a:lnTo>
                  <a:lnTo>
                    <a:pt x="72" y="444"/>
                  </a:lnTo>
                  <a:lnTo>
                    <a:pt x="96" y="689"/>
                  </a:lnTo>
                  <a:lnTo>
                    <a:pt x="120" y="947"/>
                  </a:lnTo>
                  <a:lnTo>
                    <a:pt x="132" y="1211"/>
                  </a:lnTo>
                  <a:lnTo>
                    <a:pt x="150" y="1487"/>
                  </a:lnTo>
                  <a:lnTo>
                    <a:pt x="156" y="1768"/>
                  </a:lnTo>
                  <a:lnTo>
                    <a:pt x="162" y="2062"/>
                  </a:lnTo>
                  <a:lnTo>
                    <a:pt x="156" y="2644"/>
                  </a:lnTo>
                  <a:lnTo>
                    <a:pt x="126" y="3225"/>
                  </a:lnTo>
                  <a:lnTo>
                    <a:pt x="108" y="3507"/>
                  </a:lnTo>
                  <a:lnTo>
                    <a:pt x="78" y="3788"/>
                  </a:lnTo>
                  <a:lnTo>
                    <a:pt x="42" y="4058"/>
                  </a:lnTo>
                  <a:lnTo>
                    <a:pt x="0" y="4316"/>
                  </a:lnTo>
                  <a:lnTo>
                    <a:pt x="12" y="4316"/>
                  </a:lnTo>
                  <a:lnTo>
                    <a:pt x="54" y="4058"/>
                  </a:lnTo>
                  <a:lnTo>
                    <a:pt x="90" y="3782"/>
                  </a:lnTo>
                  <a:lnTo>
                    <a:pt x="120" y="3507"/>
                  </a:lnTo>
                  <a:lnTo>
                    <a:pt x="138" y="3219"/>
                  </a:lnTo>
                  <a:lnTo>
                    <a:pt x="168" y="2638"/>
                  </a:lnTo>
                  <a:lnTo>
                    <a:pt x="174" y="2056"/>
                  </a:lnTo>
                  <a:lnTo>
                    <a:pt x="168" y="1768"/>
                  </a:lnTo>
                  <a:lnTo>
                    <a:pt x="162" y="1487"/>
                  </a:lnTo>
                  <a:lnTo>
                    <a:pt x="144" y="1211"/>
                  </a:lnTo>
                  <a:lnTo>
                    <a:pt x="132" y="941"/>
                  </a:lnTo>
                  <a:lnTo>
                    <a:pt x="108" y="689"/>
                  </a:lnTo>
                  <a:lnTo>
                    <a:pt x="84" y="444"/>
                  </a:lnTo>
                  <a:lnTo>
                    <a:pt x="54" y="2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85" name="Freeform 9"/>
            <p:cNvSpPr/>
            <p:nvPr/>
          </p:nvSpPr>
          <p:spPr bwMode="hidden">
            <a:xfrm>
              <a:off x="3358" y="0"/>
              <a:ext cx="337" cy="4316"/>
            </a:xfrm>
            <a:custGeom>
              <a:avLst/>
              <a:gdLst/>
              <a:ahLst/>
              <a:cxnLst>
                <a:cxn ang="0">
                  <a:pos x="329" y="2014"/>
                </a:cxn>
                <a:cxn ang="0">
                  <a:pos x="317" y="1726"/>
                </a:cxn>
                <a:cxn ang="0">
                  <a:pos x="293" y="1445"/>
                </a:cxn>
                <a:cxn ang="0">
                  <a:pos x="263" y="1175"/>
                </a:cxn>
                <a:cxn ang="0">
                  <a:pos x="228" y="917"/>
                </a:cxn>
                <a:cxn ang="0">
                  <a:pos x="186" y="665"/>
                </a:cxn>
                <a:cxn ang="0">
                  <a:pos x="132" y="432"/>
                </a:cxn>
                <a:cxn ang="0">
                  <a:pos x="78" y="20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66" y="204"/>
                </a:cxn>
                <a:cxn ang="0">
                  <a:pos x="120" y="432"/>
                </a:cxn>
                <a:cxn ang="0">
                  <a:pos x="174" y="665"/>
                </a:cxn>
                <a:cxn ang="0">
                  <a:pos x="216" y="917"/>
                </a:cxn>
                <a:cxn ang="0">
                  <a:pos x="251" y="1175"/>
                </a:cxn>
                <a:cxn ang="0">
                  <a:pos x="281" y="1445"/>
                </a:cxn>
                <a:cxn ang="0">
                  <a:pos x="305" y="1726"/>
                </a:cxn>
                <a:cxn ang="0">
                  <a:pos x="317" y="2014"/>
                </a:cxn>
                <a:cxn ang="0">
                  <a:pos x="323" y="2314"/>
                </a:cxn>
                <a:cxn ang="0">
                  <a:pos x="317" y="2608"/>
                </a:cxn>
                <a:cxn ang="0">
                  <a:pos x="305" y="2907"/>
                </a:cxn>
                <a:cxn ang="0">
                  <a:pos x="281" y="3201"/>
                </a:cxn>
                <a:cxn ang="0">
                  <a:pos x="257" y="3489"/>
                </a:cxn>
                <a:cxn ang="0">
                  <a:pos x="216" y="3777"/>
                </a:cxn>
                <a:cxn ang="0">
                  <a:pos x="174" y="4052"/>
                </a:cxn>
                <a:cxn ang="0">
                  <a:pos x="120" y="4316"/>
                </a:cxn>
                <a:cxn ang="0">
                  <a:pos x="132" y="4316"/>
                </a:cxn>
                <a:cxn ang="0">
                  <a:pos x="186" y="4052"/>
                </a:cxn>
                <a:cxn ang="0">
                  <a:pos x="228" y="3777"/>
                </a:cxn>
                <a:cxn ang="0">
                  <a:pos x="269" y="3489"/>
                </a:cxn>
                <a:cxn ang="0">
                  <a:pos x="293" y="3201"/>
                </a:cxn>
                <a:cxn ang="0">
                  <a:pos x="317" y="2907"/>
                </a:cxn>
                <a:cxn ang="0">
                  <a:pos x="329" y="2608"/>
                </a:cxn>
                <a:cxn ang="0">
                  <a:pos x="335" y="2314"/>
                </a:cxn>
                <a:cxn ang="0">
                  <a:pos x="329" y="2014"/>
                </a:cxn>
                <a:cxn ang="0">
                  <a:pos x="329" y="2014"/>
                </a:cxn>
              </a:cxnLst>
              <a:rect l="0" t="0" r="r" b="b"/>
              <a:pathLst>
                <a:path w="335" h="4316">
                  <a:moveTo>
                    <a:pt x="329" y="2014"/>
                  </a:moveTo>
                  <a:lnTo>
                    <a:pt x="317" y="1726"/>
                  </a:lnTo>
                  <a:lnTo>
                    <a:pt x="293" y="1445"/>
                  </a:lnTo>
                  <a:lnTo>
                    <a:pt x="263" y="1175"/>
                  </a:lnTo>
                  <a:lnTo>
                    <a:pt x="228" y="917"/>
                  </a:lnTo>
                  <a:lnTo>
                    <a:pt x="186" y="665"/>
                  </a:lnTo>
                  <a:lnTo>
                    <a:pt x="132" y="432"/>
                  </a:lnTo>
                  <a:lnTo>
                    <a:pt x="78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6" y="204"/>
                  </a:lnTo>
                  <a:lnTo>
                    <a:pt x="120" y="432"/>
                  </a:lnTo>
                  <a:lnTo>
                    <a:pt x="174" y="665"/>
                  </a:lnTo>
                  <a:lnTo>
                    <a:pt x="216" y="917"/>
                  </a:lnTo>
                  <a:lnTo>
                    <a:pt x="251" y="1175"/>
                  </a:lnTo>
                  <a:lnTo>
                    <a:pt x="281" y="1445"/>
                  </a:lnTo>
                  <a:lnTo>
                    <a:pt x="305" y="1726"/>
                  </a:lnTo>
                  <a:lnTo>
                    <a:pt x="317" y="2014"/>
                  </a:lnTo>
                  <a:lnTo>
                    <a:pt x="323" y="2314"/>
                  </a:lnTo>
                  <a:lnTo>
                    <a:pt x="317" y="2608"/>
                  </a:lnTo>
                  <a:lnTo>
                    <a:pt x="305" y="2907"/>
                  </a:lnTo>
                  <a:lnTo>
                    <a:pt x="281" y="3201"/>
                  </a:lnTo>
                  <a:lnTo>
                    <a:pt x="257" y="3489"/>
                  </a:lnTo>
                  <a:lnTo>
                    <a:pt x="216" y="3777"/>
                  </a:lnTo>
                  <a:lnTo>
                    <a:pt x="174" y="4052"/>
                  </a:lnTo>
                  <a:lnTo>
                    <a:pt x="120" y="4316"/>
                  </a:lnTo>
                  <a:lnTo>
                    <a:pt x="132" y="4316"/>
                  </a:lnTo>
                  <a:lnTo>
                    <a:pt x="186" y="4052"/>
                  </a:lnTo>
                  <a:lnTo>
                    <a:pt x="228" y="3777"/>
                  </a:lnTo>
                  <a:lnTo>
                    <a:pt x="269" y="3489"/>
                  </a:lnTo>
                  <a:lnTo>
                    <a:pt x="293" y="3201"/>
                  </a:lnTo>
                  <a:lnTo>
                    <a:pt x="317" y="2907"/>
                  </a:lnTo>
                  <a:lnTo>
                    <a:pt x="329" y="2608"/>
                  </a:lnTo>
                  <a:lnTo>
                    <a:pt x="335" y="2314"/>
                  </a:lnTo>
                  <a:lnTo>
                    <a:pt x="329" y="2014"/>
                  </a:lnTo>
                  <a:lnTo>
                    <a:pt x="329" y="201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86" name="Freeform 10"/>
            <p:cNvSpPr/>
            <p:nvPr/>
          </p:nvSpPr>
          <p:spPr bwMode="hidden">
            <a:xfrm>
              <a:off x="3676" y="0"/>
              <a:ext cx="427" cy="4316"/>
            </a:xfrm>
            <a:custGeom>
              <a:avLst/>
              <a:gdLst/>
              <a:ahLst/>
              <a:cxnLst>
                <a:cxn ang="0">
                  <a:pos x="413" y="1924"/>
                </a:cxn>
                <a:cxn ang="0">
                  <a:pos x="395" y="1690"/>
                </a:cxn>
                <a:cxn ang="0">
                  <a:pos x="365" y="1457"/>
                </a:cxn>
                <a:cxn ang="0">
                  <a:pos x="329" y="1229"/>
                </a:cxn>
                <a:cxn ang="0">
                  <a:pos x="281" y="1001"/>
                </a:cxn>
                <a:cxn ang="0">
                  <a:pos x="227" y="761"/>
                </a:cxn>
                <a:cxn ang="0">
                  <a:pos x="162" y="522"/>
                </a:cxn>
                <a:cxn ang="0">
                  <a:pos x="90" y="27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84" y="270"/>
                </a:cxn>
                <a:cxn ang="0">
                  <a:pos x="156" y="522"/>
                </a:cxn>
                <a:cxn ang="0">
                  <a:pos x="216" y="767"/>
                </a:cxn>
                <a:cxn ang="0">
                  <a:pos x="275" y="1001"/>
                </a:cxn>
                <a:cxn ang="0">
                  <a:pos x="317" y="1235"/>
                </a:cxn>
                <a:cxn ang="0">
                  <a:pos x="353" y="1463"/>
                </a:cxn>
                <a:cxn ang="0">
                  <a:pos x="383" y="1690"/>
                </a:cxn>
                <a:cxn ang="0">
                  <a:pos x="401" y="1924"/>
                </a:cxn>
                <a:cxn ang="0">
                  <a:pos x="413" y="2188"/>
                </a:cxn>
                <a:cxn ang="0">
                  <a:pos x="407" y="2458"/>
                </a:cxn>
                <a:cxn ang="0">
                  <a:pos x="395" y="2733"/>
                </a:cxn>
                <a:cxn ang="0">
                  <a:pos x="365" y="3021"/>
                </a:cxn>
                <a:cxn ang="0">
                  <a:pos x="329" y="3321"/>
                </a:cxn>
                <a:cxn ang="0">
                  <a:pos x="275" y="3639"/>
                </a:cxn>
                <a:cxn ang="0">
                  <a:pos x="204" y="3968"/>
                </a:cxn>
                <a:cxn ang="0">
                  <a:pos x="126" y="4316"/>
                </a:cxn>
                <a:cxn ang="0">
                  <a:pos x="138" y="4316"/>
                </a:cxn>
                <a:cxn ang="0">
                  <a:pos x="216" y="3968"/>
                </a:cxn>
                <a:cxn ang="0">
                  <a:pos x="287" y="3639"/>
                </a:cxn>
                <a:cxn ang="0">
                  <a:pos x="341" y="3321"/>
                </a:cxn>
                <a:cxn ang="0">
                  <a:pos x="377" y="3021"/>
                </a:cxn>
                <a:cxn ang="0">
                  <a:pos x="407" y="2733"/>
                </a:cxn>
                <a:cxn ang="0">
                  <a:pos x="419" y="2458"/>
                </a:cxn>
                <a:cxn ang="0">
                  <a:pos x="425" y="2188"/>
                </a:cxn>
                <a:cxn ang="0">
                  <a:pos x="413" y="1924"/>
                </a:cxn>
                <a:cxn ang="0">
                  <a:pos x="413" y="1924"/>
                </a:cxn>
              </a:cxnLst>
              <a:rect l="0" t="0" r="r" b="b"/>
              <a:pathLst>
                <a:path w="425" h="4316">
                  <a:moveTo>
                    <a:pt x="413" y="1924"/>
                  </a:moveTo>
                  <a:lnTo>
                    <a:pt x="395" y="1690"/>
                  </a:lnTo>
                  <a:lnTo>
                    <a:pt x="365" y="1457"/>
                  </a:lnTo>
                  <a:lnTo>
                    <a:pt x="329" y="1229"/>
                  </a:lnTo>
                  <a:lnTo>
                    <a:pt x="281" y="1001"/>
                  </a:lnTo>
                  <a:lnTo>
                    <a:pt x="227" y="761"/>
                  </a:lnTo>
                  <a:lnTo>
                    <a:pt x="162" y="522"/>
                  </a:lnTo>
                  <a:lnTo>
                    <a:pt x="90" y="27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4" y="270"/>
                  </a:lnTo>
                  <a:lnTo>
                    <a:pt x="156" y="522"/>
                  </a:lnTo>
                  <a:lnTo>
                    <a:pt x="216" y="767"/>
                  </a:lnTo>
                  <a:lnTo>
                    <a:pt x="275" y="1001"/>
                  </a:lnTo>
                  <a:lnTo>
                    <a:pt x="317" y="1235"/>
                  </a:lnTo>
                  <a:lnTo>
                    <a:pt x="353" y="1463"/>
                  </a:lnTo>
                  <a:lnTo>
                    <a:pt x="383" y="1690"/>
                  </a:lnTo>
                  <a:lnTo>
                    <a:pt x="401" y="1924"/>
                  </a:lnTo>
                  <a:lnTo>
                    <a:pt x="413" y="2188"/>
                  </a:lnTo>
                  <a:lnTo>
                    <a:pt x="407" y="2458"/>
                  </a:lnTo>
                  <a:lnTo>
                    <a:pt x="395" y="2733"/>
                  </a:lnTo>
                  <a:lnTo>
                    <a:pt x="365" y="3021"/>
                  </a:lnTo>
                  <a:lnTo>
                    <a:pt x="329" y="3321"/>
                  </a:lnTo>
                  <a:lnTo>
                    <a:pt x="275" y="3639"/>
                  </a:lnTo>
                  <a:lnTo>
                    <a:pt x="204" y="3968"/>
                  </a:lnTo>
                  <a:lnTo>
                    <a:pt x="126" y="4316"/>
                  </a:lnTo>
                  <a:lnTo>
                    <a:pt x="138" y="4316"/>
                  </a:lnTo>
                  <a:lnTo>
                    <a:pt x="216" y="3968"/>
                  </a:lnTo>
                  <a:lnTo>
                    <a:pt x="287" y="3639"/>
                  </a:lnTo>
                  <a:lnTo>
                    <a:pt x="341" y="3321"/>
                  </a:lnTo>
                  <a:lnTo>
                    <a:pt x="377" y="3021"/>
                  </a:lnTo>
                  <a:lnTo>
                    <a:pt x="407" y="2733"/>
                  </a:lnTo>
                  <a:lnTo>
                    <a:pt x="419" y="2458"/>
                  </a:lnTo>
                  <a:lnTo>
                    <a:pt x="425" y="2188"/>
                  </a:lnTo>
                  <a:lnTo>
                    <a:pt x="413" y="1924"/>
                  </a:lnTo>
                  <a:lnTo>
                    <a:pt x="413" y="192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87" name="Freeform 11"/>
            <p:cNvSpPr/>
            <p:nvPr/>
          </p:nvSpPr>
          <p:spPr bwMode="hidden">
            <a:xfrm>
              <a:off x="3946" y="0"/>
              <a:ext cx="558" cy="4316"/>
            </a:xfrm>
            <a:custGeom>
              <a:avLst/>
              <a:gdLst/>
              <a:ahLst/>
              <a:cxnLst>
                <a:cxn ang="0">
                  <a:pos x="556" y="2020"/>
                </a:cxn>
                <a:cxn ang="0">
                  <a:pos x="538" y="1732"/>
                </a:cxn>
                <a:cxn ang="0">
                  <a:pos x="503" y="1445"/>
                </a:cxn>
                <a:cxn ang="0">
                  <a:pos x="455" y="1175"/>
                </a:cxn>
                <a:cxn ang="0">
                  <a:pos x="395" y="911"/>
                </a:cxn>
                <a:cxn ang="0">
                  <a:pos x="317" y="659"/>
                </a:cxn>
                <a:cxn ang="0">
                  <a:pos x="228" y="426"/>
                </a:cxn>
                <a:cxn ang="0">
                  <a:pos x="126" y="20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14" y="204"/>
                </a:cxn>
                <a:cxn ang="0">
                  <a:pos x="216" y="426"/>
                </a:cxn>
                <a:cxn ang="0">
                  <a:pos x="305" y="659"/>
                </a:cxn>
                <a:cxn ang="0">
                  <a:pos x="383" y="911"/>
                </a:cxn>
                <a:cxn ang="0">
                  <a:pos x="443" y="1175"/>
                </a:cxn>
                <a:cxn ang="0">
                  <a:pos x="491" y="1445"/>
                </a:cxn>
                <a:cxn ang="0">
                  <a:pos x="526" y="1732"/>
                </a:cxn>
                <a:cxn ang="0">
                  <a:pos x="544" y="2020"/>
                </a:cxn>
                <a:cxn ang="0">
                  <a:pos x="544" y="2326"/>
                </a:cxn>
                <a:cxn ang="0">
                  <a:pos x="532" y="2632"/>
                </a:cxn>
                <a:cxn ang="0">
                  <a:pos x="503" y="2931"/>
                </a:cxn>
                <a:cxn ang="0">
                  <a:pos x="455" y="3225"/>
                </a:cxn>
                <a:cxn ang="0">
                  <a:pos x="389" y="3513"/>
                </a:cxn>
                <a:cxn ang="0">
                  <a:pos x="311" y="3788"/>
                </a:cxn>
                <a:cxn ang="0">
                  <a:pos x="216" y="4058"/>
                </a:cxn>
                <a:cxn ang="0">
                  <a:pos x="102" y="4316"/>
                </a:cxn>
                <a:cxn ang="0">
                  <a:pos x="114" y="4316"/>
                </a:cxn>
                <a:cxn ang="0">
                  <a:pos x="228" y="4058"/>
                </a:cxn>
                <a:cxn ang="0">
                  <a:pos x="323" y="3788"/>
                </a:cxn>
                <a:cxn ang="0">
                  <a:pos x="401" y="3513"/>
                </a:cxn>
                <a:cxn ang="0">
                  <a:pos x="467" y="3225"/>
                </a:cxn>
                <a:cxn ang="0">
                  <a:pos x="515" y="2931"/>
                </a:cxn>
                <a:cxn ang="0">
                  <a:pos x="544" y="2632"/>
                </a:cxn>
                <a:cxn ang="0">
                  <a:pos x="556" y="2326"/>
                </a:cxn>
                <a:cxn ang="0">
                  <a:pos x="556" y="2020"/>
                </a:cxn>
                <a:cxn ang="0">
                  <a:pos x="556" y="2020"/>
                </a:cxn>
              </a:cxnLst>
              <a:rect l="0" t="0" r="r" b="b"/>
              <a:pathLst>
                <a:path w="556" h="4316">
                  <a:moveTo>
                    <a:pt x="556" y="2020"/>
                  </a:moveTo>
                  <a:lnTo>
                    <a:pt x="538" y="1732"/>
                  </a:lnTo>
                  <a:lnTo>
                    <a:pt x="503" y="1445"/>
                  </a:lnTo>
                  <a:lnTo>
                    <a:pt x="455" y="1175"/>
                  </a:lnTo>
                  <a:lnTo>
                    <a:pt x="395" y="911"/>
                  </a:lnTo>
                  <a:lnTo>
                    <a:pt x="317" y="659"/>
                  </a:lnTo>
                  <a:lnTo>
                    <a:pt x="228" y="426"/>
                  </a:lnTo>
                  <a:lnTo>
                    <a:pt x="126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4" y="204"/>
                  </a:lnTo>
                  <a:lnTo>
                    <a:pt x="216" y="426"/>
                  </a:lnTo>
                  <a:lnTo>
                    <a:pt x="305" y="659"/>
                  </a:lnTo>
                  <a:lnTo>
                    <a:pt x="383" y="911"/>
                  </a:lnTo>
                  <a:lnTo>
                    <a:pt x="443" y="1175"/>
                  </a:lnTo>
                  <a:lnTo>
                    <a:pt x="491" y="1445"/>
                  </a:lnTo>
                  <a:lnTo>
                    <a:pt x="526" y="1732"/>
                  </a:lnTo>
                  <a:lnTo>
                    <a:pt x="544" y="2020"/>
                  </a:lnTo>
                  <a:lnTo>
                    <a:pt x="544" y="2326"/>
                  </a:lnTo>
                  <a:lnTo>
                    <a:pt x="532" y="2632"/>
                  </a:lnTo>
                  <a:lnTo>
                    <a:pt x="503" y="2931"/>
                  </a:lnTo>
                  <a:lnTo>
                    <a:pt x="455" y="3225"/>
                  </a:lnTo>
                  <a:lnTo>
                    <a:pt x="389" y="3513"/>
                  </a:lnTo>
                  <a:lnTo>
                    <a:pt x="311" y="3788"/>
                  </a:lnTo>
                  <a:lnTo>
                    <a:pt x="216" y="4058"/>
                  </a:lnTo>
                  <a:lnTo>
                    <a:pt x="102" y="4316"/>
                  </a:lnTo>
                  <a:lnTo>
                    <a:pt x="114" y="4316"/>
                  </a:lnTo>
                  <a:lnTo>
                    <a:pt x="228" y="4058"/>
                  </a:lnTo>
                  <a:lnTo>
                    <a:pt x="323" y="3788"/>
                  </a:lnTo>
                  <a:lnTo>
                    <a:pt x="401" y="3513"/>
                  </a:lnTo>
                  <a:lnTo>
                    <a:pt x="467" y="3225"/>
                  </a:lnTo>
                  <a:lnTo>
                    <a:pt x="515" y="2931"/>
                  </a:lnTo>
                  <a:lnTo>
                    <a:pt x="544" y="2632"/>
                  </a:lnTo>
                  <a:lnTo>
                    <a:pt x="556" y="2326"/>
                  </a:lnTo>
                  <a:lnTo>
                    <a:pt x="556" y="2020"/>
                  </a:lnTo>
                  <a:lnTo>
                    <a:pt x="556" y="202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88" name="Freeform 12"/>
            <p:cNvSpPr/>
            <p:nvPr/>
          </p:nvSpPr>
          <p:spPr bwMode="hidden">
            <a:xfrm>
              <a:off x="4246" y="0"/>
              <a:ext cx="690" cy="4316"/>
            </a:xfrm>
            <a:custGeom>
              <a:avLst/>
              <a:gdLst/>
              <a:ahLst/>
              <a:cxnLst>
                <a:cxn ang="0">
                  <a:pos x="688" y="2086"/>
                </a:cxn>
                <a:cxn ang="0">
                  <a:pos x="670" y="1810"/>
                </a:cxn>
                <a:cxn ang="0">
                  <a:pos x="634" y="1541"/>
                </a:cxn>
                <a:cxn ang="0">
                  <a:pos x="574" y="1271"/>
                </a:cxn>
                <a:cxn ang="0">
                  <a:pos x="497" y="1007"/>
                </a:cxn>
                <a:cxn ang="0">
                  <a:pos x="401" y="749"/>
                </a:cxn>
                <a:cxn ang="0">
                  <a:pos x="293" y="492"/>
                </a:cxn>
                <a:cxn ang="0">
                  <a:pos x="162" y="24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50" y="240"/>
                </a:cxn>
                <a:cxn ang="0">
                  <a:pos x="281" y="492"/>
                </a:cxn>
                <a:cxn ang="0">
                  <a:pos x="389" y="749"/>
                </a:cxn>
                <a:cxn ang="0">
                  <a:pos x="485" y="1007"/>
                </a:cxn>
                <a:cxn ang="0">
                  <a:pos x="562" y="1271"/>
                </a:cxn>
                <a:cxn ang="0">
                  <a:pos x="622" y="1541"/>
                </a:cxn>
                <a:cxn ang="0">
                  <a:pos x="658" y="1810"/>
                </a:cxn>
                <a:cxn ang="0">
                  <a:pos x="676" y="2086"/>
                </a:cxn>
                <a:cxn ang="0">
                  <a:pos x="676" y="2368"/>
                </a:cxn>
                <a:cxn ang="0">
                  <a:pos x="658" y="2650"/>
                </a:cxn>
                <a:cxn ang="0">
                  <a:pos x="616" y="2931"/>
                </a:cxn>
                <a:cxn ang="0">
                  <a:pos x="556" y="3213"/>
                </a:cxn>
                <a:cxn ang="0">
                  <a:pos x="473" y="3495"/>
                </a:cxn>
                <a:cxn ang="0">
                  <a:pos x="371" y="3777"/>
                </a:cxn>
                <a:cxn ang="0">
                  <a:pos x="251" y="4046"/>
                </a:cxn>
                <a:cxn ang="0">
                  <a:pos x="114" y="4316"/>
                </a:cxn>
                <a:cxn ang="0">
                  <a:pos x="126" y="4316"/>
                </a:cxn>
                <a:cxn ang="0">
                  <a:pos x="263" y="4046"/>
                </a:cxn>
                <a:cxn ang="0">
                  <a:pos x="383" y="3777"/>
                </a:cxn>
                <a:cxn ang="0">
                  <a:pos x="485" y="3495"/>
                </a:cxn>
                <a:cxn ang="0">
                  <a:pos x="568" y="3219"/>
                </a:cxn>
                <a:cxn ang="0">
                  <a:pos x="628" y="2937"/>
                </a:cxn>
                <a:cxn ang="0">
                  <a:pos x="670" y="2656"/>
                </a:cxn>
                <a:cxn ang="0">
                  <a:pos x="688" y="2368"/>
                </a:cxn>
                <a:cxn ang="0">
                  <a:pos x="688" y="2086"/>
                </a:cxn>
                <a:cxn ang="0">
                  <a:pos x="688" y="2086"/>
                </a:cxn>
              </a:cxnLst>
              <a:rect l="0" t="0" r="r" b="b"/>
              <a:pathLst>
                <a:path w="688" h="4316">
                  <a:moveTo>
                    <a:pt x="688" y="2086"/>
                  </a:moveTo>
                  <a:lnTo>
                    <a:pt x="670" y="1810"/>
                  </a:lnTo>
                  <a:lnTo>
                    <a:pt x="634" y="1541"/>
                  </a:lnTo>
                  <a:lnTo>
                    <a:pt x="574" y="1271"/>
                  </a:lnTo>
                  <a:lnTo>
                    <a:pt x="497" y="1007"/>
                  </a:lnTo>
                  <a:lnTo>
                    <a:pt x="401" y="749"/>
                  </a:lnTo>
                  <a:lnTo>
                    <a:pt x="293" y="492"/>
                  </a:lnTo>
                  <a:lnTo>
                    <a:pt x="162" y="2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50" y="240"/>
                  </a:lnTo>
                  <a:lnTo>
                    <a:pt x="281" y="492"/>
                  </a:lnTo>
                  <a:lnTo>
                    <a:pt x="389" y="749"/>
                  </a:lnTo>
                  <a:lnTo>
                    <a:pt x="485" y="1007"/>
                  </a:lnTo>
                  <a:lnTo>
                    <a:pt x="562" y="1271"/>
                  </a:lnTo>
                  <a:lnTo>
                    <a:pt x="622" y="1541"/>
                  </a:lnTo>
                  <a:lnTo>
                    <a:pt x="658" y="1810"/>
                  </a:lnTo>
                  <a:lnTo>
                    <a:pt x="676" y="2086"/>
                  </a:lnTo>
                  <a:lnTo>
                    <a:pt x="676" y="2368"/>
                  </a:lnTo>
                  <a:lnTo>
                    <a:pt x="658" y="2650"/>
                  </a:lnTo>
                  <a:lnTo>
                    <a:pt x="616" y="2931"/>
                  </a:lnTo>
                  <a:lnTo>
                    <a:pt x="556" y="3213"/>
                  </a:lnTo>
                  <a:lnTo>
                    <a:pt x="473" y="3495"/>
                  </a:lnTo>
                  <a:lnTo>
                    <a:pt x="371" y="3777"/>
                  </a:lnTo>
                  <a:lnTo>
                    <a:pt x="251" y="4046"/>
                  </a:lnTo>
                  <a:lnTo>
                    <a:pt x="114" y="4316"/>
                  </a:lnTo>
                  <a:lnTo>
                    <a:pt x="126" y="4316"/>
                  </a:lnTo>
                  <a:lnTo>
                    <a:pt x="263" y="4046"/>
                  </a:lnTo>
                  <a:lnTo>
                    <a:pt x="383" y="3777"/>
                  </a:lnTo>
                  <a:lnTo>
                    <a:pt x="485" y="3495"/>
                  </a:lnTo>
                  <a:lnTo>
                    <a:pt x="568" y="3219"/>
                  </a:lnTo>
                  <a:lnTo>
                    <a:pt x="628" y="2937"/>
                  </a:lnTo>
                  <a:lnTo>
                    <a:pt x="670" y="2656"/>
                  </a:lnTo>
                  <a:lnTo>
                    <a:pt x="688" y="2368"/>
                  </a:lnTo>
                  <a:lnTo>
                    <a:pt x="688" y="2086"/>
                  </a:lnTo>
                  <a:lnTo>
                    <a:pt x="688" y="20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89" name="Freeform 13"/>
            <p:cNvSpPr/>
            <p:nvPr/>
          </p:nvSpPr>
          <p:spPr bwMode="hidden">
            <a:xfrm>
              <a:off x="4522" y="0"/>
              <a:ext cx="864" cy="4316"/>
            </a:xfrm>
            <a:custGeom>
              <a:avLst/>
              <a:gdLst/>
              <a:ahLst/>
              <a:cxnLst>
                <a:cxn ang="0">
                  <a:pos x="855" y="2128"/>
                </a:cxn>
                <a:cxn ang="0">
                  <a:pos x="831" y="1834"/>
                </a:cxn>
                <a:cxn ang="0">
                  <a:pos x="808" y="1684"/>
                </a:cxn>
                <a:cxn ang="0">
                  <a:pos x="784" y="1541"/>
                </a:cxn>
                <a:cxn ang="0">
                  <a:pos x="748" y="1397"/>
                </a:cxn>
                <a:cxn ang="0">
                  <a:pos x="712" y="1253"/>
                </a:cxn>
                <a:cxn ang="0">
                  <a:pos x="664" y="1115"/>
                </a:cxn>
                <a:cxn ang="0">
                  <a:pos x="610" y="977"/>
                </a:cxn>
                <a:cxn ang="0">
                  <a:pos x="491" y="719"/>
                </a:cxn>
                <a:cxn ang="0">
                  <a:pos x="353" y="468"/>
                </a:cxn>
                <a:cxn ang="0">
                  <a:pos x="192" y="22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80" y="228"/>
                </a:cxn>
                <a:cxn ang="0">
                  <a:pos x="341" y="468"/>
                </a:cxn>
                <a:cxn ang="0">
                  <a:pos x="479" y="719"/>
                </a:cxn>
                <a:cxn ang="0">
                  <a:pos x="598" y="983"/>
                </a:cxn>
                <a:cxn ang="0">
                  <a:pos x="652" y="1121"/>
                </a:cxn>
                <a:cxn ang="0">
                  <a:pos x="700" y="1259"/>
                </a:cxn>
                <a:cxn ang="0">
                  <a:pos x="736" y="1403"/>
                </a:cxn>
                <a:cxn ang="0">
                  <a:pos x="772" y="1547"/>
                </a:cxn>
                <a:cxn ang="0">
                  <a:pos x="802" y="1690"/>
                </a:cxn>
                <a:cxn ang="0">
                  <a:pos x="819" y="1834"/>
                </a:cxn>
                <a:cxn ang="0">
                  <a:pos x="837" y="1984"/>
                </a:cxn>
                <a:cxn ang="0">
                  <a:pos x="843" y="2128"/>
                </a:cxn>
                <a:cxn ang="0">
                  <a:pos x="849" y="2278"/>
                </a:cxn>
                <a:cxn ang="0">
                  <a:pos x="843" y="2428"/>
                </a:cxn>
                <a:cxn ang="0">
                  <a:pos x="831" y="2572"/>
                </a:cxn>
                <a:cxn ang="0">
                  <a:pos x="819" y="2721"/>
                </a:cxn>
                <a:cxn ang="0">
                  <a:pos x="796" y="2865"/>
                </a:cxn>
                <a:cxn ang="0">
                  <a:pos x="766" y="3015"/>
                </a:cxn>
                <a:cxn ang="0">
                  <a:pos x="724" y="3159"/>
                </a:cxn>
                <a:cxn ang="0">
                  <a:pos x="682" y="3303"/>
                </a:cxn>
                <a:cxn ang="0">
                  <a:pos x="586" y="3567"/>
                </a:cxn>
                <a:cxn ang="0">
                  <a:pos x="473" y="3824"/>
                </a:cxn>
                <a:cxn ang="0">
                  <a:pos x="335" y="4076"/>
                </a:cxn>
                <a:cxn ang="0">
                  <a:pos x="180" y="4316"/>
                </a:cxn>
                <a:cxn ang="0">
                  <a:pos x="192" y="4316"/>
                </a:cxn>
                <a:cxn ang="0">
                  <a:pos x="347" y="4076"/>
                </a:cxn>
                <a:cxn ang="0">
                  <a:pos x="485" y="3824"/>
                </a:cxn>
                <a:cxn ang="0">
                  <a:pos x="598" y="3573"/>
                </a:cxn>
                <a:cxn ang="0">
                  <a:pos x="694" y="3309"/>
                </a:cxn>
                <a:cxn ang="0">
                  <a:pos x="736" y="3165"/>
                </a:cxn>
                <a:cxn ang="0">
                  <a:pos x="778" y="3021"/>
                </a:cxn>
                <a:cxn ang="0">
                  <a:pos x="808" y="2871"/>
                </a:cxn>
                <a:cxn ang="0">
                  <a:pos x="831" y="2727"/>
                </a:cxn>
                <a:cxn ang="0">
                  <a:pos x="843" y="2578"/>
                </a:cxn>
                <a:cxn ang="0">
                  <a:pos x="855" y="2428"/>
                </a:cxn>
                <a:cxn ang="0">
                  <a:pos x="861" y="2278"/>
                </a:cxn>
                <a:cxn ang="0">
                  <a:pos x="855" y="2128"/>
                </a:cxn>
                <a:cxn ang="0">
                  <a:pos x="855" y="2128"/>
                </a:cxn>
              </a:cxnLst>
              <a:rect l="0" t="0" r="r" b="b"/>
              <a:pathLst>
                <a:path w="861" h="4316">
                  <a:moveTo>
                    <a:pt x="855" y="2128"/>
                  </a:moveTo>
                  <a:lnTo>
                    <a:pt x="831" y="1834"/>
                  </a:lnTo>
                  <a:lnTo>
                    <a:pt x="808" y="1684"/>
                  </a:lnTo>
                  <a:lnTo>
                    <a:pt x="784" y="1541"/>
                  </a:lnTo>
                  <a:lnTo>
                    <a:pt x="748" y="1397"/>
                  </a:lnTo>
                  <a:lnTo>
                    <a:pt x="712" y="1253"/>
                  </a:lnTo>
                  <a:lnTo>
                    <a:pt x="664" y="1115"/>
                  </a:lnTo>
                  <a:lnTo>
                    <a:pt x="610" y="977"/>
                  </a:lnTo>
                  <a:lnTo>
                    <a:pt x="491" y="719"/>
                  </a:lnTo>
                  <a:lnTo>
                    <a:pt x="353" y="468"/>
                  </a:lnTo>
                  <a:lnTo>
                    <a:pt x="192" y="2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0" y="228"/>
                  </a:lnTo>
                  <a:lnTo>
                    <a:pt x="341" y="468"/>
                  </a:lnTo>
                  <a:lnTo>
                    <a:pt x="479" y="719"/>
                  </a:lnTo>
                  <a:lnTo>
                    <a:pt x="598" y="983"/>
                  </a:lnTo>
                  <a:lnTo>
                    <a:pt x="652" y="1121"/>
                  </a:lnTo>
                  <a:lnTo>
                    <a:pt x="700" y="1259"/>
                  </a:lnTo>
                  <a:lnTo>
                    <a:pt x="736" y="1403"/>
                  </a:lnTo>
                  <a:lnTo>
                    <a:pt x="772" y="1547"/>
                  </a:lnTo>
                  <a:lnTo>
                    <a:pt x="802" y="1690"/>
                  </a:lnTo>
                  <a:lnTo>
                    <a:pt x="819" y="1834"/>
                  </a:lnTo>
                  <a:lnTo>
                    <a:pt x="837" y="1984"/>
                  </a:lnTo>
                  <a:lnTo>
                    <a:pt x="843" y="2128"/>
                  </a:lnTo>
                  <a:lnTo>
                    <a:pt x="849" y="2278"/>
                  </a:lnTo>
                  <a:lnTo>
                    <a:pt x="843" y="2428"/>
                  </a:lnTo>
                  <a:lnTo>
                    <a:pt x="831" y="2572"/>
                  </a:lnTo>
                  <a:lnTo>
                    <a:pt x="819" y="2721"/>
                  </a:lnTo>
                  <a:lnTo>
                    <a:pt x="796" y="2865"/>
                  </a:lnTo>
                  <a:lnTo>
                    <a:pt x="766" y="3015"/>
                  </a:lnTo>
                  <a:lnTo>
                    <a:pt x="724" y="3159"/>
                  </a:lnTo>
                  <a:lnTo>
                    <a:pt x="682" y="3303"/>
                  </a:lnTo>
                  <a:lnTo>
                    <a:pt x="586" y="3567"/>
                  </a:lnTo>
                  <a:lnTo>
                    <a:pt x="473" y="3824"/>
                  </a:lnTo>
                  <a:lnTo>
                    <a:pt x="335" y="4076"/>
                  </a:lnTo>
                  <a:lnTo>
                    <a:pt x="180" y="4316"/>
                  </a:lnTo>
                  <a:lnTo>
                    <a:pt x="192" y="4316"/>
                  </a:lnTo>
                  <a:lnTo>
                    <a:pt x="347" y="4076"/>
                  </a:lnTo>
                  <a:lnTo>
                    <a:pt x="485" y="3824"/>
                  </a:lnTo>
                  <a:lnTo>
                    <a:pt x="598" y="3573"/>
                  </a:lnTo>
                  <a:lnTo>
                    <a:pt x="694" y="3309"/>
                  </a:lnTo>
                  <a:lnTo>
                    <a:pt x="736" y="3165"/>
                  </a:lnTo>
                  <a:lnTo>
                    <a:pt x="778" y="3021"/>
                  </a:lnTo>
                  <a:lnTo>
                    <a:pt x="808" y="2871"/>
                  </a:lnTo>
                  <a:lnTo>
                    <a:pt x="831" y="2727"/>
                  </a:lnTo>
                  <a:lnTo>
                    <a:pt x="843" y="2578"/>
                  </a:lnTo>
                  <a:lnTo>
                    <a:pt x="855" y="2428"/>
                  </a:lnTo>
                  <a:lnTo>
                    <a:pt x="861" y="2278"/>
                  </a:lnTo>
                  <a:lnTo>
                    <a:pt x="855" y="2128"/>
                  </a:lnTo>
                  <a:lnTo>
                    <a:pt x="855" y="212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93" name="Freeform 17"/>
            <p:cNvSpPr/>
            <p:nvPr/>
          </p:nvSpPr>
          <p:spPr bwMode="hidden">
            <a:xfrm>
              <a:off x="1128" y="0"/>
              <a:ext cx="575" cy="4316"/>
            </a:xfrm>
            <a:custGeom>
              <a:avLst/>
              <a:gdLst/>
              <a:ahLst/>
              <a:cxnLst>
                <a:cxn ang="0">
                  <a:pos x="12" y="2146"/>
                </a:cxn>
                <a:cxn ang="0">
                  <a:pos x="24" y="1846"/>
                </a:cxn>
                <a:cxn ang="0">
                  <a:pos x="54" y="1559"/>
                </a:cxn>
                <a:cxn ang="0">
                  <a:pos x="96" y="1277"/>
                </a:cxn>
                <a:cxn ang="0">
                  <a:pos x="162" y="1001"/>
                </a:cxn>
                <a:cxn ang="0">
                  <a:pos x="239" y="731"/>
                </a:cxn>
                <a:cxn ang="0">
                  <a:pos x="335" y="480"/>
                </a:cxn>
                <a:cxn ang="0">
                  <a:pos x="449" y="234"/>
                </a:cxn>
                <a:cxn ang="0">
                  <a:pos x="574" y="0"/>
                </a:cxn>
                <a:cxn ang="0">
                  <a:pos x="562" y="0"/>
                </a:cxn>
                <a:cxn ang="0">
                  <a:pos x="437" y="234"/>
                </a:cxn>
                <a:cxn ang="0">
                  <a:pos x="323" y="480"/>
                </a:cxn>
                <a:cxn ang="0">
                  <a:pos x="227" y="737"/>
                </a:cxn>
                <a:cxn ang="0">
                  <a:pos x="150" y="1001"/>
                </a:cxn>
                <a:cxn ang="0">
                  <a:pos x="84" y="1277"/>
                </a:cxn>
                <a:cxn ang="0">
                  <a:pos x="42" y="1559"/>
                </a:cxn>
                <a:cxn ang="0">
                  <a:pos x="12" y="1852"/>
                </a:cxn>
                <a:cxn ang="0">
                  <a:pos x="0" y="2146"/>
                </a:cxn>
                <a:cxn ang="0">
                  <a:pos x="6" y="2434"/>
                </a:cxn>
                <a:cxn ang="0">
                  <a:pos x="30" y="2715"/>
                </a:cxn>
                <a:cxn ang="0">
                  <a:pos x="66" y="2997"/>
                </a:cxn>
                <a:cxn ang="0">
                  <a:pos x="120" y="3273"/>
                </a:cxn>
                <a:cxn ang="0">
                  <a:pos x="191" y="3549"/>
                </a:cxn>
                <a:cxn ang="0">
                  <a:pos x="275" y="3812"/>
                </a:cxn>
                <a:cxn ang="0">
                  <a:pos x="371" y="4070"/>
                </a:cxn>
                <a:cxn ang="0">
                  <a:pos x="484" y="4316"/>
                </a:cxn>
                <a:cxn ang="0">
                  <a:pos x="496" y="4316"/>
                </a:cxn>
                <a:cxn ang="0">
                  <a:pos x="383" y="4070"/>
                </a:cxn>
                <a:cxn ang="0">
                  <a:pos x="287" y="3812"/>
                </a:cxn>
                <a:cxn ang="0">
                  <a:pos x="203" y="3549"/>
                </a:cxn>
                <a:cxn ang="0">
                  <a:pos x="132" y="3273"/>
                </a:cxn>
                <a:cxn ang="0">
                  <a:pos x="78" y="2997"/>
                </a:cxn>
                <a:cxn ang="0">
                  <a:pos x="42" y="2715"/>
                </a:cxn>
                <a:cxn ang="0">
                  <a:pos x="18" y="2434"/>
                </a:cxn>
                <a:cxn ang="0">
                  <a:pos x="12" y="2146"/>
                </a:cxn>
                <a:cxn ang="0">
                  <a:pos x="12" y="2146"/>
                </a:cxn>
              </a:cxnLst>
              <a:rect l="0" t="0" r="r" b="b"/>
              <a:pathLst>
                <a:path w="574" h="4316">
                  <a:moveTo>
                    <a:pt x="12" y="2146"/>
                  </a:moveTo>
                  <a:lnTo>
                    <a:pt x="24" y="1846"/>
                  </a:lnTo>
                  <a:lnTo>
                    <a:pt x="54" y="1559"/>
                  </a:lnTo>
                  <a:lnTo>
                    <a:pt x="96" y="1277"/>
                  </a:lnTo>
                  <a:lnTo>
                    <a:pt x="162" y="1001"/>
                  </a:lnTo>
                  <a:lnTo>
                    <a:pt x="239" y="731"/>
                  </a:lnTo>
                  <a:lnTo>
                    <a:pt x="335" y="480"/>
                  </a:lnTo>
                  <a:lnTo>
                    <a:pt x="449" y="234"/>
                  </a:lnTo>
                  <a:lnTo>
                    <a:pt x="574" y="0"/>
                  </a:lnTo>
                  <a:lnTo>
                    <a:pt x="562" y="0"/>
                  </a:lnTo>
                  <a:lnTo>
                    <a:pt x="437" y="234"/>
                  </a:lnTo>
                  <a:lnTo>
                    <a:pt x="323" y="480"/>
                  </a:lnTo>
                  <a:lnTo>
                    <a:pt x="227" y="737"/>
                  </a:lnTo>
                  <a:lnTo>
                    <a:pt x="150" y="1001"/>
                  </a:lnTo>
                  <a:lnTo>
                    <a:pt x="84" y="1277"/>
                  </a:lnTo>
                  <a:lnTo>
                    <a:pt x="42" y="1559"/>
                  </a:lnTo>
                  <a:lnTo>
                    <a:pt x="12" y="1852"/>
                  </a:lnTo>
                  <a:lnTo>
                    <a:pt x="0" y="2146"/>
                  </a:lnTo>
                  <a:lnTo>
                    <a:pt x="6" y="2434"/>
                  </a:lnTo>
                  <a:lnTo>
                    <a:pt x="30" y="2715"/>
                  </a:lnTo>
                  <a:lnTo>
                    <a:pt x="66" y="2997"/>
                  </a:lnTo>
                  <a:lnTo>
                    <a:pt x="120" y="3273"/>
                  </a:lnTo>
                  <a:lnTo>
                    <a:pt x="191" y="3549"/>
                  </a:lnTo>
                  <a:lnTo>
                    <a:pt x="275" y="3812"/>
                  </a:lnTo>
                  <a:lnTo>
                    <a:pt x="371" y="4070"/>
                  </a:lnTo>
                  <a:lnTo>
                    <a:pt x="484" y="4316"/>
                  </a:lnTo>
                  <a:lnTo>
                    <a:pt x="496" y="4316"/>
                  </a:lnTo>
                  <a:lnTo>
                    <a:pt x="383" y="4070"/>
                  </a:lnTo>
                  <a:lnTo>
                    <a:pt x="287" y="3812"/>
                  </a:lnTo>
                  <a:lnTo>
                    <a:pt x="203" y="3549"/>
                  </a:lnTo>
                  <a:lnTo>
                    <a:pt x="132" y="3273"/>
                  </a:lnTo>
                  <a:lnTo>
                    <a:pt x="78" y="2997"/>
                  </a:lnTo>
                  <a:lnTo>
                    <a:pt x="42" y="2715"/>
                  </a:lnTo>
                  <a:lnTo>
                    <a:pt x="18" y="2434"/>
                  </a:lnTo>
                  <a:lnTo>
                    <a:pt x="12" y="2146"/>
                  </a:lnTo>
                  <a:lnTo>
                    <a:pt x="12" y="214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795" name="Freeform 19"/>
            <p:cNvSpPr/>
            <p:nvPr/>
          </p:nvSpPr>
          <p:spPr bwMode="hidden">
            <a:xfrm>
              <a:off x="288" y="0"/>
              <a:ext cx="840" cy="4316"/>
            </a:xfrm>
            <a:custGeom>
              <a:avLst/>
              <a:gdLst/>
              <a:ahLst/>
              <a:cxnLst>
                <a:cxn ang="0">
                  <a:pos x="18" y="1948"/>
                </a:cxn>
                <a:cxn ang="0">
                  <a:pos x="48" y="1708"/>
                </a:cxn>
                <a:cxn ang="0">
                  <a:pos x="96" y="1475"/>
                </a:cxn>
                <a:cxn ang="0">
                  <a:pos x="161" y="1235"/>
                </a:cxn>
                <a:cxn ang="0">
                  <a:pos x="251" y="995"/>
                </a:cxn>
                <a:cxn ang="0">
                  <a:pos x="365" y="755"/>
                </a:cxn>
                <a:cxn ang="0">
                  <a:pos x="496" y="510"/>
                </a:cxn>
                <a:cxn ang="0">
                  <a:pos x="658" y="258"/>
                </a:cxn>
                <a:cxn ang="0">
                  <a:pos x="741" y="132"/>
                </a:cxn>
                <a:cxn ang="0">
                  <a:pos x="837" y="0"/>
                </a:cxn>
                <a:cxn ang="0">
                  <a:pos x="825" y="0"/>
                </a:cxn>
                <a:cxn ang="0">
                  <a:pos x="729" y="132"/>
                </a:cxn>
                <a:cxn ang="0">
                  <a:pos x="640" y="258"/>
                </a:cxn>
                <a:cxn ang="0">
                  <a:pos x="562" y="384"/>
                </a:cxn>
                <a:cxn ang="0">
                  <a:pos x="484" y="510"/>
                </a:cxn>
                <a:cxn ang="0">
                  <a:pos x="353" y="755"/>
                </a:cxn>
                <a:cxn ang="0">
                  <a:pos x="239" y="995"/>
                </a:cxn>
                <a:cxn ang="0">
                  <a:pos x="150" y="1235"/>
                </a:cxn>
                <a:cxn ang="0">
                  <a:pos x="84" y="1469"/>
                </a:cxn>
                <a:cxn ang="0">
                  <a:pos x="36" y="1702"/>
                </a:cxn>
                <a:cxn ang="0">
                  <a:pos x="6" y="1942"/>
                </a:cxn>
                <a:cxn ang="0">
                  <a:pos x="0" y="2200"/>
                </a:cxn>
                <a:cxn ang="0">
                  <a:pos x="12" y="2470"/>
                </a:cxn>
                <a:cxn ang="0">
                  <a:pos x="48" y="2739"/>
                </a:cxn>
                <a:cxn ang="0">
                  <a:pos x="114" y="3027"/>
                </a:cxn>
                <a:cxn ang="0">
                  <a:pos x="150" y="3171"/>
                </a:cxn>
                <a:cxn ang="0">
                  <a:pos x="197" y="3321"/>
                </a:cxn>
                <a:cxn ang="0">
                  <a:pos x="245" y="3477"/>
                </a:cxn>
                <a:cxn ang="0">
                  <a:pos x="305" y="3639"/>
                </a:cxn>
                <a:cxn ang="0">
                  <a:pos x="365" y="3800"/>
                </a:cxn>
                <a:cxn ang="0">
                  <a:pos x="437" y="3968"/>
                </a:cxn>
                <a:cxn ang="0">
                  <a:pos x="508" y="4136"/>
                </a:cxn>
                <a:cxn ang="0">
                  <a:pos x="592" y="4316"/>
                </a:cxn>
                <a:cxn ang="0">
                  <a:pos x="604" y="4316"/>
                </a:cxn>
                <a:cxn ang="0">
                  <a:pos x="520" y="4136"/>
                </a:cxn>
                <a:cxn ang="0">
                  <a:pos x="448" y="3968"/>
                </a:cxn>
                <a:cxn ang="0">
                  <a:pos x="377" y="3800"/>
                </a:cxn>
                <a:cxn ang="0">
                  <a:pos x="317" y="3639"/>
                </a:cxn>
                <a:cxn ang="0">
                  <a:pos x="257" y="3477"/>
                </a:cxn>
                <a:cxn ang="0">
                  <a:pos x="209" y="3327"/>
                </a:cxn>
                <a:cxn ang="0">
                  <a:pos x="161" y="3171"/>
                </a:cxn>
                <a:cxn ang="0">
                  <a:pos x="126" y="3027"/>
                </a:cxn>
                <a:cxn ang="0">
                  <a:pos x="60" y="2739"/>
                </a:cxn>
                <a:cxn ang="0">
                  <a:pos x="24" y="2470"/>
                </a:cxn>
                <a:cxn ang="0">
                  <a:pos x="12" y="2206"/>
                </a:cxn>
                <a:cxn ang="0">
                  <a:pos x="18" y="1948"/>
                </a:cxn>
                <a:cxn ang="0">
                  <a:pos x="18" y="1948"/>
                </a:cxn>
              </a:cxnLst>
              <a:rect l="0" t="0" r="r" b="b"/>
              <a:pathLst>
                <a:path w="837" h="4316">
                  <a:moveTo>
                    <a:pt x="18" y="1948"/>
                  </a:moveTo>
                  <a:lnTo>
                    <a:pt x="48" y="1708"/>
                  </a:lnTo>
                  <a:lnTo>
                    <a:pt x="96" y="1475"/>
                  </a:lnTo>
                  <a:lnTo>
                    <a:pt x="161" y="1235"/>
                  </a:lnTo>
                  <a:lnTo>
                    <a:pt x="251" y="995"/>
                  </a:lnTo>
                  <a:lnTo>
                    <a:pt x="365" y="755"/>
                  </a:lnTo>
                  <a:lnTo>
                    <a:pt x="496" y="510"/>
                  </a:lnTo>
                  <a:lnTo>
                    <a:pt x="658" y="258"/>
                  </a:lnTo>
                  <a:lnTo>
                    <a:pt x="741" y="132"/>
                  </a:lnTo>
                  <a:lnTo>
                    <a:pt x="837" y="0"/>
                  </a:lnTo>
                  <a:lnTo>
                    <a:pt x="825" y="0"/>
                  </a:lnTo>
                  <a:lnTo>
                    <a:pt x="729" y="132"/>
                  </a:lnTo>
                  <a:lnTo>
                    <a:pt x="640" y="258"/>
                  </a:lnTo>
                  <a:lnTo>
                    <a:pt x="562" y="384"/>
                  </a:lnTo>
                  <a:lnTo>
                    <a:pt x="484" y="510"/>
                  </a:lnTo>
                  <a:lnTo>
                    <a:pt x="353" y="755"/>
                  </a:lnTo>
                  <a:lnTo>
                    <a:pt x="239" y="995"/>
                  </a:lnTo>
                  <a:lnTo>
                    <a:pt x="150" y="1235"/>
                  </a:lnTo>
                  <a:lnTo>
                    <a:pt x="84" y="1469"/>
                  </a:lnTo>
                  <a:lnTo>
                    <a:pt x="36" y="1702"/>
                  </a:lnTo>
                  <a:lnTo>
                    <a:pt x="6" y="1942"/>
                  </a:lnTo>
                  <a:lnTo>
                    <a:pt x="0" y="2200"/>
                  </a:lnTo>
                  <a:lnTo>
                    <a:pt x="12" y="2470"/>
                  </a:lnTo>
                  <a:lnTo>
                    <a:pt x="48" y="2739"/>
                  </a:lnTo>
                  <a:lnTo>
                    <a:pt x="114" y="3027"/>
                  </a:lnTo>
                  <a:lnTo>
                    <a:pt x="150" y="3171"/>
                  </a:lnTo>
                  <a:lnTo>
                    <a:pt x="197" y="3321"/>
                  </a:lnTo>
                  <a:lnTo>
                    <a:pt x="245" y="3477"/>
                  </a:lnTo>
                  <a:lnTo>
                    <a:pt x="305" y="3639"/>
                  </a:lnTo>
                  <a:lnTo>
                    <a:pt x="365" y="3800"/>
                  </a:lnTo>
                  <a:lnTo>
                    <a:pt x="437" y="3968"/>
                  </a:lnTo>
                  <a:lnTo>
                    <a:pt x="508" y="4136"/>
                  </a:lnTo>
                  <a:lnTo>
                    <a:pt x="592" y="4316"/>
                  </a:lnTo>
                  <a:lnTo>
                    <a:pt x="604" y="4316"/>
                  </a:lnTo>
                  <a:lnTo>
                    <a:pt x="520" y="4136"/>
                  </a:lnTo>
                  <a:lnTo>
                    <a:pt x="448" y="3968"/>
                  </a:lnTo>
                  <a:lnTo>
                    <a:pt x="377" y="3800"/>
                  </a:lnTo>
                  <a:lnTo>
                    <a:pt x="317" y="3639"/>
                  </a:lnTo>
                  <a:lnTo>
                    <a:pt x="257" y="3477"/>
                  </a:lnTo>
                  <a:lnTo>
                    <a:pt x="209" y="3327"/>
                  </a:lnTo>
                  <a:lnTo>
                    <a:pt x="161" y="3171"/>
                  </a:lnTo>
                  <a:lnTo>
                    <a:pt x="126" y="3027"/>
                  </a:lnTo>
                  <a:lnTo>
                    <a:pt x="60" y="2739"/>
                  </a:lnTo>
                  <a:lnTo>
                    <a:pt x="24" y="2470"/>
                  </a:lnTo>
                  <a:lnTo>
                    <a:pt x="12" y="2206"/>
                  </a:lnTo>
                  <a:lnTo>
                    <a:pt x="18" y="1948"/>
                  </a:lnTo>
                  <a:lnTo>
                    <a:pt x="18" y="194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</p:grpSp>
      <p:sp>
        <p:nvSpPr>
          <p:cNvPr id="587779" name="Freeform 3"/>
          <p:cNvSpPr/>
          <p:nvPr/>
        </p:nvSpPr>
        <p:spPr bwMode="hidden">
          <a:xfrm>
            <a:off x="8002587" y="4168775"/>
            <a:ext cx="1141413" cy="2682875"/>
          </a:xfrm>
          <a:custGeom>
            <a:avLst/>
            <a:gdLst/>
            <a:ahLst/>
            <a:cxnLst>
              <a:cxn ang="0">
                <a:pos x="717" y="72"/>
              </a:cxn>
              <a:cxn ang="0">
                <a:pos x="717" y="0"/>
              </a:cxn>
              <a:cxn ang="0">
                <a:pos x="699" y="101"/>
              </a:cxn>
              <a:cxn ang="0">
                <a:pos x="675" y="209"/>
              </a:cxn>
              <a:cxn ang="0">
                <a:pos x="627" y="389"/>
              </a:cxn>
              <a:cxn ang="0">
                <a:pos x="574" y="569"/>
              </a:cxn>
              <a:cxn ang="0">
                <a:pos x="502" y="749"/>
              </a:cxn>
              <a:cxn ang="0">
                <a:pos x="424" y="935"/>
              </a:cxn>
              <a:cxn ang="0">
                <a:pos x="334" y="1121"/>
              </a:cxn>
              <a:cxn ang="0">
                <a:pos x="233" y="1312"/>
              </a:cxn>
              <a:cxn ang="0">
                <a:pos x="125" y="1498"/>
              </a:cxn>
              <a:cxn ang="0">
                <a:pos x="0" y="1690"/>
              </a:cxn>
              <a:cxn ang="0">
                <a:pos x="11" y="1690"/>
              </a:cxn>
              <a:cxn ang="0">
                <a:pos x="137" y="1498"/>
              </a:cxn>
              <a:cxn ang="0">
                <a:pos x="245" y="1312"/>
              </a:cxn>
              <a:cxn ang="0">
                <a:pos x="346" y="1121"/>
              </a:cxn>
              <a:cxn ang="0">
                <a:pos x="436" y="935"/>
              </a:cxn>
              <a:cxn ang="0">
                <a:pos x="514" y="749"/>
              </a:cxn>
              <a:cxn ang="0">
                <a:pos x="585" y="569"/>
              </a:cxn>
              <a:cxn ang="0">
                <a:pos x="639" y="389"/>
              </a:cxn>
              <a:cxn ang="0">
                <a:pos x="687" y="209"/>
              </a:cxn>
              <a:cxn ang="0">
                <a:pos x="705" y="143"/>
              </a:cxn>
              <a:cxn ang="0">
                <a:pos x="717" y="72"/>
              </a:cxn>
              <a:cxn ang="0">
                <a:pos x="717" y="72"/>
              </a:cxn>
            </a:cxnLst>
            <a:rect l="0" t="0" r="r" b="b"/>
            <a:pathLst>
              <a:path w="717" h="1690">
                <a:moveTo>
                  <a:pt x="717" y="72"/>
                </a:moveTo>
                <a:lnTo>
                  <a:pt x="717" y="0"/>
                </a:lnTo>
                <a:lnTo>
                  <a:pt x="699" y="101"/>
                </a:lnTo>
                <a:lnTo>
                  <a:pt x="675" y="209"/>
                </a:lnTo>
                <a:lnTo>
                  <a:pt x="627" y="389"/>
                </a:lnTo>
                <a:lnTo>
                  <a:pt x="574" y="569"/>
                </a:lnTo>
                <a:lnTo>
                  <a:pt x="502" y="749"/>
                </a:lnTo>
                <a:lnTo>
                  <a:pt x="424" y="935"/>
                </a:lnTo>
                <a:lnTo>
                  <a:pt x="334" y="1121"/>
                </a:lnTo>
                <a:lnTo>
                  <a:pt x="233" y="1312"/>
                </a:lnTo>
                <a:lnTo>
                  <a:pt x="125" y="1498"/>
                </a:lnTo>
                <a:lnTo>
                  <a:pt x="0" y="1690"/>
                </a:lnTo>
                <a:lnTo>
                  <a:pt x="11" y="1690"/>
                </a:lnTo>
                <a:lnTo>
                  <a:pt x="137" y="1498"/>
                </a:lnTo>
                <a:lnTo>
                  <a:pt x="245" y="1312"/>
                </a:lnTo>
                <a:lnTo>
                  <a:pt x="346" y="1121"/>
                </a:lnTo>
                <a:lnTo>
                  <a:pt x="436" y="935"/>
                </a:lnTo>
                <a:lnTo>
                  <a:pt x="514" y="749"/>
                </a:lnTo>
                <a:lnTo>
                  <a:pt x="585" y="569"/>
                </a:lnTo>
                <a:lnTo>
                  <a:pt x="639" y="389"/>
                </a:lnTo>
                <a:lnTo>
                  <a:pt x="687" y="209"/>
                </a:lnTo>
                <a:lnTo>
                  <a:pt x="705" y="143"/>
                </a:lnTo>
                <a:lnTo>
                  <a:pt x="717" y="72"/>
                </a:lnTo>
                <a:lnTo>
                  <a:pt x="717" y="7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780" name="Freeform 4"/>
          <p:cNvSpPr/>
          <p:nvPr/>
        </p:nvSpPr>
        <p:spPr bwMode="hidden">
          <a:xfrm>
            <a:off x="8543925" y="6022975"/>
            <a:ext cx="600075" cy="828675"/>
          </a:xfrm>
          <a:custGeom>
            <a:avLst/>
            <a:gdLst/>
            <a:ahLst/>
            <a:cxnLst>
              <a:cxn ang="0">
                <a:pos x="377" y="0"/>
              </a:cxn>
              <a:cxn ang="0">
                <a:pos x="293" y="132"/>
              </a:cxn>
              <a:cxn ang="0">
                <a:pos x="204" y="264"/>
              </a:cxn>
              <a:cxn ang="0">
                <a:pos x="102" y="396"/>
              </a:cxn>
              <a:cxn ang="0">
                <a:pos x="0" y="522"/>
              </a:cxn>
              <a:cxn ang="0">
                <a:pos x="12" y="522"/>
              </a:cxn>
              <a:cxn ang="0">
                <a:pos x="114" y="402"/>
              </a:cxn>
              <a:cxn ang="0">
                <a:pos x="204" y="282"/>
              </a:cxn>
              <a:cxn ang="0">
                <a:pos x="377" y="24"/>
              </a:cxn>
              <a:cxn ang="0">
                <a:pos x="377" y="0"/>
              </a:cxn>
              <a:cxn ang="0">
                <a:pos x="377" y="0"/>
              </a:cxn>
            </a:cxnLst>
            <a:rect l="0" t="0" r="r" b="b"/>
            <a:pathLst>
              <a:path w="377" h="522">
                <a:moveTo>
                  <a:pt x="377" y="0"/>
                </a:moveTo>
                <a:lnTo>
                  <a:pt x="293" y="132"/>
                </a:lnTo>
                <a:lnTo>
                  <a:pt x="204" y="264"/>
                </a:lnTo>
                <a:lnTo>
                  <a:pt x="102" y="396"/>
                </a:lnTo>
                <a:lnTo>
                  <a:pt x="0" y="522"/>
                </a:lnTo>
                <a:lnTo>
                  <a:pt x="12" y="522"/>
                </a:lnTo>
                <a:lnTo>
                  <a:pt x="114" y="402"/>
                </a:lnTo>
                <a:lnTo>
                  <a:pt x="204" y="282"/>
                </a:lnTo>
                <a:lnTo>
                  <a:pt x="377" y="24"/>
                </a:lnTo>
                <a:lnTo>
                  <a:pt x="377" y="0"/>
                </a:lnTo>
                <a:lnTo>
                  <a:pt x="377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781" name="Freeform 5"/>
          <p:cNvSpPr/>
          <p:nvPr/>
        </p:nvSpPr>
        <p:spPr bwMode="hidden">
          <a:xfrm>
            <a:off x="9010650" y="6689725"/>
            <a:ext cx="133350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8" y="102"/>
              </a:cxn>
              <a:cxn ang="0">
                <a:pos x="48" y="60"/>
              </a:cxn>
              <a:cxn ang="0">
                <a:pos x="84" y="24"/>
              </a:cxn>
              <a:cxn ang="0">
                <a:pos x="84" y="0"/>
              </a:cxn>
              <a:cxn ang="0">
                <a:pos x="42" y="54"/>
              </a:cxn>
              <a:cxn ang="0">
                <a:pos x="0" y="102"/>
              </a:cxn>
              <a:cxn ang="0">
                <a:pos x="0" y="102"/>
              </a:cxn>
            </a:cxnLst>
            <a:rect l="0" t="0" r="r" b="b"/>
            <a:pathLst>
              <a:path w="84" h="102">
                <a:moveTo>
                  <a:pt x="0" y="102"/>
                </a:moveTo>
                <a:lnTo>
                  <a:pt x="18" y="102"/>
                </a:lnTo>
                <a:lnTo>
                  <a:pt x="48" y="60"/>
                </a:lnTo>
                <a:lnTo>
                  <a:pt x="84" y="24"/>
                </a:lnTo>
                <a:lnTo>
                  <a:pt x="84" y="0"/>
                </a:lnTo>
                <a:lnTo>
                  <a:pt x="42" y="54"/>
                </a:lnTo>
                <a:lnTo>
                  <a:pt x="0" y="102"/>
                </a:lnTo>
                <a:lnTo>
                  <a:pt x="0" y="10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796" name="Freeform 20"/>
          <p:cNvSpPr/>
          <p:nvPr/>
        </p:nvSpPr>
        <p:spPr bwMode="hidden">
          <a:xfrm>
            <a:off x="3175" y="4605338"/>
            <a:ext cx="962025" cy="224631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42" y="228"/>
              </a:cxn>
              <a:cxn ang="0">
                <a:pos x="96" y="402"/>
              </a:cxn>
              <a:cxn ang="0">
                <a:pos x="161" y="576"/>
              </a:cxn>
              <a:cxn ang="0">
                <a:pos x="227" y="744"/>
              </a:cxn>
              <a:cxn ang="0">
                <a:pos x="305" y="917"/>
              </a:cxn>
              <a:cxn ang="0">
                <a:pos x="389" y="1085"/>
              </a:cxn>
              <a:cxn ang="0">
                <a:pos x="484" y="1253"/>
              </a:cxn>
              <a:cxn ang="0">
                <a:pos x="586" y="1415"/>
              </a:cxn>
              <a:cxn ang="0">
                <a:pos x="604" y="1415"/>
              </a:cxn>
              <a:cxn ang="0">
                <a:pos x="496" y="1247"/>
              </a:cxn>
              <a:cxn ang="0">
                <a:pos x="401" y="1073"/>
              </a:cxn>
              <a:cxn ang="0">
                <a:pos x="311" y="899"/>
              </a:cxn>
              <a:cxn ang="0">
                <a:pos x="233" y="720"/>
              </a:cxn>
              <a:cxn ang="0">
                <a:pos x="161" y="546"/>
              </a:cxn>
              <a:cxn ang="0">
                <a:pos x="102" y="366"/>
              </a:cxn>
              <a:cxn ang="0">
                <a:pos x="48" y="180"/>
              </a:cxn>
              <a:cxn ang="0">
                <a:pos x="0" y="0"/>
              </a:cxn>
              <a:cxn ang="0">
                <a:pos x="0" y="54"/>
              </a:cxn>
              <a:cxn ang="0">
                <a:pos x="0" y="54"/>
              </a:cxn>
            </a:cxnLst>
            <a:rect l="0" t="0" r="r" b="b"/>
            <a:pathLst>
              <a:path w="604" h="1415">
                <a:moveTo>
                  <a:pt x="0" y="54"/>
                </a:moveTo>
                <a:lnTo>
                  <a:pt x="42" y="228"/>
                </a:lnTo>
                <a:lnTo>
                  <a:pt x="96" y="402"/>
                </a:lnTo>
                <a:lnTo>
                  <a:pt x="161" y="576"/>
                </a:lnTo>
                <a:lnTo>
                  <a:pt x="227" y="744"/>
                </a:lnTo>
                <a:lnTo>
                  <a:pt x="305" y="917"/>
                </a:lnTo>
                <a:lnTo>
                  <a:pt x="389" y="1085"/>
                </a:lnTo>
                <a:lnTo>
                  <a:pt x="484" y="1253"/>
                </a:lnTo>
                <a:lnTo>
                  <a:pt x="586" y="1415"/>
                </a:lnTo>
                <a:lnTo>
                  <a:pt x="604" y="1415"/>
                </a:lnTo>
                <a:lnTo>
                  <a:pt x="496" y="1247"/>
                </a:lnTo>
                <a:lnTo>
                  <a:pt x="401" y="1073"/>
                </a:lnTo>
                <a:lnTo>
                  <a:pt x="311" y="899"/>
                </a:lnTo>
                <a:lnTo>
                  <a:pt x="233" y="720"/>
                </a:lnTo>
                <a:lnTo>
                  <a:pt x="161" y="546"/>
                </a:lnTo>
                <a:lnTo>
                  <a:pt x="102" y="366"/>
                </a:lnTo>
                <a:lnTo>
                  <a:pt x="48" y="180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797" name="Freeform 21"/>
          <p:cNvSpPr/>
          <p:nvPr/>
        </p:nvSpPr>
        <p:spPr bwMode="hidden">
          <a:xfrm>
            <a:off x="3175" y="6175375"/>
            <a:ext cx="361950" cy="6762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8" y="240"/>
              </a:cxn>
              <a:cxn ang="0">
                <a:pos x="215" y="426"/>
              </a:cxn>
              <a:cxn ang="0">
                <a:pos x="227" y="426"/>
              </a:cxn>
              <a:cxn ang="0">
                <a:pos x="167" y="330"/>
              </a:cxn>
              <a:cxn ang="0">
                <a:pos x="114" y="222"/>
              </a:cxn>
              <a:cxn ang="0">
                <a:pos x="0" y="0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227" h="426">
                <a:moveTo>
                  <a:pt x="0" y="30"/>
                </a:moveTo>
                <a:lnTo>
                  <a:pt x="108" y="240"/>
                </a:lnTo>
                <a:lnTo>
                  <a:pt x="215" y="426"/>
                </a:lnTo>
                <a:lnTo>
                  <a:pt x="227" y="426"/>
                </a:lnTo>
                <a:lnTo>
                  <a:pt x="167" y="330"/>
                </a:lnTo>
                <a:lnTo>
                  <a:pt x="114" y="222"/>
                </a:lnTo>
                <a:lnTo>
                  <a:pt x="0" y="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798" name="Freeform 22"/>
          <p:cNvSpPr/>
          <p:nvPr/>
        </p:nvSpPr>
        <p:spPr bwMode="hidden">
          <a:xfrm>
            <a:off x="7575550" y="0"/>
            <a:ext cx="1562100" cy="2835275"/>
          </a:xfrm>
          <a:custGeom>
            <a:avLst/>
            <a:gdLst/>
            <a:ahLst/>
            <a:cxnLst>
              <a:cxn ang="0">
                <a:pos x="981" y="1786"/>
              </a:cxn>
              <a:cxn ang="0">
                <a:pos x="981" y="1720"/>
              </a:cxn>
              <a:cxn ang="0">
                <a:pos x="969" y="1666"/>
              </a:cxn>
              <a:cxn ang="0">
                <a:pos x="957" y="1613"/>
              </a:cxn>
              <a:cxn ang="0">
                <a:pos x="921" y="1487"/>
              </a:cxn>
              <a:cxn ang="0">
                <a:pos x="885" y="1361"/>
              </a:cxn>
              <a:cxn ang="0">
                <a:pos x="796" y="1121"/>
              </a:cxn>
              <a:cxn ang="0">
                <a:pos x="682" y="899"/>
              </a:cxn>
              <a:cxn ang="0">
                <a:pos x="562" y="689"/>
              </a:cxn>
              <a:cxn ang="0">
                <a:pos x="431" y="498"/>
              </a:cxn>
              <a:cxn ang="0">
                <a:pos x="293" y="318"/>
              </a:cxn>
              <a:cxn ang="0">
                <a:pos x="150" y="150"/>
              </a:cxn>
              <a:cxn ang="0">
                <a:pos x="12" y="0"/>
              </a:cxn>
              <a:cxn ang="0">
                <a:pos x="0" y="0"/>
              </a:cxn>
              <a:cxn ang="0">
                <a:pos x="138" y="150"/>
              </a:cxn>
              <a:cxn ang="0">
                <a:pos x="275" y="318"/>
              </a:cxn>
              <a:cxn ang="0">
                <a:pos x="413" y="498"/>
              </a:cxn>
              <a:cxn ang="0">
                <a:pos x="545" y="689"/>
              </a:cxn>
              <a:cxn ang="0">
                <a:pos x="670" y="899"/>
              </a:cxn>
              <a:cxn ang="0">
                <a:pos x="778" y="1121"/>
              </a:cxn>
              <a:cxn ang="0">
                <a:pos x="873" y="1361"/>
              </a:cxn>
              <a:cxn ang="0">
                <a:pos x="909" y="1487"/>
              </a:cxn>
              <a:cxn ang="0">
                <a:pos x="945" y="1619"/>
              </a:cxn>
              <a:cxn ang="0">
                <a:pos x="963" y="1702"/>
              </a:cxn>
              <a:cxn ang="0">
                <a:pos x="981" y="1786"/>
              </a:cxn>
              <a:cxn ang="0">
                <a:pos x="981" y="1786"/>
              </a:cxn>
            </a:cxnLst>
            <a:rect l="0" t="0" r="r" b="b"/>
            <a:pathLst>
              <a:path w="981" h="1786">
                <a:moveTo>
                  <a:pt x="981" y="1786"/>
                </a:moveTo>
                <a:lnTo>
                  <a:pt x="981" y="1720"/>
                </a:lnTo>
                <a:lnTo>
                  <a:pt x="969" y="1666"/>
                </a:lnTo>
                <a:lnTo>
                  <a:pt x="957" y="1613"/>
                </a:lnTo>
                <a:lnTo>
                  <a:pt x="921" y="1487"/>
                </a:lnTo>
                <a:lnTo>
                  <a:pt x="885" y="1361"/>
                </a:lnTo>
                <a:lnTo>
                  <a:pt x="796" y="1121"/>
                </a:lnTo>
                <a:lnTo>
                  <a:pt x="682" y="899"/>
                </a:lnTo>
                <a:lnTo>
                  <a:pt x="562" y="689"/>
                </a:lnTo>
                <a:lnTo>
                  <a:pt x="431" y="498"/>
                </a:lnTo>
                <a:lnTo>
                  <a:pt x="293" y="318"/>
                </a:lnTo>
                <a:lnTo>
                  <a:pt x="150" y="150"/>
                </a:lnTo>
                <a:lnTo>
                  <a:pt x="12" y="0"/>
                </a:lnTo>
                <a:lnTo>
                  <a:pt x="0" y="0"/>
                </a:lnTo>
                <a:lnTo>
                  <a:pt x="138" y="150"/>
                </a:lnTo>
                <a:lnTo>
                  <a:pt x="275" y="318"/>
                </a:lnTo>
                <a:lnTo>
                  <a:pt x="413" y="498"/>
                </a:lnTo>
                <a:lnTo>
                  <a:pt x="545" y="689"/>
                </a:lnTo>
                <a:lnTo>
                  <a:pt x="670" y="899"/>
                </a:lnTo>
                <a:lnTo>
                  <a:pt x="778" y="1121"/>
                </a:lnTo>
                <a:lnTo>
                  <a:pt x="873" y="1361"/>
                </a:lnTo>
                <a:lnTo>
                  <a:pt x="909" y="1487"/>
                </a:lnTo>
                <a:lnTo>
                  <a:pt x="945" y="1619"/>
                </a:lnTo>
                <a:lnTo>
                  <a:pt x="963" y="1702"/>
                </a:lnTo>
                <a:lnTo>
                  <a:pt x="981" y="1786"/>
                </a:lnTo>
                <a:lnTo>
                  <a:pt x="981" y="178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94118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799" name="Freeform 23"/>
          <p:cNvSpPr/>
          <p:nvPr/>
        </p:nvSpPr>
        <p:spPr bwMode="hidden">
          <a:xfrm>
            <a:off x="7996237" y="0"/>
            <a:ext cx="1141413" cy="1341438"/>
          </a:xfrm>
          <a:custGeom>
            <a:avLst/>
            <a:gdLst/>
            <a:ahLst/>
            <a:cxnLst>
              <a:cxn ang="0">
                <a:pos x="717" y="845"/>
              </a:cxn>
              <a:cxn ang="0">
                <a:pos x="717" y="821"/>
              </a:cxn>
              <a:cxn ang="0">
                <a:pos x="574" y="605"/>
              </a:cxn>
              <a:cxn ang="0">
                <a:pos x="406" y="396"/>
              </a:cxn>
              <a:cxn ang="0">
                <a:pos x="221" y="192"/>
              </a:cxn>
              <a:cxn ang="0">
                <a:pos x="17" y="0"/>
              </a:cxn>
              <a:cxn ang="0">
                <a:pos x="0" y="0"/>
              </a:cxn>
              <a:cxn ang="0">
                <a:pos x="209" y="198"/>
              </a:cxn>
              <a:cxn ang="0">
                <a:pos x="400" y="408"/>
              </a:cxn>
              <a:cxn ang="0">
                <a:pos x="568" y="623"/>
              </a:cxn>
              <a:cxn ang="0">
                <a:pos x="717" y="845"/>
              </a:cxn>
              <a:cxn ang="0">
                <a:pos x="717" y="845"/>
              </a:cxn>
            </a:cxnLst>
            <a:rect l="0" t="0" r="r" b="b"/>
            <a:pathLst>
              <a:path w="717" h="845">
                <a:moveTo>
                  <a:pt x="717" y="845"/>
                </a:moveTo>
                <a:lnTo>
                  <a:pt x="717" y="821"/>
                </a:lnTo>
                <a:lnTo>
                  <a:pt x="574" y="605"/>
                </a:lnTo>
                <a:lnTo>
                  <a:pt x="406" y="396"/>
                </a:lnTo>
                <a:lnTo>
                  <a:pt x="221" y="192"/>
                </a:lnTo>
                <a:lnTo>
                  <a:pt x="17" y="0"/>
                </a:lnTo>
                <a:lnTo>
                  <a:pt x="0" y="0"/>
                </a:lnTo>
                <a:lnTo>
                  <a:pt x="209" y="198"/>
                </a:lnTo>
                <a:lnTo>
                  <a:pt x="400" y="408"/>
                </a:lnTo>
                <a:lnTo>
                  <a:pt x="568" y="623"/>
                </a:lnTo>
                <a:lnTo>
                  <a:pt x="717" y="845"/>
                </a:lnTo>
                <a:lnTo>
                  <a:pt x="717" y="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0" name="Freeform 24"/>
          <p:cNvSpPr/>
          <p:nvPr/>
        </p:nvSpPr>
        <p:spPr bwMode="hidden">
          <a:xfrm>
            <a:off x="8489950" y="0"/>
            <a:ext cx="647700" cy="657225"/>
          </a:xfrm>
          <a:custGeom>
            <a:avLst/>
            <a:gdLst/>
            <a:ahLst/>
            <a:cxnLst>
              <a:cxn ang="0">
                <a:pos x="407" y="414"/>
              </a:cxn>
              <a:cxn ang="0">
                <a:pos x="407" y="396"/>
              </a:cxn>
              <a:cxn ang="0">
                <a:pos x="222" y="192"/>
              </a:cxn>
              <a:cxn ang="0">
                <a:pos x="12" y="0"/>
              </a:cxn>
              <a:cxn ang="0">
                <a:pos x="0" y="0"/>
              </a:cxn>
              <a:cxn ang="0">
                <a:pos x="108" y="102"/>
              </a:cxn>
              <a:cxn ang="0">
                <a:pos x="216" y="204"/>
              </a:cxn>
              <a:cxn ang="0">
                <a:pos x="407" y="414"/>
              </a:cxn>
              <a:cxn ang="0">
                <a:pos x="407" y="414"/>
              </a:cxn>
            </a:cxnLst>
            <a:rect l="0" t="0" r="r" b="b"/>
            <a:pathLst>
              <a:path w="407" h="414">
                <a:moveTo>
                  <a:pt x="407" y="414"/>
                </a:moveTo>
                <a:lnTo>
                  <a:pt x="407" y="396"/>
                </a:lnTo>
                <a:lnTo>
                  <a:pt x="222" y="192"/>
                </a:lnTo>
                <a:lnTo>
                  <a:pt x="12" y="0"/>
                </a:lnTo>
                <a:lnTo>
                  <a:pt x="0" y="0"/>
                </a:lnTo>
                <a:lnTo>
                  <a:pt x="108" y="102"/>
                </a:lnTo>
                <a:lnTo>
                  <a:pt x="216" y="204"/>
                </a:lnTo>
                <a:lnTo>
                  <a:pt x="407" y="414"/>
                </a:lnTo>
                <a:lnTo>
                  <a:pt x="407" y="4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1" name="Freeform 25"/>
          <p:cNvSpPr/>
          <p:nvPr/>
        </p:nvSpPr>
        <p:spPr bwMode="hidden">
          <a:xfrm>
            <a:off x="3175" y="0"/>
            <a:ext cx="1362075" cy="2236788"/>
          </a:xfrm>
          <a:custGeom>
            <a:avLst/>
            <a:gdLst/>
            <a:ahLst/>
            <a:cxnLst>
              <a:cxn ang="0">
                <a:pos x="0" y="1361"/>
              </a:cxn>
              <a:cxn ang="0">
                <a:pos x="0" y="1409"/>
              </a:cxn>
              <a:cxn ang="0">
                <a:pos x="54" y="1211"/>
              </a:cxn>
              <a:cxn ang="0">
                <a:pos x="126" y="1013"/>
              </a:cxn>
              <a:cxn ang="0">
                <a:pos x="215" y="827"/>
              </a:cxn>
              <a:cxn ang="0">
                <a:pos x="311" y="647"/>
              </a:cxn>
              <a:cxn ang="0">
                <a:pos x="431" y="474"/>
              </a:cxn>
              <a:cxn ang="0">
                <a:pos x="556" y="312"/>
              </a:cxn>
              <a:cxn ang="0">
                <a:pos x="700" y="150"/>
              </a:cxn>
              <a:cxn ang="0">
                <a:pos x="855" y="0"/>
              </a:cxn>
              <a:cxn ang="0">
                <a:pos x="837" y="0"/>
              </a:cxn>
              <a:cxn ang="0">
                <a:pos x="688" y="144"/>
              </a:cxn>
              <a:cxn ang="0">
                <a:pos x="550" y="300"/>
              </a:cxn>
              <a:cxn ang="0">
                <a:pos x="425" y="462"/>
              </a:cxn>
              <a:cxn ang="0">
                <a:pos x="311" y="629"/>
              </a:cxn>
              <a:cxn ang="0">
                <a:pos x="215" y="803"/>
              </a:cxn>
              <a:cxn ang="0">
                <a:pos x="132" y="983"/>
              </a:cxn>
              <a:cxn ang="0">
                <a:pos x="60" y="1169"/>
              </a:cxn>
              <a:cxn ang="0">
                <a:pos x="0" y="1361"/>
              </a:cxn>
              <a:cxn ang="0">
                <a:pos x="0" y="1361"/>
              </a:cxn>
            </a:cxnLst>
            <a:rect l="0" t="0" r="r" b="b"/>
            <a:pathLst>
              <a:path w="855" h="1409">
                <a:moveTo>
                  <a:pt x="0" y="1361"/>
                </a:moveTo>
                <a:lnTo>
                  <a:pt x="0" y="1409"/>
                </a:lnTo>
                <a:lnTo>
                  <a:pt x="54" y="1211"/>
                </a:lnTo>
                <a:lnTo>
                  <a:pt x="126" y="1013"/>
                </a:lnTo>
                <a:lnTo>
                  <a:pt x="215" y="827"/>
                </a:lnTo>
                <a:lnTo>
                  <a:pt x="311" y="647"/>
                </a:lnTo>
                <a:lnTo>
                  <a:pt x="431" y="474"/>
                </a:lnTo>
                <a:lnTo>
                  <a:pt x="556" y="312"/>
                </a:lnTo>
                <a:lnTo>
                  <a:pt x="700" y="150"/>
                </a:lnTo>
                <a:lnTo>
                  <a:pt x="855" y="0"/>
                </a:lnTo>
                <a:lnTo>
                  <a:pt x="837" y="0"/>
                </a:lnTo>
                <a:lnTo>
                  <a:pt x="688" y="144"/>
                </a:lnTo>
                <a:lnTo>
                  <a:pt x="550" y="300"/>
                </a:lnTo>
                <a:lnTo>
                  <a:pt x="425" y="462"/>
                </a:lnTo>
                <a:lnTo>
                  <a:pt x="311" y="629"/>
                </a:lnTo>
                <a:lnTo>
                  <a:pt x="215" y="803"/>
                </a:lnTo>
                <a:lnTo>
                  <a:pt x="132" y="983"/>
                </a:lnTo>
                <a:lnTo>
                  <a:pt x="60" y="1169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94118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2" name="Freeform 26"/>
          <p:cNvSpPr/>
          <p:nvPr/>
        </p:nvSpPr>
        <p:spPr bwMode="hidden">
          <a:xfrm>
            <a:off x="3175" y="0"/>
            <a:ext cx="933450" cy="950913"/>
          </a:xfrm>
          <a:custGeom>
            <a:avLst/>
            <a:gdLst/>
            <a:ahLst/>
            <a:cxnLst>
              <a:cxn ang="0">
                <a:pos x="586" y="0"/>
              </a:cxn>
              <a:cxn ang="0">
                <a:pos x="568" y="0"/>
              </a:cxn>
              <a:cxn ang="0">
                <a:pos x="407" y="132"/>
              </a:cxn>
              <a:cxn ang="0">
                <a:pos x="257" y="270"/>
              </a:cxn>
              <a:cxn ang="0">
                <a:pos x="120" y="420"/>
              </a:cxn>
              <a:cxn ang="0">
                <a:pos x="0" y="575"/>
              </a:cxn>
              <a:cxn ang="0">
                <a:pos x="0" y="599"/>
              </a:cxn>
              <a:cxn ang="0">
                <a:pos x="120" y="432"/>
              </a:cxn>
              <a:cxn ang="0">
                <a:pos x="257" y="282"/>
              </a:cxn>
              <a:cxn ang="0">
                <a:pos x="413" y="138"/>
              </a:cxn>
              <a:cxn ang="0">
                <a:pos x="586" y="0"/>
              </a:cxn>
              <a:cxn ang="0">
                <a:pos x="586" y="0"/>
              </a:cxn>
            </a:cxnLst>
            <a:rect l="0" t="0" r="r" b="b"/>
            <a:pathLst>
              <a:path w="586" h="599">
                <a:moveTo>
                  <a:pt x="586" y="0"/>
                </a:moveTo>
                <a:lnTo>
                  <a:pt x="568" y="0"/>
                </a:lnTo>
                <a:lnTo>
                  <a:pt x="407" y="132"/>
                </a:lnTo>
                <a:lnTo>
                  <a:pt x="257" y="270"/>
                </a:lnTo>
                <a:lnTo>
                  <a:pt x="120" y="420"/>
                </a:lnTo>
                <a:lnTo>
                  <a:pt x="0" y="575"/>
                </a:lnTo>
                <a:lnTo>
                  <a:pt x="0" y="599"/>
                </a:lnTo>
                <a:lnTo>
                  <a:pt x="120" y="432"/>
                </a:lnTo>
                <a:lnTo>
                  <a:pt x="257" y="282"/>
                </a:lnTo>
                <a:lnTo>
                  <a:pt x="413" y="138"/>
                </a:lnTo>
                <a:lnTo>
                  <a:pt x="586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3" name="Freeform 27"/>
          <p:cNvSpPr/>
          <p:nvPr/>
        </p:nvSpPr>
        <p:spPr bwMode="hidden">
          <a:xfrm>
            <a:off x="3175" y="0"/>
            <a:ext cx="428625" cy="400050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251" y="0"/>
              </a:cxn>
              <a:cxn ang="0">
                <a:pos x="120" y="114"/>
              </a:cxn>
              <a:cxn ang="0">
                <a:pos x="60" y="174"/>
              </a:cxn>
              <a:cxn ang="0">
                <a:pos x="0" y="234"/>
              </a:cxn>
              <a:cxn ang="0">
                <a:pos x="0" y="252"/>
              </a:cxn>
              <a:cxn ang="0">
                <a:pos x="126" y="120"/>
              </a:cxn>
              <a:cxn ang="0">
                <a:pos x="269" y="0"/>
              </a:cxn>
              <a:cxn ang="0">
                <a:pos x="269" y="0"/>
              </a:cxn>
            </a:cxnLst>
            <a:rect l="0" t="0" r="r" b="b"/>
            <a:pathLst>
              <a:path w="269" h="252">
                <a:moveTo>
                  <a:pt x="269" y="0"/>
                </a:moveTo>
                <a:lnTo>
                  <a:pt x="251" y="0"/>
                </a:lnTo>
                <a:lnTo>
                  <a:pt x="120" y="114"/>
                </a:lnTo>
                <a:lnTo>
                  <a:pt x="60" y="174"/>
                </a:lnTo>
                <a:lnTo>
                  <a:pt x="0" y="234"/>
                </a:lnTo>
                <a:lnTo>
                  <a:pt x="0" y="252"/>
                </a:lnTo>
                <a:lnTo>
                  <a:pt x="126" y="120"/>
                </a:lnTo>
                <a:lnTo>
                  <a:pt x="269" y="0"/>
                </a:lnTo>
                <a:lnTo>
                  <a:pt x="26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4" name="Line 28"/>
          <p:cNvSpPr>
            <a:spLocks noChangeShapeType="1"/>
          </p:cNvSpPr>
          <p:nvPr/>
        </p:nvSpPr>
        <p:spPr bwMode="hidden">
          <a:xfrm>
            <a:off x="-4763" y="4364038"/>
            <a:ext cx="914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5" name="Line 29"/>
          <p:cNvSpPr>
            <a:spLocks noChangeShapeType="1"/>
          </p:cNvSpPr>
          <p:nvPr/>
        </p:nvSpPr>
        <p:spPr bwMode="hidden">
          <a:xfrm>
            <a:off x="-4763" y="3740150"/>
            <a:ext cx="914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06" name="Line 30"/>
          <p:cNvSpPr>
            <a:spLocks noChangeShapeType="1"/>
          </p:cNvSpPr>
          <p:nvPr/>
        </p:nvSpPr>
        <p:spPr bwMode="hidden">
          <a:xfrm>
            <a:off x="-4763" y="4987925"/>
            <a:ext cx="9140825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grpSp>
        <p:nvGrpSpPr>
          <p:cNvPr id="1045" name="Group 31"/>
          <p:cNvGrpSpPr/>
          <p:nvPr/>
        </p:nvGrpSpPr>
        <p:grpSpPr bwMode="auto">
          <a:xfrm>
            <a:off x="-4763" y="622300"/>
            <a:ext cx="9140825" cy="2493963"/>
            <a:chOff x="1" y="392"/>
            <a:chExt cx="5758" cy="1571"/>
          </a:xfrm>
        </p:grpSpPr>
        <p:sp>
          <p:nvSpPr>
            <p:cNvPr id="587808" name="Line 32"/>
            <p:cNvSpPr>
              <a:spLocks noChangeShapeType="1"/>
            </p:cNvSpPr>
            <p:nvPr/>
          </p:nvSpPr>
          <p:spPr bwMode="hidden">
            <a:xfrm>
              <a:off x="1" y="784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809" name="Line 33"/>
            <p:cNvSpPr>
              <a:spLocks noChangeShapeType="1"/>
            </p:cNvSpPr>
            <p:nvPr/>
          </p:nvSpPr>
          <p:spPr bwMode="hidden">
            <a:xfrm>
              <a:off x="1" y="1963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810" name="Line 34"/>
            <p:cNvSpPr>
              <a:spLocks noChangeShapeType="1"/>
            </p:cNvSpPr>
            <p:nvPr/>
          </p:nvSpPr>
          <p:spPr bwMode="hidden">
            <a:xfrm>
              <a:off x="1" y="1570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811" name="Line 35"/>
            <p:cNvSpPr>
              <a:spLocks noChangeShapeType="1"/>
            </p:cNvSpPr>
            <p:nvPr/>
          </p:nvSpPr>
          <p:spPr bwMode="hidden">
            <a:xfrm>
              <a:off x="1" y="1177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  <p:sp>
          <p:nvSpPr>
            <p:cNvPr id="587812" name="Line 36"/>
            <p:cNvSpPr>
              <a:spLocks noChangeShapeType="1"/>
            </p:cNvSpPr>
            <p:nvPr/>
          </p:nvSpPr>
          <p:spPr bwMode="hidden">
            <a:xfrm>
              <a:off x="1" y="392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>
                <a:solidFill>
                  <a:srgbClr val="FFFFFF"/>
                </a:solidFill>
                <a:latin typeface="Arial Narrow" panose="020B0606020202030204"/>
                <a:cs typeface="+mn-cs"/>
              </a:endParaRPr>
            </a:p>
          </p:txBody>
        </p:sp>
      </p:grpSp>
      <p:sp>
        <p:nvSpPr>
          <p:cNvPr id="587813" name="Line 37"/>
          <p:cNvSpPr>
            <a:spLocks noChangeShapeType="1"/>
          </p:cNvSpPr>
          <p:nvPr/>
        </p:nvSpPr>
        <p:spPr bwMode="hidden">
          <a:xfrm>
            <a:off x="-4763" y="6235700"/>
            <a:ext cx="9140825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14" name="Line 38"/>
          <p:cNvSpPr>
            <a:spLocks noChangeShapeType="1"/>
          </p:cNvSpPr>
          <p:nvPr/>
        </p:nvSpPr>
        <p:spPr bwMode="hidden">
          <a:xfrm>
            <a:off x="-4763" y="5611813"/>
            <a:ext cx="9140825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FFFFFF"/>
              </a:solidFill>
              <a:latin typeface="Arial Narrow" panose="020B0606020202030204"/>
              <a:cs typeface="+mn-cs"/>
            </a:endParaRPr>
          </a:p>
        </p:txBody>
      </p: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pour modifier le style du titre</a:t>
            </a:r>
            <a:endParaRPr lang="en-AU" dirty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 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AU" dirty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488" y="6202816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851335" y="6496220"/>
            <a:ext cx="3198157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76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76"/>
                </a:solidFill>
                <a:cs typeface="+mn-cs"/>
              </a:rPr>
              <a:t>HSSC 9 -  Ottawa– 6</a:t>
            </a:r>
            <a:r>
              <a:rPr lang="en-GB" sz="1200" b="1" baseline="30000" dirty="0">
                <a:solidFill>
                  <a:srgbClr val="000076"/>
                </a:solidFill>
                <a:cs typeface="+mn-cs"/>
              </a:rPr>
              <a:t>th</a:t>
            </a:r>
            <a:r>
              <a:rPr lang="en-GB" sz="1200" b="1" dirty="0">
                <a:solidFill>
                  <a:srgbClr val="000076"/>
                </a:solidFill>
                <a:cs typeface="+mn-cs"/>
              </a:rPr>
              <a:t> /10</a:t>
            </a:r>
            <a:r>
              <a:rPr lang="en-GB" sz="1200" b="1" baseline="30000" dirty="0">
                <a:solidFill>
                  <a:srgbClr val="000076"/>
                </a:solidFill>
                <a:cs typeface="+mn-cs"/>
              </a:rPr>
              <a:t>th</a:t>
            </a:r>
            <a:r>
              <a:rPr lang="en-GB" sz="1200" b="1" dirty="0">
                <a:solidFill>
                  <a:srgbClr val="000076"/>
                </a:solidFill>
                <a:cs typeface="+mn-cs"/>
              </a:rPr>
              <a:t> of November  2017</a:t>
            </a:r>
            <a:endParaRPr lang="en-GB" sz="1200" b="1" dirty="0">
              <a:solidFill>
                <a:srgbClr val="000076"/>
              </a:solidFill>
              <a:cs typeface="+mn-cs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8275413" y="6508719"/>
            <a:ext cx="720000" cy="252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76"/>
            </a:solidFill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fld id="{429D2A67-DAB3-4C58-AD08-B2C40D421FCB}" type="slidenum">
              <a:rPr lang="en-GB" sz="1200" b="1">
                <a:solidFill>
                  <a:srgbClr val="000099"/>
                </a:solidFill>
                <a:cs typeface="+mn-cs"/>
              </a:rPr>
            </a:fld>
            <a:r>
              <a:rPr lang="en-GB" sz="1200" b="1" dirty="0">
                <a:solidFill>
                  <a:srgbClr val="000099"/>
                </a:solidFill>
                <a:cs typeface="+mn-cs"/>
              </a:rPr>
              <a:t> / 12</a:t>
            </a:r>
            <a:endParaRPr lang="en-GB" sz="1200" b="1" dirty="0">
              <a:solidFill>
                <a:srgbClr val="000099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9pPr>
    </p:titleStyle>
    <p:bodyStyle>
      <a:lvl1pPr marL="450850" indent="-4508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anose="05000000000000000000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6055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7130" indent="-186055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580" indent="-1714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anose="020B0606020202030204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hyperlink" Target="mailto:jeff.wootton@iho.int" TargetMode="Externa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41314" y="2548545"/>
            <a:ext cx="8423308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en-GB" altLang="en-US" sz="4800" b="1" dirty="0">
                <a:solidFill>
                  <a:schemeClr val="tx2"/>
                </a:solidFill>
              </a:rPr>
              <a:t>The Hydrographic </a:t>
            </a:r>
            <a:r>
              <a:rPr lang="en-GB" altLang="en-US" sz="4800" b="1" dirty="0" err="1">
                <a:solidFill>
                  <a:schemeClr val="tx2"/>
                </a:solidFill>
              </a:rPr>
              <a:t>Dictionar</a:t>
            </a:r>
            <a:r>
              <a:rPr lang="en-US" altLang="zh-CN" sz="4800" b="1" dirty="0">
                <a:solidFill>
                  <a:schemeClr val="tx2"/>
                </a:solidFill>
              </a:rPr>
              <a:t>y </a:t>
            </a:r>
            <a:endParaRPr lang="en-US" altLang="zh-CN" sz="48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</a:rPr>
              <a:t>and</a:t>
            </a:r>
            <a:r>
              <a:rPr lang="en-US" altLang="zh-CN" sz="4800" b="1" dirty="0">
                <a:solidFill>
                  <a:schemeClr val="tx2"/>
                </a:solidFill>
              </a:rPr>
              <a:t> </a:t>
            </a:r>
            <a:endParaRPr lang="en-US" altLang="zh-CN" sz="48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chemeClr val="tx2"/>
                </a:solidFill>
              </a:rPr>
              <a:t>Chinese Version</a:t>
            </a:r>
            <a:endParaRPr lang="en-GB" altLang="en-US" sz="48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98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" y="239928"/>
            <a:ext cx="9086850" cy="646331"/>
            <a:chOff x="57150" y="239928"/>
            <a:chExt cx="9086850" cy="646331"/>
          </a:xfrm>
        </p:grpSpPr>
        <p:grpSp>
          <p:nvGrpSpPr>
            <p:cNvPr id="20" name="Group 19"/>
            <p:cNvGrpSpPr/>
            <p:nvPr/>
          </p:nvGrpSpPr>
          <p:grpSpPr>
            <a:xfrm>
              <a:off x="57150" y="255317"/>
              <a:ext cx="1123284" cy="615553"/>
              <a:chOff x="1371600" y="548870"/>
              <a:chExt cx="1008000" cy="61555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3.2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301880" y="239928"/>
              <a:ext cx="784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/>
                <a:t>The Chinese Hydrographic Dictionary</a:t>
              </a:r>
              <a:endParaRPr lang="en-GB" sz="3600" b="1" dirty="0"/>
            </a:p>
          </p:txBody>
        </p:sp>
      </p:grpSp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8609" r="2257"/>
          <a:stretch>
            <a:fillRect/>
          </a:stretch>
        </p:blipFill>
        <p:spPr>
          <a:xfrm rot="5400000">
            <a:off x="4254304" y="1762675"/>
            <a:ext cx="5409832" cy="38664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3772" y="1000629"/>
            <a:ext cx="47594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dirty="0"/>
              <a:t>China translated and published IHO English-Chinese Hydrographic Dictionary </a:t>
            </a:r>
            <a:r>
              <a:rPr lang="en-US" altLang="zh-CN" dirty="0"/>
              <a:t>in December 2015</a:t>
            </a:r>
            <a:endParaRPr lang="en-GB" dirty="0"/>
          </a:p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 the </a:t>
            </a:r>
            <a:r>
              <a:rPr lang="en-GB" altLang="zh-CN" dirty="0"/>
              <a:t>Dictionary, </a:t>
            </a:r>
            <a:r>
              <a:rPr lang="en-GB" dirty="0"/>
              <a:t>China has already translated 5315 terms from  the IHO official Excel file.</a:t>
            </a:r>
            <a:endParaRPr lang="en-GB" dirty="0"/>
          </a:p>
        </p:txBody>
      </p:sp>
    </p:spTree>
  </p:cSld>
  <p:clrMapOvr>
    <a:masterClrMapping/>
  </p:clrMapOvr>
  <p:transition advTm="64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283" y="919165"/>
            <a:ext cx="7687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/>
              <a:t>China also generated the Chinese version in a Wiki format.</a:t>
            </a:r>
            <a:endParaRPr lang="zh-CN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0434" y="1921567"/>
            <a:ext cx="7046336" cy="432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/>
          <p:nvPr/>
        </p:nvGrpSpPr>
        <p:grpSpPr>
          <a:xfrm>
            <a:off x="57150" y="239928"/>
            <a:ext cx="9086850" cy="646331"/>
            <a:chOff x="57150" y="239928"/>
            <a:chExt cx="9086850" cy="646331"/>
          </a:xfrm>
        </p:grpSpPr>
        <p:grpSp>
          <p:nvGrpSpPr>
            <p:cNvPr id="6" name="Group 19"/>
            <p:cNvGrpSpPr/>
            <p:nvPr/>
          </p:nvGrpSpPr>
          <p:grpSpPr>
            <a:xfrm>
              <a:off x="57150" y="255317"/>
              <a:ext cx="1123284" cy="615553"/>
              <a:chOff x="1371600" y="548870"/>
              <a:chExt cx="1008000" cy="615553"/>
            </a:xfrm>
          </p:grpSpPr>
          <p:sp>
            <p:nvSpPr>
              <p:cNvPr id="8" name="Oval 20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21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3.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2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1"/>
            <p:cNvSpPr/>
            <p:nvPr/>
          </p:nvSpPr>
          <p:spPr>
            <a:xfrm>
              <a:off x="1301880" y="239928"/>
              <a:ext cx="784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/>
                <a:t>The Chinese Hydrographic Dictionary</a:t>
              </a:r>
              <a:endParaRPr lang="en-GB" sz="3600" b="1" dirty="0"/>
            </a:p>
          </p:txBody>
        </p:sp>
      </p:grpSp>
    </p:spTree>
  </p:cSld>
  <p:clrMapOvr>
    <a:masterClrMapping/>
  </p:clrMapOvr>
  <p:transition advTm="1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" y="239928"/>
            <a:ext cx="9086850" cy="646331"/>
            <a:chOff x="57150" y="239928"/>
            <a:chExt cx="9086850" cy="646331"/>
          </a:xfrm>
        </p:grpSpPr>
        <p:grpSp>
          <p:nvGrpSpPr>
            <p:cNvPr id="20" name="Group 19"/>
            <p:cNvGrpSpPr/>
            <p:nvPr/>
          </p:nvGrpSpPr>
          <p:grpSpPr>
            <a:xfrm>
              <a:off x="57150" y="255317"/>
              <a:ext cx="1123284" cy="615553"/>
              <a:chOff x="1371600" y="548870"/>
              <a:chExt cx="1008000" cy="61555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3.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2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301880" y="239928"/>
              <a:ext cx="784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/>
                <a:t>The Chinese Hydrographic Dictionary</a:t>
              </a:r>
              <a:endParaRPr lang="en-GB" sz="3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02322" y="3330854"/>
            <a:ext cx="7139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The Chinese HD should be available on the IHO Website in May 2019.</a:t>
            </a:r>
            <a:endParaRPr lang="en-GB" dirty="0"/>
          </a:p>
        </p:txBody>
      </p:sp>
      <p:sp>
        <p:nvSpPr>
          <p:cNvPr id="5" name="矩形 4"/>
          <p:cNvSpPr/>
          <p:nvPr/>
        </p:nvSpPr>
        <p:spPr>
          <a:xfrm>
            <a:off x="844062" y="1431448"/>
            <a:ext cx="7343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zh-CN" dirty="0"/>
              <a:t>As noted at the last HDWG2 meeting in Monaco, integration of these terms into the IHO database should be very easy.</a:t>
            </a:r>
            <a:endParaRPr lang="en-GB" altLang="zh-CN" dirty="0"/>
          </a:p>
        </p:txBody>
      </p:sp>
      <p:sp>
        <p:nvSpPr>
          <p:cNvPr id="3" name="矩形 2"/>
          <p:cNvSpPr/>
          <p:nvPr/>
        </p:nvSpPr>
        <p:spPr>
          <a:xfrm>
            <a:off x="1180433" y="4799372"/>
            <a:ext cx="6802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the future</a:t>
            </a:r>
            <a:r>
              <a:rPr lang="zh-CN" altLang="en-US" dirty="0"/>
              <a:t>，</a:t>
            </a:r>
            <a:r>
              <a:rPr lang="en-US" altLang="zh-CN" dirty="0"/>
              <a:t>the Chinese HD  would be updated under normal maintenance. </a:t>
            </a:r>
            <a:endParaRPr lang="zh-CN" altLang="en-US" dirty="0"/>
          </a:p>
        </p:txBody>
      </p:sp>
    </p:spTree>
  </p:cSld>
  <p:clrMapOvr>
    <a:masterClrMapping/>
  </p:clrMapOvr>
  <p:transition advTm="45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50182" y="392650"/>
            <a:ext cx="9404236" cy="646331"/>
            <a:chOff x="450182" y="272335"/>
            <a:chExt cx="9404236" cy="646331"/>
          </a:xfrm>
        </p:grpSpPr>
        <p:grpSp>
          <p:nvGrpSpPr>
            <p:cNvPr id="4" name="Group 3"/>
            <p:cNvGrpSpPr/>
            <p:nvPr/>
          </p:nvGrpSpPr>
          <p:grpSpPr>
            <a:xfrm>
              <a:off x="450182" y="287724"/>
              <a:ext cx="1008000" cy="615553"/>
              <a:chOff x="450182" y="287724"/>
              <a:chExt cx="1008000" cy="61555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50182" y="289500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9172" y="287724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3.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3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758462" y="272335"/>
              <a:ext cx="80959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/>
                <a:t>Status of Other HD Implementation</a:t>
              </a:r>
              <a:endParaRPr lang="en-GB" sz="36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72671" y="1578141"/>
            <a:ext cx="8705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530" indent="-17653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Indonesia has decided to develop its National HD version</a:t>
            </a:r>
            <a:endParaRPr lang="en-GB" dirty="0"/>
          </a:p>
          <a:p>
            <a:pPr marL="176530" indent="-176530">
              <a:buFont typeface="Arial" panose="020B0604020202020204" pitchFamily="34" charset="0"/>
              <a:buChar char="•"/>
            </a:pPr>
            <a:r>
              <a:rPr lang="en-GB" dirty="0"/>
              <a:t>In NIOHC and RSAHC, Oman is in the process of developing its national HD, available to all Arabic users</a:t>
            </a:r>
            <a:endParaRPr lang="en-GB" dirty="0"/>
          </a:p>
        </p:txBody>
      </p:sp>
    </p:spTree>
  </p:cSld>
  <p:clrMapOvr>
    <a:masterClrMapping/>
  </p:clrMapOvr>
  <p:transition advTm="48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0632" y="1624818"/>
          <a:ext cx="8494293" cy="46797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294600"/>
                <a:gridCol w="830448"/>
                <a:gridCol w="854175"/>
                <a:gridCol w="2515070"/>
              </a:tblGrid>
              <a:tr h="52328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aramond" panose="02020404030301010803" pitchFamily="18" charset="0"/>
                        </a:rPr>
                        <a:t>Work Item</a:t>
                      </a:r>
                      <a:endParaRPr lang="en-GB" sz="1800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0" spc="-150" baseline="0" dirty="0">
                          <a:latin typeface="Garamond" panose="02020404030301010803" pitchFamily="18" charset="0"/>
                        </a:rPr>
                        <a:t>Start</a:t>
                      </a:r>
                      <a:endParaRPr lang="en-GB" sz="1800" kern="0" spc="-150" baseline="0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aramond" panose="02020404030301010803" pitchFamily="18" charset="0"/>
                        </a:rPr>
                        <a:t>End</a:t>
                      </a:r>
                      <a:endParaRPr lang="en-GB" sz="1800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aramond" panose="02020404030301010803" pitchFamily="18" charset="0"/>
                        </a:rPr>
                        <a:t>Obs</a:t>
                      </a:r>
                      <a:endParaRPr lang="en-GB" sz="1800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6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Review of terms currently included in S-32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4 batches a-d, e-l, m-r, s-z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HDWG and IHO Secretariat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(Capt Aste, PN)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0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Implement</a:t>
                      </a:r>
                      <a:r>
                        <a:rPr lang="en-GB" sz="1400" baseline="0" dirty="0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structure and database application to support the on-line dictionary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2017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Tony Pharaoh 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(IHO Secretariat)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Add the  HSPT New Terms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HDWG  and HSPT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internal arrangement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Add the TALOS New Terms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HDWG and TALOS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internal arrangement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Start translating Arabic Terms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TBD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Sultanate of Oman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dirty="0" smtClean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Publish 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Chinese HD dictionary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IHO Secretariat, </a:t>
                      </a:r>
                      <a:r>
                        <a:rPr lang="en-US" altLang="zh-CN" sz="1400" dirty="0" err="1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Lyu</a:t>
                      </a:r>
                      <a:r>
                        <a:rPr lang="en-US" altLang="zh-CN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altLang="zh-CN" sz="1400" dirty="0" err="1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Yuxiao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and HDWG Chair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Submit new terms and HD update mechanism to HSSC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2019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HSSC 11</a:t>
                      </a:r>
                      <a:endParaRPr lang="en-GB" sz="140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69626" y="546314"/>
            <a:ext cx="7789332" cy="1011465"/>
            <a:chOff x="103688" y="90836"/>
            <a:chExt cx="7789332" cy="1011465"/>
          </a:xfrm>
        </p:grpSpPr>
        <p:sp>
          <p:nvSpPr>
            <p:cNvPr id="3" name="Title 1"/>
            <p:cNvSpPr txBox="1"/>
            <p:nvPr/>
          </p:nvSpPr>
          <p:spPr bwMode="auto">
            <a:xfrm>
              <a:off x="103688" y="90836"/>
              <a:ext cx="7789332" cy="1011465"/>
            </a:xfrm>
            <a:prstGeom prst="rect">
              <a:avLst/>
            </a:prstGeom>
            <a:ln>
              <a:noFill/>
              <a:miter lim="800000"/>
            </a:ln>
          </p:spPr>
          <p:txBody>
            <a:bodyPr lIns="0" tIns="0" rIns="0" bIns="0" anchor="ctr"/>
            <a:lstStyle>
              <a:lvl1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  <a:lvl2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4572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9144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13716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18288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HDWG Work Programme</a:t>
              </a:r>
              <a:endParaRPr lang="en-GB" altLang="en-US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5526" y="307117"/>
              <a:ext cx="1002481" cy="612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3863" y="288793"/>
              <a:ext cx="76580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4.1</a:t>
              </a:r>
              <a:endParaRPr lang="en-GB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101056" y="28982"/>
            <a:ext cx="8290474" cy="615553"/>
            <a:chOff x="367638" y="64797"/>
            <a:chExt cx="8168268" cy="615553"/>
          </a:xfrm>
        </p:grpSpPr>
        <p:sp>
          <p:nvSpPr>
            <p:cNvPr id="9" name="Title 1"/>
            <p:cNvSpPr txBox="1"/>
            <p:nvPr/>
          </p:nvSpPr>
          <p:spPr bwMode="auto">
            <a:xfrm>
              <a:off x="867906" y="196850"/>
              <a:ext cx="7668000" cy="424543"/>
            </a:xfrm>
            <a:prstGeom prst="rect">
              <a:avLst/>
            </a:prstGeom>
            <a:ln>
              <a:noFill/>
              <a:miter lim="800000"/>
            </a:ln>
          </p:spPr>
          <p:txBody>
            <a:bodyPr lIns="0" tIns="0" rIns="0" bIns="0" anchor="ctr"/>
            <a:lstStyle>
              <a:lvl1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  <a:lvl2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4572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9144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13716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18288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40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HDWG Work Programme</a:t>
              </a:r>
              <a:endParaRPr lang="en-GB" altLang="en-US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367638" y="64797"/>
              <a:ext cx="631370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en-US" sz="4000" b="1" dirty="0">
                  <a:solidFill>
                    <a:schemeClr val="bg1"/>
                  </a:solidFill>
                </a:rPr>
                <a:t>4.</a:t>
              </a:r>
              <a:endParaRPr lang="fr-FR" altLang="en-US" sz="4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35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1543736" y="127586"/>
            <a:ext cx="6056528" cy="765544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0" bIns="0" anchor="ctr"/>
          <a:lstStyle>
            <a:lvl1pPr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457200"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914400"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1371600"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1828800" algn="l" defTabSz="71882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HDWG calendar</a:t>
            </a:r>
            <a:endParaRPr lang="en-GB" altLang="en-US" sz="4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6594" y="1137680"/>
          <a:ext cx="8530813" cy="50355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0729"/>
                <a:gridCol w="3232297"/>
                <a:gridCol w="3217787"/>
              </a:tblGrid>
              <a:tr h="3108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aramond" panose="02020404030301010803" pitchFamily="18" charset="0"/>
                        </a:rPr>
                        <a:t>Date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aramond" panose="02020404030301010803" pitchFamily="18" charset="0"/>
                        </a:rPr>
                        <a:t>Event / Venue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aramond" panose="02020404030301010803" pitchFamily="18" charset="0"/>
                        </a:rPr>
                        <a:t>HDWG concerned Members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18-20 Feb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8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RSAHC / Islamabad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Oman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255">
                <a:tc>
                  <a:txBody>
                    <a:bodyPr/>
                    <a:lstStyle/>
                    <a:p>
                      <a:r>
                        <a:rPr lang="en-US" altLang="en-GB" dirty="0">
                          <a:latin typeface="Garamond" panose="02020404030301010803" pitchFamily="18" charset="0"/>
                        </a:rPr>
                        <a:t>20-22 Feb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atin typeface="Garamond" panose="02020404030301010803" pitchFamily="18" charset="0"/>
                        </a:rPr>
                        <a:t>EAHC 6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Steering Committee /</a:t>
                      </a:r>
                      <a:r>
                        <a:rPr lang="en-US" altLang="en-GB" dirty="0">
                          <a:latin typeface="Garamond" panose="02020404030301010803" pitchFamily="18" charset="0"/>
                        </a:rPr>
                        <a:t>Bali, Indonesia</a:t>
                      </a:r>
                      <a:endParaRPr lang="en-US" alt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China - Indonesia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25-28 March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dirty="0">
                          <a:latin typeface="Garamond" panose="02020404030301010803" pitchFamily="18" charset="0"/>
                        </a:rPr>
                        <a:t>19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NIOHC / Muscat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Oman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19-22</a:t>
                      </a:r>
                      <a:r>
                        <a:rPr lang="en-GB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Mar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42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USCHC / Biloxi, USA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Canada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11-12 Apr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13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SWAtHC / Buenos Aires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Argentina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6-9 May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aramond" panose="02020404030301010803" pitchFamily="18" charset="0"/>
                        </a:rPr>
                        <a:t>HSSC 11 / Cape Town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HDWG</a:t>
                      </a:r>
                      <a:r>
                        <a:rPr lang="en-GB" baseline="0" dirty="0">
                          <a:latin typeface="Garamond" panose="02020404030301010803" pitchFamily="18" charset="0"/>
                        </a:rPr>
                        <a:t> Chair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11-13 Jun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21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MBSHC / Cadiz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Italy,</a:t>
                      </a:r>
                      <a:r>
                        <a:rPr lang="en-GB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Argentina?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10-12 Sep 2019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24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BSHC / ?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Italy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? March 2020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aramond" panose="02020404030301010803" pitchFamily="18" charset="0"/>
                        </a:rPr>
                        <a:t>34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NSHC / Reykjavik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Italy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?</a:t>
                      </a:r>
                      <a:r>
                        <a:rPr lang="en-GB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2020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aramond" panose="02020404030301010803" pitchFamily="18" charset="0"/>
                        </a:rPr>
                        <a:t>14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SEPRHC / Chile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Argentina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26 Nov-01</a:t>
                      </a:r>
                      <a:r>
                        <a:rPr lang="en-GB" baseline="0" dirty="0">
                          <a:latin typeface="Garamond" panose="02020404030301010803" pitchFamily="18" charset="0"/>
                        </a:rPr>
                        <a:t> Dec 2018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aramond" panose="02020404030301010803" pitchFamily="18" charset="0"/>
                        </a:rPr>
                        <a:t>19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MACHC / Colombia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Argentina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89152"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28 Sep-02 Oct 2020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aramond" panose="02020404030301010803" pitchFamily="18" charset="0"/>
                        </a:rPr>
                        <a:t>16</a:t>
                      </a:r>
                      <a:r>
                        <a:rPr lang="en-GB" baseline="30000" dirty="0"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GB" dirty="0">
                          <a:latin typeface="Garamond" panose="02020404030301010803" pitchFamily="18" charset="0"/>
                        </a:rPr>
                        <a:t> EAtHC / Lisbon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 panose="02020404030301010803" pitchFamily="18" charset="0"/>
                        </a:rPr>
                        <a:t>Argentina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407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1630" y="3538565"/>
            <a:ext cx="8461375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altLang="en-US" sz="2400" b="1" dirty="0">
              <a:solidFill>
                <a:schemeClr val="tx2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en-US" altLang="en-GB" sz="5400" b="1" dirty="0">
                <a:solidFill>
                  <a:srgbClr val="FF6600"/>
                </a:solidFill>
              </a:rPr>
              <a:t>Thank you!</a:t>
            </a:r>
            <a:endParaRPr lang="en-US" altLang="en-GB" sz="5400" b="1" dirty="0">
              <a:solidFill>
                <a:srgbClr val="FF66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346" y="1795924"/>
            <a:ext cx="8423308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en-GB" altLang="en-US" sz="4800" b="1" dirty="0">
                <a:solidFill>
                  <a:schemeClr val="tx2"/>
                </a:solidFill>
              </a:rPr>
              <a:t>The Hydrographic </a:t>
            </a:r>
            <a:r>
              <a:rPr lang="en-GB" altLang="en-US" sz="4800" b="1" dirty="0" err="1">
                <a:solidFill>
                  <a:schemeClr val="tx2"/>
                </a:solidFill>
              </a:rPr>
              <a:t>Dictionar</a:t>
            </a:r>
            <a:r>
              <a:rPr lang="en-US" altLang="zh-CN" sz="4800" b="1" dirty="0">
                <a:solidFill>
                  <a:schemeClr val="tx2"/>
                </a:solidFill>
              </a:rPr>
              <a:t>y </a:t>
            </a:r>
            <a:endParaRPr lang="en-US" altLang="zh-CN" sz="48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</a:rPr>
              <a:t>and</a:t>
            </a:r>
            <a:r>
              <a:rPr lang="en-US" altLang="zh-CN" sz="4800" b="1" dirty="0">
                <a:solidFill>
                  <a:schemeClr val="tx2"/>
                </a:solidFill>
              </a:rPr>
              <a:t> </a:t>
            </a:r>
            <a:endParaRPr lang="en-US" altLang="zh-CN" sz="48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chemeClr val="tx2"/>
                </a:solidFill>
              </a:rPr>
              <a:t>Chinese Version</a:t>
            </a:r>
            <a:endParaRPr lang="en-GB" altLang="en-US" sz="48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92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292929" y="226571"/>
            <a:ext cx="2558143" cy="424543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0" bIns="0" anchor="ctr"/>
          <a:lstStyle>
            <a:lvl1pPr defTabSz="718820" eaLnBrk="0" hangingPunct="0"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defTabSz="718820" eaLnBrk="0" hangingPunct="0"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defTabSz="718820" eaLnBrk="0" hangingPunct="0"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defTabSz="718820" eaLnBrk="0" hangingPunct="0"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defTabSz="718820" eaLnBrk="0" hangingPunct="0"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457200" defTabSz="71882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914400" defTabSz="71882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1371600" defTabSz="71882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1828800" defTabSz="71882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Summary</a:t>
            </a:r>
            <a:endParaRPr lang="en-GB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6155" y="690975"/>
            <a:ext cx="5501929" cy="1417966"/>
            <a:chOff x="626155" y="843375"/>
            <a:chExt cx="5501929" cy="1417966"/>
          </a:xfrm>
        </p:grpSpPr>
        <p:sp>
          <p:nvSpPr>
            <p:cNvPr id="4100" name="Rectangle 27"/>
            <p:cNvSpPr>
              <a:spLocks noChangeArrowheads="1"/>
            </p:cNvSpPr>
            <p:nvPr/>
          </p:nvSpPr>
          <p:spPr bwMode="auto">
            <a:xfrm>
              <a:off x="1404793" y="843375"/>
              <a:ext cx="2270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 b="1" dirty="0">
                  <a:solidFill>
                    <a:srgbClr val="FFFF00"/>
                  </a:solidFill>
                </a:rPr>
                <a:t>Basic principles</a:t>
              </a:r>
              <a:endParaRPr lang="en-GB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101" name="Rectangle 30"/>
            <p:cNvSpPr>
              <a:spLocks noChangeArrowheads="1"/>
            </p:cNvSpPr>
            <p:nvPr/>
          </p:nvSpPr>
          <p:spPr bwMode="auto">
            <a:xfrm>
              <a:off x="626155" y="866040"/>
              <a:ext cx="504047" cy="3239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en-US" sz="1800" b="1" dirty="0">
                  <a:solidFill>
                    <a:schemeClr val="bg1"/>
                  </a:solidFill>
                </a:rPr>
                <a:t>1.</a:t>
              </a:r>
              <a:endParaRPr lang="fr-FR" altLang="en-US" sz="1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404793" y="1192920"/>
              <a:ext cx="3772178" cy="369332"/>
              <a:chOff x="1404793" y="1192920"/>
              <a:chExt cx="3772178" cy="369332"/>
            </a:xfrm>
          </p:grpSpPr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2116971" y="1192920"/>
                <a:ext cx="3060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The HD new policy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404793" y="1239087"/>
                <a:ext cx="504000" cy="276999"/>
                <a:chOff x="1404793" y="1239087"/>
                <a:chExt cx="504000" cy="276999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1404793" y="1252401"/>
                  <a:ext cx="504000" cy="25037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502766" y="1239087"/>
                  <a:ext cx="2939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1.1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2116972" y="1542465"/>
              <a:ext cx="23467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 dirty="0">
                  <a:solidFill>
                    <a:schemeClr val="tx2"/>
                  </a:solidFill>
                </a:rPr>
                <a:t>HD Layout</a:t>
              </a:r>
              <a:endParaRPr lang="en-GB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04793" y="1588632"/>
              <a:ext cx="504000" cy="276999"/>
              <a:chOff x="1404793" y="1339192"/>
              <a:chExt cx="504000" cy="27699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404793" y="1352506"/>
                <a:ext cx="504000" cy="250371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02766" y="1339192"/>
                <a:ext cx="29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</a:rPr>
                  <a:t>1.2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2116972" y="1892009"/>
              <a:ext cx="4011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 dirty="0">
                  <a:solidFill>
                    <a:schemeClr val="tx2"/>
                  </a:solidFill>
                </a:rPr>
                <a:t>GI Registry and HD structure</a:t>
              </a:r>
              <a:endParaRPr lang="en-GB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04793" y="1938176"/>
              <a:ext cx="504000" cy="276999"/>
              <a:chOff x="1404793" y="1674708"/>
              <a:chExt cx="504000" cy="27699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404793" y="1688022"/>
                <a:ext cx="504000" cy="250371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502766" y="1674708"/>
                <a:ext cx="29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</a:rPr>
                  <a:t>1.3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6155" y="2229503"/>
            <a:ext cx="4262817" cy="1436375"/>
            <a:chOff x="626155" y="2101092"/>
            <a:chExt cx="4262817" cy="1436375"/>
          </a:xfrm>
        </p:grpSpPr>
        <p:grpSp>
          <p:nvGrpSpPr>
            <p:cNvPr id="42" name="Group 41"/>
            <p:cNvGrpSpPr/>
            <p:nvPr/>
          </p:nvGrpSpPr>
          <p:grpSpPr>
            <a:xfrm>
              <a:off x="626155" y="2101092"/>
              <a:ext cx="4018638" cy="369332"/>
              <a:chOff x="626155" y="2101092"/>
              <a:chExt cx="4018638" cy="369332"/>
            </a:xfrm>
          </p:grpSpPr>
          <p:sp>
            <p:nvSpPr>
              <p:cNvPr id="4118" name="Rectangle 30"/>
              <p:cNvSpPr>
                <a:spLocks noChangeArrowheads="1"/>
              </p:cNvSpPr>
              <p:nvPr/>
            </p:nvSpPr>
            <p:spPr bwMode="auto">
              <a:xfrm>
                <a:off x="626155" y="2123770"/>
                <a:ext cx="504047" cy="3239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en-US" sz="1800" b="1" dirty="0">
                    <a:solidFill>
                      <a:schemeClr val="bg1"/>
                    </a:solidFill>
                  </a:rPr>
                  <a:t>2.</a:t>
                </a:r>
                <a:endParaRPr lang="fr-FR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19" name="Rectangle 27"/>
              <p:cNvSpPr>
                <a:spLocks noChangeArrowheads="1"/>
              </p:cNvSpPr>
              <p:nvPr/>
            </p:nvSpPr>
            <p:spPr bwMode="auto">
              <a:xfrm>
                <a:off x="1404793" y="2101092"/>
                <a:ext cx="3240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b="1" dirty="0">
                    <a:solidFill>
                      <a:srgbClr val="FFFF00"/>
                    </a:solidFill>
                  </a:rPr>
                  <a:t>HD updating procedure</a:t>
                </a:r>
                <a:endParaRPr lang="en-GB" altLang="en-US" sz="24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404793" y="2812454"/>
              <a:ext cx="3246060" cy="369332"/>
              <a:chOff x="1404793" y="2829457"/>
              <a:chExt cx="3246060" cy="369332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404793" y="2867660"/>
                <a:ext cx="504000" cy="292927"/>
                <a:chOff x="5475513" y="1514622"/>
                <a:chExt cx="504000" cy="276999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5475513" y="1527936"/>
                  <a:ext cx="504000" cy="25037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573486" y="1514622"/>
                  <a:ext cx="2939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2.2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2116972" y="2829457"/>
                <a:ext cx="25338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Updating Forms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404793" y="3168135"/>
              <a:ext cx="3484179" cy="369332"/>
              <a:chOff x="1404793" y="3168135"/>
              <a:chExt cx="3484179" cy="36933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404793" y="3206338"/>
                <a:ext cx="504000" cy="292927"/>
                <a:chOff x="5475513" y="1514622"/>
                <a:chExt cx="504000" cy="276999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5475513" y="1527936"/>
                  <a:ext cx="504000" cy="25037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573486" y="1514622"/>
                  <a:ext cx="2939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2.3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Rectangle 27"/>
              <p:cNvSpPr>
                <a:spLocks noChangeArrowheads="1"/>
              </p:cNvSpPr>
              <p:nvPr/>
            </p:nvSpPr>
            <p:spPr bwMode="auto">
              <a:xfrm>
                <a:off x="2116972" y="3168135"/>
                <a:ext cx="27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Approval procedure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04793" y="2456773"/>
              <a:ext cx="3246060" cy="369332"/>
              <a:chOff x="1404793" y="2516912"/>
              <a:chExt cx="3246060" cy="369332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404793" y="2555115"/>
                <a:ext cx="504000" cy="292927"/>
                <a:chOff x="5475513" y="1514622"/>
                <a:chExt cx="504000" cy="276999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5475513" y="1527936"/>
                  <a:ext cx="504000" cy="25037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573486" y="1514622"/>
                  <a:ext cx="2939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2.1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8" name="Rectangle 27"/>
              <p:cNvSpPr>
                <a:spLocks noChangeArrowheads="1"/>
              </p:cNvSpPr>
              <p:nvPr/>
            </p:nvSpPr>
            <p:spPr bwMode="auto">
              <a:xfrm>
                <a:off x="2116972" y="2516912"/>
                <a:ext cx="25338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Principles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26155" y="5304366"/>
            <a:ext cx="7109581" cy="1001242"/>
            <a:chOff x="626155" y="5304366"/>
            <a:chExt cx="7109581" cy="1001242"/>
          </a:xfrm>
        </p:grpSpPr>
        <p:grpSp>
          <p:nvGrpSpPr>
            <p:cNvPr id="52" name="Group 51"/>
            <p:cNvGrpSpPr/>
            <p:nvPr/>
          </p:nvGrpSpPr>
          <p:grpSpPr>
            <a:xfrm>
              <a:off x="626155" y="5304366"/>
              <a:ext cx="5062639" cy="369332"/>
              <a:chOff x="626155" y="5002798"/>
              <a:chExt cx="5062639" cy="369332"/>
            </a:xfrm>
          </p:grpSpPr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626155" y="5002798"/>
                <a:ext cx="50404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en-US" sz="1800" b="1" dirty="0">
                    <a:solidFill>
                      <a:schemeClr val="bg1"/>
                    </a:solidFill>
                  </a:rPr>
                  <a:t>4.</a:t>
                </a:r>
                <a:endParaRPr lang="fr-FR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32"/>
              <p:cNvSpPr>
                <a:spLocks noChangeArrowheads="1"/>
              </p:cNvSpPr>
              <p:nvPr/>
            </p:nvSpPr>
            <p:spPr bwMode="auto">
              <a:xfrm>
                <a:off x="1404794" y="5002798"/>
                <a:ext cx="4284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2400" b="1" dirty="0" smtClean="0">
                    <a:solidFill>
                      <a:srgbClr val="FFFF00"/>
                    </a:solidFill>
                  </a:rPr>
                  <a:t>Work </a:t>
                </a:r>
                <a:r>
                  <a:rPr lang="en-GB" altLang="en-US" sz="2400" b="1" dirty="0">
                    <a:solidFill>
                      <a:srgbClr val="FFFF00"/>
                    </a:solidFill>
                  </a:rPr>
                  <a:t>programme</a:t>
                </a:r>
                <a:endParaRPr lang="fr-FR" altLang="en-US" sz="24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404797" y="5692227"/>
              <a:ext cx="504000" cy="278848"/>
              <a:chOff x="1404797" y="5390659"/>
              <a:chExt cx="504000" cy="27884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404797" y="5404742"/>
                <a:ext cx="504000" cy="264765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15241" y="5390659"/>
                <a:ext cx="331328" cy="276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</a:rPr>
                  <a:t>4.1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522294" y="5646059"/>
              <a:ext cx="6213442" cy="659549"/>
              <a:chOff x="1522294" y="5646059"/>
              <a:chExt cx="6213442" cy="659549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522294" y="6028612"/>
                <a:ext cx="352493" cy="276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27"/>
              <p:cNvSpPr>
                <a:spLocks noChangeArrowheads="1"/>
              </p:cNvSpPr>
              <p:nvPr/>
            </p:nvSpPr>
            <p:spPr bwMode="auto">
              <a:xfrm>
                <a:off x="2042208" y="5646059"/>
                <a:ext cx="56935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The HDWG work programme and calendar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26155" y="3786440"/>
            <a:ext cx="6393845" cy="1436375"/>
            <a:chOff x="626155" y="4027740"/>
            <a:chExt cx="6393845" cy="1436375"/>
          </a:xfrm>
        </p:grpSpPr>
        <p:grpSp>
          <p:nvGrpSpPr>
            <p:cNvPr id="46" name="Group 45"/>
            <p:cNvGrpSpPr/>
            <p:nvPr/>
          </p:nvGrpSpPr>
          <p:grpSpPr>
            <a:xfrm>
              <a:off x="626155" y="4027740"/>
              <a:ext cx="5999233" cy="369332"/>
              <a:chOff x="626155" y="3661923"/>
              <a:chExt cx="5999233" cy="369332"/>
            </a:xfrm>
          </p:grpSpPr>
          <p:sp>
            <p:nvSpPr>
              <p:cNvPr id="4116" name="Rectangle 27"/>
              <p:cNvSpPr>
                <a:spLocks noChangeArrowheads="1"/>
              </p:cNvSpPr>
              <p:nvPr/>
            </p:nvSpPr>
            <p:spPr bwMode="auto">
              <a:xfrm>
                <a:off x="1404785" y="3661923"/>
                <a:ext cx="52206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b="1" dirty="0">
                    <a:solidFill>
                      <a:srgbClr val="FFFF00"/>
                    </a:solidFill>
                  </a:rPr>
                  <a:t>National Hydrographic Dictionaries</a:t>
                </a:r>
                <a:endParaRPr lang="en-GB" alt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17" name="Rectangle 30"/>
              <p:cNvSpPr>
                <a:spLocks noChangeArrowheads="1"/>
              </p:cNvSpPr>
              <p:nvPr/>
            </p:nvSpPr>
            <p:spPr bwMode="auto">
              <a:xfrm>
                <a:off x="626155" y="3684588"/>
                <a:ext cx="568215" cy="3239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en-US" sz="1800" b="1" dirty="0">
                    <a:solidFill>
                      <a:schemeClr val="bg1"/>
                    </a:solidFill>
                  </a:rPr>
                  <a:t>3.</a:t>
                </a:r>
                <a:endParaRPr lang="fr-FR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404790" y="4379817"/>
              <a:ext cx="4615449" cy="369332"/>
              <a:chOff x="1404790" y="4379817"/>
              <a:chExt cx="4615449" cy="3693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04790" y="4425059"/>
                <a:ext cx="504000" cy="278848"/>
                <a:chOff x="1404794" y="4425059"/>
                <a:chExt cx="504000" cy="27884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404794" y="4439142"/>
                  <a:ext cx="504000" cy="264765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515238" y="4425059"/>
                  <a:ext cx="331328" cy="276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3.1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0" name="Rectangle 27"/>
              <p:cNvSpPr>
                <a:spLocks noChangeArrowheads="1"/>
              </p:cNvSpPr>
              <p:nvPr/>
            </p:nvSpPr>
            <p:spPr bwMode="auto">
              <a:xfrm>
                <a:off x="2096239" y="4379817"/>
                <a:ext cx="3924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World most spoken languages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404790" y="4768057"/>
              <a:ext cx="5615210" cy="611804"/>
              <a:chOff x="1404790" y="4768057"/>
              <a:chExt cx="5615210" cy="61180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04790" y="5101013"/>
                <a:ext cx="504000" cy="278848"/>
                <a:chOff x="5475511" y="1514622"/>
                <a:chExt cx="420241" cy="263688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5475511" y="1527939"/>
                  <a:ext cx="420241" cy="25037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5573486" y="1514622"/>
                  <a:ext cx="293912" cy="2619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3.3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Rectangle 27"/>
              <p:cNvSpPr>
                <a:spLocks noChangeArrowheads="1"/>
              </p:cNvSpPr>
              <p:nvPr/>
            </p:nvSpPr>
            <p:spPr bwMode="auto">
              <a:xfrm>
                <a:off x="2124000" y="4768057"/>
                <a:ext cx="489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The Chinese Hydrographic Dictionary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04790" y="4763036"/>
              <a:ext cx="5402257" cy="701079"/>
              <a:chOff x="1404790" y="4777163"/>
              <a:chExt cx="5402257" cy="701079"/>
            </a:xfrm>
          </p:grpSpPr>
          <p:sp>
            <p:nvSpPr>
              <p:cNvPr id="96" name="Rectangle 27"/>
              <p:cNvSpPr>
                <a:spLocks noChangeArrowheads="1"/>
              </p:cNvSpPr>
              <p:nvPr/>
            </p:nvSpPr>
            <p:spPr bwMode="auto">
              <a:xfrm>
                <a:off x="2124000" y="5108910"/>
                <a:ext cx="46830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chemeClr val="tx2"/>
                    </a:solidFill>
                  </a:rPr>
                  <a:t>Status of HD Implementation</a:t>
                </a:r>
                <a:endParaRPr lang="en-GB" altLang="en-US" sz="2400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404790" y="4777163"/>
                <a:ext cx="504000" cy="278848"/>
                <a:chOff x="5475511" y="1514622"/>
                <a:chExt cx="420241" cy="263688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5475511" y="1527939"/>
                  <a:ext cx="420241" cy="25037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573486" y="1514622"/>
                  <a:ext cx="293912" cy="2619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800" b="1" dirty="0">
                      <a:solidFill>
                        <a:schemeClr val="bg1"/>
                      </a:solidFill>
                    </a:rPr>
                    <a:t>3.2</a:t>
                  </a:r>
                  <a:endParaRPr lang="en-GB" sz="1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advTm="969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947" y="1075625"/>
            <a:ext cx="8582527" cy="5175193"/>
            <a:chOff x="360947" y="1075625"/>
            <a:chExt cx="8582527" cy="5175193"/>
          </a:xfrm>
        </p:grpSpPr>
        <p:grpSp>
          <p:nvGrpSpPr>
            <p:cNvPr id="20" name="Group 19"/>
            <p:cNvGrpSpPr/>
            <p:nvPr/>
          </p:nvGrpSpPr>
          <p:grpSpPr>
            <a:xfrm>
              <a:off x="360947" y="1930073"/>
              <a:ext cx="8582527" cy="4320745"/>
              <a:chOff x="712922" y="1540857"/>
              <a:chExt cx="8206489" cy="43207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12923" y="3634707"/>
                <a:ext cx="7417516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342900" lvl="1" indent="-342900" fontAlgn="auto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400" b="1" dirty="0">
                    <a:solidFill>
                      <a:schemeClr val="tx2"/>
                    </a:solidFill>
                    <a:cs typeface="+mn-cs"/>
                  </a:rPr>
                  <a:t>Approval of upgrade mechanism by HSSC</a:t>
                </a:r>
                <a:endParaRPr lang="en-GB" sz="2400" b="1" dirty="0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12924" y="1540857"/>
                <a:ext cx="8062108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2400" b="1" dirty="0">
                    <a:solidFill>
                      <a:schemeClr val="tx2"/>
                    </a:solidFill>
                    <a:cs typeface="+mn-cs"/>
                  </a:rPr>
                  <a:t>Unique IHO reference number (ID) and HDWG format</a:t>
                </a:r>
                <a:endParaRPr lang="en-GB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2923" y="4332657"/>
                <a:ext cx="8174404" cy="83099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342900" lvl="1" indent="-342900" fontAlgn="auto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400" b="1" dirty="0">
                    <a:solidFill>
                      <a:schemeClr val="tx2"/>
                    </a:solidFill>
                  </a:rPr>
                  <a:t>Optional translations in an unlimited number of languages under National HOs’ responsibility.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2923" y="5399937"/>
                <a:ext cx="7644582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2400" b="1" dirty="0">
                    <a:solidFill>
                      <a:schemeClr val="tx2"/>
                    </a:solidFill>
                  </a:rPr>
                  <a:t>All national dictionaries accessible on the IHO website</a:t>
                </a:r>
                <a:endParaRPr lang="en-GB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2922" y="2238807"/>
                <a:ext cx="6907961" cy="46166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342900" lvl="1" indent="-342900" fontAlgn="auto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400" b="1" spc="-100" dirty="0">
                    <a:solidFill>
                      <a:schemeClr val="tx2"/>
                    </a:solidFill>
                  </a:rPr>
                  <a:t>Selection of terms by IHO Working Groups</a:t>
                </a:r>
                <a:endParaRPr lang="en-GB" sz="2400" b="1" spc="-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2923" y="2936757"/>
                <a:ext cx="8206488" cy="83099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342900" lvl="1" indent="-342900" fontAlgn="auto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400" b="1" spc="-100" dirty="0">
                    <a:solidFill>
                      <a:schemeClr val="tx2"/>
                    </a:solidFill>
                  </a:rPr>
                  <a:t>Submission to the IHO GI  Registry Manager  with Change Forms</a:t>
                </a:r>
                <a:endParaRPr lang="en-GB" sz="2400" b="1" spc="-1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923087" y="1075625"/>
              <a:ext cx="495759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600" b="1" dirty="0">
                  <a:solidFill>
                    <a:schemeClr val="tx2"/>
                  </a:solidFill>
                </a:rPr>
                <a:t>The HD new policy</a:t>
              </a:r>
              <a:endParaRPr lang="en-GB" altLang="en-US" sz="3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23737" y="1075625"/>
              <a:ext cx="1008000" cy="615553"/>
              <a:chOff x="1371600" y="548870"/>
              <a:chExt cx="1008000" cy="615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1.1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96551" y="101345"/>
            <a:ext cx="8150898" cy="615553"/>
            <a:chOff x="505157" y="101345"/>
            <a:chExt cx="8030749" cy="615553"/>
          </a:xfrm>
        </p:grpSpPr>
        <p:sp>
          <p:nvSpPr>
            <p:cNvPr id="21" name="Title 1"/>
            <p:cNvSpPr txBox="1"/>
            <p:nvPr/>
          </p:nvSpPr>
          <p:spPr bwMode="auto">
            <a:xfrm>
              <a:off x="867906" y="196850"/>
              <a:ext cx="7668000" cy="424543"/>
            </a:xfrm>
            <a:prstGeom prst="rect">
              <a:avLst/>
            </a:prstGeom>
            <a:ln>
              <a:noFill/>
              <a:miter lim="800000"/>
            </a:ln>
          </p:spPr>
          <p:txBody>
            <a:bodyPr lIns="0" tIns="0" rIns="0" bIns="0" anchor="ctr"/>
            <a:lstStyle>
              <a:lvl1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  <a:lvl2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4572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9144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13716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18288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40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Basic Principles</a:t>
              </a:r>
              <a:endParaRPr lang="en-GB" altLang="en-US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505157" y="101345"/>
              <a:ext cx="631370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en-US" sz="4000" b="1" dirty="0">
                  <a:solidFill>
                    <a:schemeClr val="bg1"/>
                  </a:solidFill>
                </a:rPr>
                <a:t>1.</a:t>
              </a:r>
              <a:endParaRPr lang="fr-FR" altLang="en-US" sz="4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5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6263" y="140975"/>
            <a:ext cx="4211303" cy="615553"/>
            <a:chOff x="2386263" y="140975"/>
            <a:chExt cx="4211303" cy="615553"/>
          </a:xfrm>
        </p:grpSpPr>
        <p:sp>
          <p:nvSpPr>
            <p:cNvPr id="5" name="Title 1"/>
            <p:cNvSpPr txBox="1"/>
            <p:nvPr/>
          </p:nvSpPr>
          <p:spPr bwMode="auto">
            <a:xfrm>
              <a:off x="4039423" y="236480"/>
              <a:ext cx="2558143" cy="424543"/>
            </a:xfrm>
            <a:prstGeom prst="rect">
              <a:avLst/>
            </a:prstGeom>
            <a:ln>
              <a:noFill/>
              <a:miter lim="800000"/>
            </a:ln>
          </p:spPr>
          <p:txBody>
            <a:bodyPr lIns="0" tIns="0" rIns="0" bIns="0" anchor="ctr"/>
            <a:lstStyle>
              <a:lvl1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  <a:lvl2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4572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9144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13716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18288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HD Layout</a:t>
              </a:r>
              <a:endParaRPr lang="en-GB" altLang="en-US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386263" y="140975"/>
              <a:ext cx="1008000" cy="615553"/>
              <a:chOff x="1371600" y="548870"/>
              <a:chExt cx="1008000" cy="615553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1.2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" y="833436"/>
            <a:ext cx="8911088" cy="5544000"/>
          </a:xfrm>
          <a:prstGeom prst="rect">
            <a:avLst/>
          </a:prstGeom>
        </p:spPr>
      </p:pic>
    </p:spTree>
  </p:cSld>
  <p:clrMapOvr>
    <a:masterClrMapping/>
  </p:clrMapOvr>
  <p:transition advTm="469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4960" y="109865"/>
            <a:ext cx="8939461" cy="615553"/>
            <a:chOff x="364960" y="109865"/>
            <a:chExt cx="8939461" cy="615553"/>
          </a:xfrm>
        </p:grpSpPr>
        <p:sp>
          <p:nvSpPr>
            <p:cNvPr id="2" name="Rectangle 27"/>
            <p:cNvSpPr>
              <a:spLocks noChangeArrowheads="1"/>
            </p:cNvSpPr>
            <p:nvPr/>
          </p:nvSpPr>
          <p:spPr bwMode="auto">
            <a:xfrm>
              <a:off x="657726" y="140642"/>
              <a:ext cx="864669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3600" b="1" dirty="0">
                  <a:solidFill>
                    <a:schemeClr val="tx2"/>
                  </a:solidFill>
                </a:rPr>
                <a:t>GI Registry and HD structure</a:t>
              </a:r>
              <a:endParaRPr lang="en-GB" altLang="en-US" sz="3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4960" y="109865"/>
              <a:ext cx="1008000" cy="615553"/>
              <a:chOff x="621632" y="91393"/>
              <a:chExt cx="1008000" cy="61555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21632" y="93169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0622" y="91393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1.3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2" y="847472"/>
            <a:ext cx="7862931" cy="5544000"/>
          </a:xfrm>
          <a:prstGeom prst="rect">
            <a:avLst/>
          </a:prstGeom>
        </p:spPr>
      </p:pic>
    </p:spTree>
  </p:cSld>
  <p:clrMapOvr>
    <a:masterClrMapping/>
  </p:clrMapOvr>
  <p:transition advTm="728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81463" y="865660"/>
            <a:ext cx="4158917" cy="615553"/>
            <a:chOff x="2081463" y="865660"/>
            <a:chExt cx="4158917" cy="615553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80814" y="896437"/>
              <a:ext cx="265956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600" b="1" dirty="0">
                  <a:solidFill>
                    <a:schemeClr val="tx2"/>
                  </a:solidFill>
                </a:rPr>
                <a:t>Principles</a:t>
              </a:r>
              <a:endParaRPr lang="en-GB" altLang="en-US" sz="3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081463" y="865660"/>
              <a:ext cx="1008000" cy="615553"/>
              <a:chOff x="1371600" y="548870"/>
              <a:chExt cx="1008000" cy="61555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2.1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96551" y="117387"/>
            <a:ext cx="8150898" cy="615553"/>
            <a:chOff x="496551" y="117387"/>
            <a:chExt cx="8150898" cy="615553"/>
          </a:xfrm>
        </p:grpSpPr>
        <p:sp>
          <p:nvSpPr>
            <p:cNvPr id="33" name="Title 1"/>
            <p:cNvSpPr txBox="1"/>
            <p:nvPr/>
          </p:nvSpPr>
          <p:spPr bwMode="auto">
            <a:xfrm>
              <a:off x="864727" y="212892"/>
              <a:ext cx="7782722" cy="424543"/>
            </a:xfrm>
            <a:prstGeom prst="rect">
              <a:avLst/>
            </a:prstGeom>
            <a:ln>
              <a:noFill/>
              <a:miter lim="800000"/>
            </a:ln>
          </p:spPr>
          <p:txBody>
            <a:bodyPr lIns="0" tIns="0" rIns="0" bIns="0" anchor="ctr"/>
            <a:lstStyle>
              <a:lvl1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  <a:lvl2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4572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9144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13716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18288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40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HD updating procedure</a:t>
              </a:r>
              <a:endParaRPr lang="en-GB" altLang="en-US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496551" y="117387"/>
              <a:ext cx="640816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en-US" sz="4000" b="1" dirty="0">
                  <a:solidFill>
                    <a:schemeClr val="bg1"/>
                  </a:solidFill>
                </a:rPr>
                <a:t>2.</a:t>
              </a:r>
              <a:endParaRPr lang="fr-FR" altLang="en-US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931" y="1555264"/>
            <a:ext cx="8604138" cy="4860000"/>
          </a:xfrm>
          <a:prstGeom prst="rect">
            <a:avLst/>
          </a:prstGeom>
        </p:spPr>
      </p:pic>
    </p:spTree>
  </p:cSld>
  <p:clrMapOvr>
    <a:masterClrMapping/>
  </p:clrMapOvr>
  <p:transition advTm="84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3737" y="413694"/>
            <a:ext cx="5971669" cy="615553"/>
            <a:chOff x="1423737" y="413694"/>
            <a:chExt cx="5971669" cy="615553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20389" y="444471"/>
              <a:ext cx="397501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600" b="1" dirty="0">
                  <a:solidFill>
                    <a:schemeClr val="tx2"/>
                  </a:solidFill>
                </a:rPr>
                <a:t>Updating Forms</a:t>
              </a:r>
              <a:endParaRPr lang="en-GB" altLang="en-US" sz="3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423737" y="413694"/>
              <a:ext cx="1008000" cy="615553"/>
              <a:chOff x="1371600" y="548870"/>
              <a:chExt cx="1008000" cy="61555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2.2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7640" y="1383634"/>
            <a:ext cx="5705475" cy="472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8336" y="1267324"/>
            <a:ext cx="3272589" cy="4928741"/>
            <a:chOff x="128336" y="1058778"/>
            <a:chExt cx="3272589" cy="4928741"/>
          </a:xfrm>
        </p:grpSpPr>
        <p:sp>
          <p:nvSpPr>
            <p:cNvPr id="3" name="TextBox 2"/>
            <p:cNvSpPr txBox="1"/>
            <p:nvPr/>
          </p:nvSpPr>
          <p:spPr>
            <a:xfrm>
              <a:off x="128336" y="1058778"/>
              <a:ext cx="3272589" cy="187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530" indent="-176530">
                <a:buFont typeface="Arial" panose="020B0604020202020204" pitchFamily="34" charset="0"/>
                <a:buChar char="•"/>
              </a:pPr>
              <a:r>
                <a:rPr lang="en-GB" dirty="0"/>
                <a:t>Straightforward forms are to be filled for each new term or change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336" y="3029431"/>
              <a:ext cx="311216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530" indent="-176530">
                <a:buFont typeface="Arial" panose="020B0604020202020204" pitchFamily="34" charset="0"/>
                <a:buChar char="•"/>
              </a:pPr>
              <a:r>
                <a:rPr lang="en-GB" dirty="0"/>
                <a:t>These forms will ultimately be replaced by an online mechanism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336" y="5000083"/>
              <a:ext cx="3240505" cy="98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530" indent="-176530">
                <a:buFont typeface="Arial" panose="020B0604020202020204" pitchFamily="34" charset="0"/>
                <a:buChar char="•"/>
              </a:pPr>
              <a:r>
                <a:rPr lang="en-GB" dirty="0"/>
                <a:t>Forms to be sent to: </a:t>
              </a:r>
              <a:r>
                <a:rPr lang="en-GB" dirty="0">
                  <a:solidFill>
                    <a:srgbClr val="FFCCCC"/>
                  </a:solidFill>
                  <a:hlinkClick r:id="rId2"/>
                </a:rPr>
                <a:t>jeff.wootton@iho.int</a:t>
              </a:r>
              <a:r>
                <a:rPr lang="en-GB" dirty="0">
                  <a:solidFill>
                    <a:srgbClr val="FFCCCC"/>
                  </a:solidFill>
                </a:rPr>
                <a:t> </a:t>
              </a:r>
              <a:endParaRPr lang="en-GB" dirty="0">
                <a:solidFill>
                  <a:srgbClr val="FFCCCC"/>
                </a:solidFill>
              </a:endParaRPr>
            </a:p>
          </p:txBody>
        </p:sp>
      </p:grpSp>
    </p:spTree>
  </p:cSld>
  <p:clrMapOvr>
    <a:masterClrMapping/>
  </p:clrMapOvr>
  <p:transition advTm="343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2056" y="349523"/>
            <a:ext cx="6789821" cy="615553"/>
            <a:chOff x="782056" y="349523"/>
            <a:chExt cx="6789821" cy="615553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907049" y="380300"/>
              <a:ext cx="466482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600" b="1" dirty="0">
                  <a:solidFill>
                    <a:schemeClr val="tx2"/>
                  </a:solidFill>
                </a:rPr>
                <a:t>Approval procedure</a:t>
              </a:r>
              <a:endParaRPr lang="en-GB" altLang="en-US" sz="3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82056" y="349523"/>
              <a:ext cx="1008000" cy="615553"/>
              <a:chOff x="1371600" y="548870"/>
              <a:chExt cx="1008000" cy="61555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2.3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52400" y="127635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530" indent="-176530">
              <a:buFont typeface="Arial" panose="020B0604020202020204" pitchFamily="34" charset="0"/>
              <a:buChar char="•"/>
            </a:pPr>
            <a:r>
              <a:rPr lang="en-GB" dirty="0"/>
              <a:t>Until now, new terms had to be approved by HSSC, then translated into French and Spanish.</a:t>
            </a:r>
            <a:endParaRPr lang="en-GB" dirty="0"/>
          </a:p>
          <a:p>
            <a:pPr marL="176530" indent="-176530">
              <a:buFont typeface="Arial" panose="020B0604020202020204" pitchFamily="34" charset="0"/>
              <a:buChar char="•"/>
            </a:pPr>
            <a:r>
              <a:rPr lang="en-GB" dirty="0"/>
              <a:t>In future, the IHO reference will be language neutral. Each country shall be responsible of its own translation (Arabic, Chinese, English, English US, French, Indonesian, Spanish, Argentine Spanish, etc.).</a:t>
            </a:r>
            <a:endParaRPr lang="en-GB" dirty="0"/>
          </a:p>
          <a:p>
            <a:pPr marL="176530" indent="-176530">
              <a:buFont typeface="Arial" panose="020B0604020202020204" pitchFamily="34" charset="0"/>
              <a:buChar char="•"/>
            </a:pPr>
            <a:r>
              <a:rPr lang="en-US" dirty="0"/>
              <a:t>New terms will be selected by the IHO Working Groups, based on their technical relevance (non-IHO </a:t>
            </a:r>
            <a:r>
              <a:rPr lang="en-GB" dirty="0"/>
              <a:t>Specialisation or</a:t>
            </a:r>
            <a:r>
              <a:rPr lang="en-US" dirty="0"/>
              <a:t> Hydrography  Subcategories).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HD new principles and change mechanism will be submitted to HSSC for approval, but no longer the new terms. </a:t>
            </a:r>
            <a:endParaRPr lang="en-GB" dirty="0"/>
          </a:p>
        </p:txBody>
      </p:sp>
    </p:spTree>
  </p:cSld>
  <p:clrMapOvr>
    <a:masterClrMapping/>
  </p:clrMapOvr>
  <p:transition advTm="146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5563" y="865660"/>
            <a:ext cx="8157837" cy="615553"/>
            <a:chOff x="595563" y="865660"/>
            <a:chExt cx="8157837" cy="615553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57400" y="896437"/>
              <a:ext cx="6696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600" b="1" dirty="0">
                  <a:solidFill>
                    <a:schemeClr val="tx2"/>
                  </a:solidFill>
                </a:rPr>
                <a:t>World most spoken languages</a:t>
              </a:r>
              <a:endParaRPr lang="en-GB" altLang="en-US" sz="3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5563" y="865660"/>
              <a:ext cx="1008000" cy="615553"/>
              <a:chOff x="1371600" y="548870"/>
              <a:chExt cx="1008000" cy="61555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371600" y="550646"/>
                <a:ext cx="1008000" cy="612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90590" y="548870"/>
                <a:ext cx="7700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</a:rPr>
                  <a:t>3.1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7150" y="117387"/>
            <a:ext cx="8864334" cy="615553"/>
            <a:chOff x="0" y="117387"/>
            <a:chExt cx="8864334" cy="615553"/>
          </a:xfrm>
        </p:grpSpPr>
        <p:sp>
          <p:nvSpPr>
            <p:cNvPr id="24" name="Title 1"/>
            <p:cNvSpPr txBox="1"/>
            <p:nvPr/>
          </p:nvSpPr>
          <p:spPr bwMode="auto">
            <a:xfrm>
              <a:off x="908334" y="212892"/>
              <a:ext cx="7956000" cy="424543"/>
            </a:xfrm>
            <a:prstGeom prst="rect">
              <a:avLst/>
            </a:prstGeom>
            <a:ln>
              <a:noFill/>
              <a:miter lim="800000"/>
            </a:ln>
          </p:spPr>
          <p:txBody>
            <a:bodyPr lIns="0" tIns="0" rIns="0" bIns="0" anchor="ctr"/>
            <a:lstStyle>
              <a:lvl1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  <a:lvl2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4572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9144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13716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1828800" algn="l" defTabSz="71882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40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National Hydrographic Dictionaries</a:t>
              </a:r>
              <a:endParaRPr lang="en-GB" altLang="en-US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0" y="117387"/>
              <a:ext cx="718893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en-US" sz="4000" b="1" dirty="0">
                  <a:solidFill>
                    <a:schemeClr val="bg1"/>
                  </a:solidFill>
                </a:rPr>
                <a:t>3.</a:t>
              </a:r>
              <a:endParaRPr lang="fr-FR" altLang="en-US" sz="4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4314" y="1859502"/>
          <a:ext cx="5678421" cy="4141251"/>
        </p:xfrm>
        <a:graphic>
          <a:graphicData uri="http://schemas.openxmlformats.org/drawingml/2006/table">
            <a:tbl>
              <a:tblPr firstRow="1" bandRow="1"/>
              <a:tblGrid>
                <a:gridCol w="2993360"/>
                <a:gridCol w="2685061"/>
              </a:tblGrid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rgbClr val="FFFF00"/>
                          </a:solidFill>
                          <a:latin typeface="Garamond" panose="02020404030301010803" pitchFamily="18" charset="0"/>
                        </a:rPr>
                        <a:t>Language branch</a:t>
                      </a:r>
                      <a:endParaRPr lang="en-GB" sz="2000" dirty="0">
                        <a:solidFill>
                          <a:srgbClr val="FFFF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rgbClr val="FFFF00"/>
                          </a:solidFill>
                          <a:latin typeface="Garamond" panose="02020404030301010803" pitchFamily="18" charset="0"/>
                        </a:rPr>
                        <a:t>Speakers</a:t>
                      </a:r>
                      <a:endParaRPr lang="en-GB" sz="2000" dirty="0">
                        <a:solidFill>
                          <a:srgbClr val="FFFF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English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371 to 1.39 bn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altLang="ja-JP" sz="2000" dirty="0">
                          <a:latin typeface="Garamond" panose="02020404030301010803" pitchFamily="18" charset="0"/>
                        </a:rPr>
                        <a:t>Chinese </a:t>
                      </a:r>
                      <a:r>
                        <a:rPr lang="ja-JP" altLang="en-US" sz="2000" b="1" dirty="0">
                          <a:latin typeface="Garamond" panose="02020404030301010803" pitchFamily="18" charset="0"/>
                        </a:rPr>
                        <a:t>中文</a:t>
                      </a:r>
                      <a:endParaRPr lang="en-GB" sz="20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900 to 1.16 bn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Spanish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477 to 661 m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dirty="0">
                          <a:latin typeface="Garamond" panose="02020404030301010803" pitchFamily="18" charset="0"/>
                        </a:rPr>
                        <a:t>Arabic </a:t>
                      </a:r>
                      <a:r>
                        <a:rPr lang="ar-AE" sz="2000" b="1" dirty="0">
                          <a:latin typeface="Garamond" panose="02020404030301010803" pitchFamily="18" charset="0"/>
                        </a:rPr>
                        <a:t>العربية</a:t>
                      </a:r>
                      <a:endParaRPr lang="ar-AE" sz="1800" b="1" i="0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290 to 442 m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Russian </a:t>
                      </a:r>
                      <a:r>
                        <a:rPr lang="az-Cyrl-AZ" sz="1800" b="1" i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ру́сский язы́к</a:t>
                      </a:r>
                      <a:endParaRPr lang="en-GB" sz="20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171 to 267 m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Indonesian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204 to 281 m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French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A66AC"/>
                      </a:solidFill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80 to 285 m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mpd="sng">
                      <a:solidFill>
                        <a:srgbClr val="4A66AC"/>
                      </a:solidFill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</a:tr>
              <a:tr h="460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Portuguese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4A66AC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latin typeface="Garamond" panose="02020404030301010803" pitchFamily="18" charset="0"/>
                        </a:rPr>
                        <a:t>218 to 240 m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A66AC"/>
                      </a:solidFill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A66A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87067" y="3945076"/>
            <a:ext cx="2556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Note:</a:t>
            </a:r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these unofficial figures can vary considerably according to native/non-native considerations and to the projection in time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4100" y="1904833"/>
            <a:ext cx="2805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spc="-100" dirty="0">
                <a:solidFill>
                  <a:schemeClr val="tx2"/>
                </a:solidFill>
              </a:rPr>
              <a:t>Member States are invited to develop their national variants that will be made available on the IHO Website</a:t>
            </a:r>
            <a:endParaRPr lang="en-GB" sz="2400" spc="-1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>
            <a:off x="5791202" y="4090204"/>
            <a:ext cx="69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ym typeface="Wingdings" panose="05000000000000000000" pitchFamily="2" charset="2"/>
              </a:rPr>
              <a:t></a:t>
            </a:r>
            <a:endParaRPr lang="en-GB" sz="4000" dirty="0"/>
          </a:p>
        </p:txBody>
      </p:sp>
    </p:spTree>
  </p:cSld>
  <p:clrMapOvr>
    <a:masterClrMapping/>
  </p:clrMapOvr>
  <p:transition advTm="1078"/>
</p:sld>
</file>

<file path=ppt/tags/tag1.xml><?xml version="1.0" encoding="utf-8"?>
<p:tagLst xmlns:p="http://schemas.openxmlformats.org/presentationml/2006/main">
  <p:tag name="TIMING" val="|1.8"/>
</p:tagLst>
</file>

<file path=ppt/tags/tag2.xml><?xml version="1.0" encoding="utf-8"?>
<p:tagLst xmlns:p="http://schemas.openxmlformats.org/presentationml/2006/main">
  <p:tag name="TIMING" val="|1.8"/>
</p:tagLst>
</file>

<file path=ppt/theme/theme1.xml><?xml version="1.0" encoding="utf-8"?>
<a:theme xmlns:a="http://schemas.openxmlformats.org/drawingml/2006/main" name="1_HSSC Report template">
  <a:themeElements>
    <a:clrScheme name="1_HSSC Report templat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1_HSSC Repor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HSSC Report templat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C Report templat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4183</Words>
  <Application>WPS 演示</Application>
  <PresentationFormat>全屏显示(4:3)</PresentationFormat>
  <Paragraphs>360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Garamond</vt:lpstr>
      <vt:lpstr>Arial Narrow</vt:lpstr>
      <vt:lpstr>Verdana</vt:lpstr>
      <vt:lpstr>Arial Narrow</vt:lpstr>
      <vt:lpstr>Calibri</vt:lpstr>
      <vt:lpstr>Calibri</vt:lpstr>
      <vt:lpstr>微软雅黑</vt:lpstr>
      <vt:lpstr>Arial Unicode MS</vt:lpstr>
      <vt:lpstr>1_HSSC Report template</vt:lpstr>
      <vt:lpstr>2_HSSC Report template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Technique - RFF - Inventaire des biens en gare de voyageurs</dc:title>
  <dc:creator>IGN FI</dc:creator>
  <cp:lastModifiedBy>Annie</cp:lastModifiedBy>
  <cp:revision>1994</cp:revision>
  <cp:lastPrinted>2014-12-13T21:41:00Z</cp:lastPrinted>
  <dcterms:created xsi:type="dcterms:W3CDTF">2012-04-02T16:43:00Z</dcterms:created>
  <dcterms:modified xsi:type="dcterms:W3CDTF">2019-02-21T00:51:39Z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